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s/slide76.xml" ContentType="application/vnd.openxmlformats-officedocument.presentationml.slide+xml"/>
  <Override PartName="/ppt/slides/slide94.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83.xml" ContentType="application/vnd.openxmlformats-officedocument.presentationml.slide+xml"/>
  <Override PartName="/ppt/slides/slide102.xml" ContentType="application/vnd.openxmlformats-officedocument.presentationml.slide+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docProps/custom.xml" ContentType="application/vnd.openxmlformats-officedocument.custom-properties+xml"/>
  <Override PartName="/ppt/slides/slide99.xml" ContentType="application/vnd.openxmlformats-officedocument.presentationml.slide+xml"/>
  <Override PartName="/ppt/slides/slide7.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68.xml" ContentType="application/vnd.openxmlformats-officedocument.presentationml.slide+xml"/>
  <Override PartName="/ppt/slides/slide77.xml" ContentType="application/vnd.openxmlformats-officedocument.presentationml.slide+xml"/>
  <Override PartName="/ppt/slides/slide88.xml" ContentType="application/vnd.openxmlformats-officedocument.presentationml.slide+xml"/>
  <Override PartName="/ppt/slides/slide97.xml" ContentType="application/vnd.openxmlformats-officedocument.presentationml.slide+xml"/>
  <Override PartName="/ppt/slides/slide107.xml" ContentType="application/vnd.openxmlformats-officedocument.presentationml.slide+xml"/>
  <Override PartName="/ppt/viewProps.xml" ContentType="application/vnd.openxmlformats-officedocument.presentationml.viewProp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s/slide66.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95.xml" ContentType="application/vnd.openxmlformats-officedocument.presentationml.slide+xml"/>
  <Override PartName="/ppt/slides/slide103.xml" ContentType="application/vnd.openxmlformats-officedocument.presentationml.slide+xml"/>
  <Override PartName="/ppt/slides/slide105.xml" ContentType="application/vnd.openxmlformats-officedocument.presentationml.slide+xml"/>
  <Default Extension="png" ContentType="image/png"/>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slides/slide64.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93.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Override PartName="/ppt/slides/slide71.xml" ContentType="application/vnd.openxmlformats-officedocument.presentationml.slide+xml"/>
  <Override PartName="/ppt/slides/slide80.xml" ContentType="application/vnd.openxmlformats-officedocument.presentationml.slide+xml"/>
  <Override PartName="/ppt/slides/slide82.xml" ContentType="application/vnd.openxmlformats-officedocument.presentationml.slide+xml"/>
  <Override PartName="/ppt/slides/slide91.xml" ContentType="application/vnd.openxmlformats-officedocument.presentationml.slide+xml"/>
  <Override PartName="/ppt/slides/slide110.xml" ContentType="application/vnd.openxmlformats-officedocument.presentationml.slide+xml"/>
  <Override PartName="/ppt/slideLayouts/slideLayout3.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s/slide89.xml" ContentType="application/vnd.openxmlformats-officedocument.presentationml.slide+xml"/>
  <Override PartName="/ppt/slides/slide98.xml" ContentType="application/vnd.openxmlformats-officedocument.presentationml.slide+xml"/>
  <Override PartName="/ppt/slides/slide108.xml" ContentType="application/vnd.openxmlformats-officedocument.presentationml.slide+xml"/>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slides/slide78.xml" ContentType="application/vnd.openxmlformats-officedocument.presentationml.slide+xml"/>
  <Override PartName="/ppt/slides/slide87.xml" ContentType="application/vnd.openxmlformats-officedocument.presentationml.slide+xml"/>
  <Override PartName="/ppt/slides/slide96.xml" ContentType="application/vnd.openxmlformats-officedocument.presentationml.slide+xml"/>
  <Override PartName="/ppt/slides/slide106.xml" ContentType="application/vnd.openxmlformats-officedocument.presentationml.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s/slide104.xml" ContentType="application/vnd.openxmlformats-officedocument.presentationml.slide+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s/slide92.xml" ContentType="application/vnd.openxmlformats-officedocument.presentationml.slide+xml"/>
  <Override PartName="/ppt/slides/slide111.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slides/slide100.xml" ContentType="application/vnd.openxmlformats-officedocument.presentationml.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slides/slide12.xml" ContentType="application/vnd.openxmlformats-officedocument.presentationml.slide+xml"/>
  <Override PartName="/ppt/slides/slide30.xml" ContentType="application/vnd.openxmlformats-officedocument.presentationml.slide+xml"/>
  <Override PartName="/ppt/slides/slide79.xml" ContentType="application/vnd.openxmlformats-officedocument.presentationml.slide+xml"/>
  <Override PartName="/ppt/slides/slide109.xml" ContentType="application/vnd.openxmlformats-officedocument.presentationml.slid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1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2" r:id="rId17"/>
    <p:sldId id="350" r:id="rId18"/>
    <p:sldId id="273" r:id="rId19"/>
    <p:sldId id="274" r:id="rId20"/>
    <p:sldId id="275" r:id="rId21"/>
    <p:sldId id="277" r:id="rId22"/>
    <p:sldId id="278" r:id="rId23"/>
    <p:sldId id="279" r:id="rId24"/>
    <p:sldId id="281" r:id="rId25"/>
    <p:sldId id="282" r:id="rId26"/>
    <p:sldId id="283" r:id="rId27"/>
    <p:sldId id="284" r:id="rId28"/>
    <p:sldId id="285" r:id="rId29"/>
    <p:sldId id="286" r:id="rId30"/>
    <p:sldId id="287" r:id="rId31"/>
    <p:sldId id="288" r:id="rId32"/>
    <p:sldId id="289" r:id="rId33"/>
    <p:sldId id="292" r:id="rId34"/>
    <p:sldId id="293" r:id="rId35"/>
    <p:sldId id="299" r:id="rId36"/>
    <p:sldId id="300" r:id="rId37"/>
    <p:sldId id="301" r:id="rId38"/>
    <p:sldId id="351" r:id="rId39"/>
    <p:sldId id="352" r:id="rId40"/>
    <p:sldId id="356" r:id="rId41"/>
    <p:sldId id="357" r:id="rId42"/>
    <p:sldId id="354" r:id="rId43"/>
    <p:sldId id="355" r:id="rId44"/>
    <p:sldId id="302" r:id="rId45"/>
    <p:sldId id="309" r:id="rId46"/>
    <p:sldId id="310" r:id="rId47"/>
    <p:sldId id="314" r:id="rId48"/>
    <p:sldId id="320" r:id="rId49"/>
    <p:sldId id="321" r:id="rId50"/>
    <p:sldId id="323" r:id="rId51"/>
    <p:sldId id="324" r:id="rId52"/>
    <p:sldId id="325" r:id="rId53"/>
    <p:sldId id="326" r:id="rId54"/>
    <p:sldId id="327" r:id="rId55"/>
    <p:sldId id="328" r:id="rId56"/>
    <p:sldId id="329" r:id="rId57"/>
    <p:sldId id="330" r:id="rId58"/>
    <p:sldId id="331" r:id="rId59"/>
    <p:sldId id="332" r:id="rId60"/>
    <p:sldId id="333" r:id="rId61"/>
    <p:sldId id="334" r:id="rId62"/>
    <p:sldId id="335" r:id="rId63"/>
    <p:sldId id="358" r:id="rId64"/>
    <p:sldId id="359" r:id="rId65"/>
    <p:sldId id="360" r:id="rId66"/>
    <p:sldId id="361" r:id="rId67"/>
    <p:sldId id="362" r:id="rId68"/>
    <p:sldId id="363" r:id="rId69"/>
    <p:sldId id="364" r:id="rId70"/>
    <p:sldId id="365" r:id="rId71"/>
    <p:sldId id="366" r:id="rId72"/>
    <p:sldId id="367" r:id="rId73"/>
    <p:sldId id="368" r:id="rId74"/>
    <p:sldId id="369" r:id="rId75"/>
    <p:sldId id="370" r:id="rId76"/>
    <p:sldId id="371" r:id="rId77"/>
    <p:sldId id="372" r:id="rId78"/>
    <p:sldId id="373" r:id="rId79"/>
    <p:sldId id="374" r:id="rId80"/>
    <p:sldId id="375" r:id="rId81"/>
    <p:sldId id="376" r:id="rId82"/>
    <p:sldId id="377" r:id="rId83"/>
    <p:sldId id="427" r:id="rId84"/>
    <p:sldId id="378" r:id="rId85"/>
    <p:sldId id="379" r:id="rId86"/>
    <p:sldId id="380" r:id="rId87"/>
    <p:sldId id="381" r:id="rId88"/>
    <p:sldId id="382" r:id="rId89"/>
    <p:sldId id="383" r:id="rId90"/>
    <p:sldId id="384" r:id="rId91"/>
    <p:sldId id="385" r:id="rId92"/>
    <p:sldId id="386" r:id="rId93"/>
    <p:sldId id="387" r:id="rId94"/>
    <p:sldId id="388" r:id="rId95"/>
    <p:sldId id="389" r:id="rId96"/>
    <p:sldId id="390" r:id="rId97"/>
    <p:sldId id="391" r:id="rId98"/>
    <p:sldId id="392" r:id="rId99"/>
    <p:sldId id="432" r:id="rId100"/>
    <p:sldId id="433" r:id="rId101"/>
    <p:sldId id="434" r:id="rId102"/>
    <p:sldId id="436" r:id="rId103"/>
    <p:sldId id="393" r:id="rId104"/>
    <p:sldId id="394" r:id="rId105"/>
    <p:sldId id="395" r:id="rId106"/>
    <p:sldId id="396" r:id="rId107"/>
    <p:sldId id="397" r:id="rId108"/>
    <p:sldId id="398" r:id="rId109"/>
    <p:sldId id="428" r:id="rId110"/>
    <p:sldId id="429" r:id="rId111"/>
    <p:sldId id="430" r:id="rId112"/>
    <p:sldId id="431" r:id="rId113"/>
  </p:sldIdLst>
  <p:sldSz cx="12192000" cy="6858000"/>
  <p:notesSz cx="9869488" cy="673576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p:cViewPr varScale="1">
        <p:scale>
          <a:sx n="82" d="100"/>
          <a:sy n="82" d="100"/>
        </p:scale>
        <p:origin x="-744" y="-96"/>
      </p:cViewPr>
      <p:guideLst>
        <p:guide orient="horz" pos="2880"/>
        <p:guide pos="216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theme" Target="theme/theme1.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110" Type="http://schemas.openxmlformats.org/officeDocument/2006/relationships/slide" Target="slides/slide109.xml"/><Relationship Id="rId115"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276778" cy="336788"/>
          </a:xfrm>
          <a:prstGeom prst="rect">
            <a:avLst/>
          </a:prstGeom>
        </p:spPr>
        <p:txBody>
          <a:bodyPr vert="horz" lIns="79699" tIns="39850" rIns="79699" bIns="39850" rtlCol="0"/>
          <a:lstStyle>
            <a:lvl1pPr algn="l">
              <a:defRPr sz="1000"/>
            </a:lvl1pPr>
          </a:lstStyle>
          <a:p>
            <a:endParaRPr lang="en-US"/>
          </a:p>
        </p:txBody>
      </p:sp>
      <p:sp>
        <p:nvSpPr>
          <p:cNvPr id="3" name="Date Placeholder 2"/>
          <p:cNvSpPr>
            <a:spLocks noGrp="1"/>
          </p:cNvSpPr>
          <p:nvPr>
            <p:ph type="dt" idx="1"/>
          </p:nvPr>
        </p:nvSpPr>
        <p:spPr>
          <a:xfrm>
            <a:off x="5590140" y="0"/>
            <a:ext cx="4276778" cy="336788"/>
          </a:xfrm>
          <a:prstGeom prst="rect">
            <a:avLst/>
          </a:prstGeom>
        </p:spPr>
        <p:txBody>
          <a:bodyPr vert="horz" lIns="79699" tIns="39850" rIns="79699" bIns="39850" rtlCol="0"/>
          <a:lstStyle>
            <a:lvl1pPr algn="r">
              <a:defRPr sz="1000"/>
            </a:lvl1pPr>
          </a:lstStyle>
          <a:p>
            <a:fld id="{FAE9DEE5-5426-4A6F-9C4A-0DA0F94E997E}" type="datetimeFigureOut">
              <a:rPr lang="en-US" smtClean="0"/>
              <a:pPr/>
              <a:t>13/01/2025</a:t>
            </a:fld>
            <a:endParaRPr lang="en-US"/>
          </a:p>
        </p:txBody>
      </p:sp>
      <p:sp>
        <p:nvSpPr>
          <p:cNvPr id="4" name="Slide Image Placeholder 3"/>
          <p:cNvSpPr>
            <a:spLocks noGrp="1" noRot="1" noChangeAspect="1"/>
          </p:cNvSpPr>
          <p:nvPr>
            <p:ph type="sldImg" idx="2"/>
          </p:nvPr>
        </p:nvSpPr>
        <p:spPr>
          <a:xfrm>
            <a:off x="2690813" y="504825"/>
            <a:ext cx="4487862" cy="2525713"/>
          </a:xfrm>
          <a:prstGeom prst="rect">
            <a:avLst/>
          </a:prstGeom>
          <a:noFill/>
          <a:ln w="12700">
            <a:solidFill>
              <a:prstClr val="black"/>
            </a:solidFill>
          </a:ln>
        </p:spPr>
        <p:txBody>
          <a:bodyPr vert="horz" lIns="79699" tIns="39850" rIns="79699" bIns="39850" rtlCol="0" anchor="ctr"/>
          <a:lstStyle/>
          <a:p>
            <a:endParaRPr lang="en-US"/>
          </a:p>
        </p:txBody>
      </p:sp>
      <p:sp>
        <p:nvSpPr>
          <p:cNvPr id="5" name="Notes Placeholder 4"/>
          <p:cNvSpPr>
            <a:spLocks noGrp="1"/>
          </p:cNvSpPr>
          <p:nvPr>
            <p:ph type="body" sz="quarter" idx="3"/>
          </p:nvPr>
        </p:nvSpPr>
        <p:spPr>
          <a:xfrm>
            <a:off x="986949" y="3199488"/>
            <a:ext cx="7895590" cy="3031093"/>
          </a:xfrm>
          <a:prstGeom prst="rect">
            <a:avLst/>
          </a:prstGeom>
        </p:spPr>
        <p:txBody>
          <a:bodyPr vert="horz" lIns="79699" tIns="39850" rIns="79699" bIns="3985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6397416"/>
            <a:ext cx="4276778" cy="336788"/>
          </a:xfrm>
          <a:prstGeom prst="rect">
            <a:avLst/>
          </a:prstGeom>
        </p:spPr>
        <p:txBody>
          <a:bodyPr vert="horz" lIns="79699" tIns="39850" rIns="79699" bIns="39850" rtlCol="0" anchor="b"/>
          <a:lstStyle>
            <a:lvl1pPr algn="l">
              <a:defRPr sz="1000"/>
            </a:lvl1pPr>
          </a:lstStyle>
          <a:p>
            <a:endParaRPr lang="en-US"/>
          </a:p>
        </p:txBody>
      </p:sp>
      <p:sp>
        <p:nvSpPr>
          <p:cNvPr id="7" name="Slide Number Placeholder 6"/>
          <p:cNvSpPr>
            <a:spLocks noGrp="1"/>
          </p:cNvSpPr>
          <p:nvPr>
            <p:ph type="sldNum" sz="quarter" idx="5"/>
          </p:nvPr>
        </p:nvSpPr>
        <p:spPr>
          <a:xfrm>
            <a:off x="5590140" y="6397416"/>
            <a:ext cx="4276778" cy="336788"/>
          </a:xfrm>
          <a:prstGeom prst="rect">
            <a:avLst/>
          </a:prstGeom>
        </p:spPr>
        <p:txBody>
          <a:bodyPr vert="horz" lIns="79699" tIns="39850" rIns="79699" bIns="39850" rtlCol="0" anchor="b"/>
          <a:lstStyle>
            <a:lvl1pPr algn="r">
              <a:defRPr sz="1000"/>
            </a:lvl1pPr>
          </a:lstStyle>
          <a:p>
            <a:fld id="{3FE3A318-331E-49C9-AA3D-E54989B305A1}"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1E2C28A-CD8B-4A45-9D2C-994113EDA07C}" type="slidenum">
              <a:rPr lang="en-US" smtClean="0"/>
              <a:pPr/>
              <a:t>45</a:t>
            </a:fld>
            <a:endParaRPr lang="en-US"/>
          </a:p>
        </p:txBody>
      </p:sp>
    </p:spTree>
    <p:extLst>
      <p:ext uri="{BB962C8B-B14F-4D97-AF65-F5344CB8AC3E}">
        <p14:creationId xmlns:p14="http://schemas.microsoft.com/office/powerpoint/2010/main" xmlns="" val="36514751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D1C9136E-1C34-441C-9473-61D7FC6B77B4}" type="slidenum">
              <a:rPr lang="en-US" smtClean="0"/>
              <a:pPr/>
              <a:t>91</a:t>
            </a:fld>
            <a:endParaRPr lang="en-US"/>
          </a:p>
        </p:txBody>
      </p:sp>
    </p:spTree>
    <p:extLst>
      <p:ext uri="{BB962C8B-B14F-4D97-AF65-F5344CB8AC3E}">
        <p14:creationId xmlns:p14="http://schemas.microsoft.com/office/powerpoint/2010/main" xmlns="" val="28198825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914400" y="2125980"/>
            <a:ext cx="10363200" cy="1440180"/>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pPr/>
              <a:t>13/01/2025</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p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000" b="1" i="0">
                <a:solidFill>
                  <a:schemeClr val="tx1"/>
                </a:solidFill>
                <a:latin typeface="Times New Roman"/>
                <a:cs typeface="Times New Roman"/>
              </a:defRPr>
            </a:lvl1pPr>
          </a:lstStyle>
          <a:p>
            <a:endParaRPr/>
          </a:p>
        </p:txBody>
      </p:sp>
      <p:sp>
        <p:nvSpPr>
          <p:cNvPr id="3" name="Holder 3"/>
          <p:cNvSpPr>
            <a:spLocks noGrp="1"/>
          </p:cNvSpPr>
          <p:nvPr>
            <p:ph type="body" idx="1"/>
          </p:nvPr>
        </p:nvSpPr>
        <p:spPr/>
        <p:txBody>
          <a:bodyPr lIns="0" tIns="0" rIns="0" bIns="0"/>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pPr/>
              <a:t>13/01/2025</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000" b="1" i="0">
                <a:solidFill>
                  <a:schemeClr val="tx1"/>
                </a:solidFill>
                <a:latin typeface="Times New Roman"/>
                <a:cs typeface="Times New Roman"/>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pPr/>
              <a:t>13/01/2025</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000" b="1" i="0">
                <a:solidFill>
                  <a:schemeClr val="tx1"/>
                </a:solidFill>
                <a:latin typeface="Times New Roman"/>
                <a:cs typeface="Times New Roman"/>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pPr/>
              <a:t>13/01/2025</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pPr/>
              <a:t>13/01/2025</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101091" y="134493"/>
            <a:ext cx="11989816" cy="1245870"/>
          </a:xfrm>
          <a:prstGeom prst="rect">
            <a:avLst/>
          </a:prstGeom>
        </p:spPr>
        <p:txBody>
          <a:bodyPr wrap="square" lIns="0" tIns="0" rIns="0" bIns="0">
            <a:spAutoFit/>
          </a:bodyPr>
          <a:lstStyle>
            <a:lvl1pPr>
              <a:defRPr sz="2000" b="1" i="0">
                <a:solidFill>
                  <a:schemeClr val="tx1"/>
                </a:solidFill>
                <a:latin typeface="Times New Roman"/>
                <a:cs typeface="Times New Roman"/>
              </a:defRPr>
            </a:lvl1pPr>
          </a:lstStyle>
          <a:p>
            <a:endParaRPr/>
          </a:p>
        </p:txBody>
      </p:sp>
      <p:sp>
        <p:nvSpPr>
          <p:cNvPr id="3" name="Holder 3"/>
          <p:cNvSpPr>
            <a:spLocks noGrp="1"/>
          </p:cNvSpPr>
          <p:nvPr>
            <p:ph type="body" idx="1"/>
          </p:nvPr>
        </p:nvSpPr>
        <p:spPr>
          <a:xfrm>
            <a:off x="609600" y="1577340"/>
            <a:ext cx="1097280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pPr/>
              <a:t>13/01/2025</a:t>
            </a:fld>
            <a:endParaRPr lang="en-US"/>
          </a:p>
        </p:txBody>
      </p:sp>
      <p:sp>
        <p:nvSpPr>
          <p:cNvPr id="6" name="Holder 6"/>
          <p:cNvSpPr>
            <a:spLocks noGrp="1"/>
          </p:cNvSpPr>
          <p:nvPr>
            <p:ph type="sldNum" sz="quarter" idx="7"/>
          </p:nvPr>
        </p:nvSpPr>
        <p:spPr>
          <a:xfrm>
            <a:off x="8778240" y="6377940"/>
            <a:ext cx="280416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rPr/>
              <a:pPr/>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100.xml.rels><?xml version="1.0" encoding="UTF-8" standalone="yes"?>
<Relationships xmlns="http://schemas.openxmlformats.org/package/2006/relationships"><Relationship Id="rId2" Type="http://schemas.openxmlformats.org/officeDocument/2006/relationships/image" Target="../media/image109.jpeg"/><Relationship Id="rId1" Type="http://schemas.openxmlformats.org/officeDocument/2006/relationships/slideLayout" Target="../slideLayouts/slideLayout5.xml"/></Relationships>
</file>

<file path=ppt/slides/_rels/slide101.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jpeg"/><Relationship Id="rId1" Type="http://schemas.openxmlformats.org/officeDocument/2006/relationships/slideLayout" Target="../slideLayouts/slideLayout5.xml"/></Relationships>
</file>

<file path=ppt/slides/_rels/slide10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03.xml.rels><?xml version="1.0" encoding="UTF-8" standalone="yes"?>
<Relationships xmlns="http://schemas.openxmlformats.org/package/2006/relationships"><Relationship Id="rId3" Type="http://schemas.openxmlformats.org/officeDocument/2006/relationships/image" Target="../media/image113.jpeg"/><Relationship Id="rId2" Type="http://schemas.openxmlformats.org/officeDocument/2006/relationships/image" Target="../media/image112.jpe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114.jpe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116.jpeg"/><Relationship Id="rId2" Type="http://schemas.openxmlformats.org/officeDocument/2006/relationships/image" Target="../media/image115.jpe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117.jpe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118.jpe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19.jpe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Layout" Target="../slideLayouts/slideLayout4.xml"/></Relationships>
</file>

<file path=ppt/slides/_rels/slide110.xml.rels><?xml version="1.0" encoding="UTF-8" standalone="yes"?>
<Relationships xmlns="http://schemas.openxmlformats.org/package/2006/relationships"><Relationship Id="rId2" Type="http://schemas.openxmlformats.org/officeDocument/2006/relationships/image" Target="../media/image120.jpeg"/><Relationship Id="rId1" Type="http://schemas.openxmlformats.org/officeDocument/2006/relationships/slideLayout" Target="../slideLayouts/slideLayout5.xml"/></Relationships>
</file>

<file path=ppt/slides/_rels/slide111.xml.rels><?xml version="1.0" encoding="UTF-8" standalone="yes"?>
<Relationships xmlns="http://schemas.openxmlformats.org/package/2006/relationships"><Relationship Id="rId3" Type="http://schemas.openxmlformats.org/officeDocument/2006/relationships/image" Target="../media/image122.jpeg"/><Relationship Id="rId2" Type="http://schemas.openxmlformats.org/officeDocument/2006/relationships/image" Target="../media/image121.png"/><Relationship Id="rId1" Type="http://schemas.openxmlformats.org/officeDocument/2006/relationships/slideLayout" Target="../slideLayouts/slideLayout5.xml"/></Relationships>
</file>

<file path=ppt/slides/_rels/slide112.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eg"/><Relationship Id="rId1" Type="http://schemas.openxmlformats.org/officeDocument/2006/relationships/slideLayout" Target="../slideLayouts/slideLayout4.xml"/><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4.jpe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6.jpe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0.jpe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jpeg"/><Relationship Id="rId1" Type="http://schemas.openxmlformats.org/officeDocument/2006/relationships/slideLayout" Target="../slideLayouts/slideLayout4.xml"/><Relationship Id="rId4" Type="http://schemas.openxmlformats.org/officeDocument/2006/relationships/image" Target="../media/image33.png"/></Relationships>
</file>

<file path=ppt/slides/_rels/slide2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7.jpe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jpe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3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jpeg"/><Relationship Id="rId1" Type="http://schemas.openxmlformats.org/officeDocument/2006/relationships/slideLayout" Target="../slideLayouts/slideLayout2.xml"/><Relationship Id="rId4" Type="http://schemas.openxmlformats.org/officeDocument/2006/relationships/image" Target="../media/image45.jpeg"/></Relationships>
</file>

<file path=ppt/slides/_rels/slide35.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jpeg"/><Relationship Id="rId1" Type="http://schemas.openxmlformats.org/officeDocument/2006/relationships/slideLayout" Target="../slideLayouts/slideLayout2.xml"/><Relationship Id="rId4" Type="http://schemas.openxmlformats.org/officeDocument/2006/relationships/image" Target="../media/image49.jpeg"/></Relationships>
</file>

<file path=ppt/slides/_rels/slide37.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jpeg"/><Relationship Id="rId1" Type="http://schemas.openxmlformats.org/officeDocument/2006/relationships/slideLayout" Target="../slideLayouts/slideLayout5.xml"/><Relationship Id="rId6" Type="http://schemas.openxmlformats.org/officeDocument/2006/relationships/image" Target="../media/image54.jpeg"/><Relationship Id="rId5" Type="http://schemas.openxmlformats.org/officeDocument/2006/relationships/image" Target="../media/image53.jpeg"/><Relationship Id="rId4" Type="http://schemas.openxmlformats.org/officeDocument/2006/relationships/image" Target="../media/image52.jpeg"/></Relationships>
</file>

<file path=ppt/slides/_rels/slide38.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5.xml"/><Relationship Id="rId4" Type="http://schemas.openxmlformats.org/officeDocument/2006/relationships/image" Target="../media/image6.jpeg"/></Relationships>
</file>

<file path=ppt/slides/_rels/slide40.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image" Target="../media/image59.jpe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jpeg"/><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Layout" Target="../slideLayouts/slideLayout5.xml"/></Relationships>
</file>

<file path=ppt/slides/_rels/slide72.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Layout" Target="../slideLayouts/slideLayout5.xml"/></Relationships>
</file>

<file path=ppt/slides/_rels/slide7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78.jpeg"/><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5.xml"/></Relationships>
</file>

<file path=ppt/slides/_rels/slide7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jpeg"/><Relationship Id="rId1" Type="http://schemas.openxmlformats.org/officeDocument/2006/relationships/slideLayout" Target="../slideLayouts/slideLayout5.xml"/><Relationship Id="rId4" Type="http://schemas.openxmlformats.org/officeDocument/2006/relationships/image" Target="../media/image18.png"/></Relationships>
</file>

<file path=ppt/slides/_rels/slide7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82.jpeg"/><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Layout" Target="../slideLayouts/slideLayout5.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84.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5.xml"/></Relationships>
</file>

<file path=ppt/slides/_rels/slide80.xml.rels><?xml version="1.0" encoding="UTF-8" standalone="yes"?>
<Relationships xmlns="http://schemas.openxmlformats.org/package/2006/relationships"><Relationship Id="rId2" Type="http://schemas.openxmlformats.org/officeDocument/2006/relationships/image" Target="../media/image84.jpe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85.jpe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Layout" Target="../slideLayouts/slideLayout5.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image" Target="../media/image88.jpeg"/><Relationship Id="rId1" Type="http://schemas.openxmlformats.org/officeDocument/2006/relationships/slideLayout" Target="../slideLayouts/slideLayout2.xml"/><Relationship Id="rId4" Type="http://schemas.openxmlformats.org/officeDocument/2006/relationships/image" Target="../media/image90.jpeg"/></Relationships>
</file>

<file path=ppt/slides/_rels/slide86.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Layout" Target="../slideLayouts/slideLayout5.xml"/></Relationships>
</file>

<file path=ppt/slides/_rels/slide87.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95.jpe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5.xml"/></Relationships>
</file>

<file path=ppt/slides/_rels/slide90.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101.jpeg"/><Relationship Id="rId2" Type="http://schemas.openxmlformats.org/officeDocument/2006/relationships/image" Target="../media/image100.jpeg"/><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3" Type="http://schemas.openxmlformats.org/officeDocument/2006/relationships/image" Target="../media/image103.png"/><Relationship Id="rId7" Type="http://schemas.openxmlformats.org/officeDocument/2006/relationships/image" Target="../media/image107.png"/><Relationship Id="rId2" Type="http://schemas.openxmlformats.org/officeDocument/2006/relationships/image" Target="../media/image102.png"/><Relationship Id="rId1" Type="http://schemas.openxmlformats.org/officeDocument/2006/relationships/slideLayout" Target="../slideLayouts/slideLayout2.xml"/><Relationship Id="rId6" Type="http://schemas.openxmlformats.org/officeDocument/2006/relationships/image" Target="../media/image106.png"/><Relationship Id="rId5" Type="http://schemas.openxmlformats.org/officeDocument/2006/relationships/image" Target="../media/image105.png"/><Relationship Id="rId4" Type="http://schemas.openxmlformats.org/officeDocument/2006/relationships/image" Target="../media/image104.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108.jpe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661078" y="694968"/>
            <a:ext cx="10955583" cy="5182275"/>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134112" y="570693"/>
            <a:ext cx="6770468" cy="4293110"/>
          </a:xfrm>
          <a:prstGeom prst="rect">
            <a:avLst/>
          </a:prstGeom>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631550" y="213057"/>
            <a:ext cx="11044515" cy="6464435"/>
          </a:xfrm>
          <a:prstGeom prst="rect">
            <a:avLst/>
          </a:prstGeom>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rcRect b="36957"/>
          <a:stretch>
            <a:fillRect/>
          </a:stretch>
        </p:blipFill>
        <p:spPr>
          <a:xfrm>
            <a:off x="685800" y="685801"/>
            <a:ext cx="10925840" cy="2209799"/>
          </a:xfrm>
          <a:prstGeom prst="rect">
            <a:avLst/>
          </a:prstGeom>
        </p:spPr>
      </p:pic>
      <p:sp>
        <p:nvSpPr>
          <p:cNvPr id="3" name="TextBox 2"/>
          <p:cNvSpPr txBox="1"/>
          <p:nvPr/>
        </p:nvSpPr>
        <p:spPr>
          <a:xfrm>
            <a:off x="685800" y="3200400"/>
            <a:ext cx="10210800" cy="1477328"/>
          </a:xfrm>
          <a:prstGeom prst="rect">
            <a:avLst/>
          </a:prstGeom>
          <a:noFill/>
        </p:spPr>
        <p:txBody>
          <a:bodyPr wrap="square" rtlCol="0">
            <a:spAutoFit/>
          </a:bodyPr>
          <a:lstStyle/>
          <a:p>
            <a:r>
              <a:rPr lang="en-US" dirty="0" smtClean="0"/>
              <a:t>Parameters </a:t>
            </a:r>
            <a:r>
              <a:rPr lang="en-US" dirty="0" smtClean="0"/>
              <a:t> u</a:t>
            </a:r>
            <a:r>
              <a:rPr lang="en-US" baseline="-25000" dirty="0" smtClean="0"/>
              <a:t>1</a:t>
            </a:r>
            <a:r>
              <a:rPr lang="en-US" dirty="0" smtClean="0"/>
              <a:t> </a:t>
            </a:r>
            <a:r>
              <a:rPr lang="en-US" dirty="0" smtClean="0"/>
              <a:t>and </a:t>
            </a:r>
            <a:r>
              <a:rPr lang="en-US" dirty="0" smtClean="0"/>
              <a:t>u</a:t>
            </a:r>
            <a:r>
              <a:rPr lang="en-US" baseline="-25000" dirty="0" smtClean="0"/>
              <a:t>2</a:t>
            </a:r>
            <a:r>
              <a:rPr lang="en-US" dirty="0" smtClean="0"/>
              <a:t> </a:t>
            </a:r>
            <a:r>
              <a:rPr lang="en-US" dirty="0" smtClean="0"/>
              <a:t>can be calculated that define the part of line that lies within the clip rectangle. When, </a:t>
            </a:r>
          </a:p>
          <a:p>
            <a:r>
              <a:rPr lang="en-US" dirty="0" err="1" smtClean="0"/>
              <a:t>p</a:t>
            </a:r>
            <a:r>
              <a:rPr lang="en-US" baseline="-25000" dirty="0" err="1" smtClean="0"/>
              <a:t>k</a:t>
            </a:r>
            <a:r>
              <a:rPr lang="en-US" dirty="0" smtClean="0"/>
              <a:t> &lt; 0, maximum(0, </a:t>
            </a:r>
            <a:r>
              <a:rPr lang="en-US" dirty="0" err="1" smtClean="0"/>
              <a:t>q</a:t>
            </a:r>
            <a:r>
              <a:rPr lang="en-US" baseline="-25000" dirty="0" err="1" smtClean="0"/>
              <a:t>k</a:t>
            </a:r>
            <a:r>
              <a:rPr lang="en-US" dirty="0" smtClean="0"/>
              <a:t>/</a:t>
            </a:r>
            <a:r>
              <a:rPr lang="en-US" dirty="0" err="1" smtClean="0"/>
              <a:t>p</a:t>
            </a:r>
            <a:r>
              <a:rPr lang="en-US" baseline="-25000" dirty="0" err="1" smtClean="0"/>
              <a:t>k</a:t>
            </a:r>
            <a:r>
              <a:rPr lang="en-US" dirty="0" smtClean="0"/>
              <a:t>) is taken.</a:t>
            </a:r>
          </a:p>
          <a:p>
            <a:r>
              <a:rPr lang="en-US" dirty="0" err="1" smtClean="0"/>
              <a:t>p</a:t>
            </a:r>
            <a:r>
              <a:rPr lang="en-US" baseline="-25000" dirty="0" err="1" smtClean="0"/>
              <a:t>k</a:t>
            </a:r>
            <a:r>
              <a:rPr lang="en-US" dirty="0" smtClean="0"/>
              <a:t> &gt; 0, minimum(1, </a:t>
            </a:r>
            <a:r>
              <a:rPr lang="en-US" dirty="0" err="1" smtClean="0"/>
              <a:t>q</a:t>
            </a:r>
            <a:r>
              <a:rPr lang="en-US" baseline="-25000" dirty="0" err="1" smtClean="0"/>
              <a:t>k</a:t>
            </a:r>
            <a:r>
              <a:rPr lang="en-US" dirty="0" smtClean="0"/>
              <a:t>/</a:t>
            </a:r>
            <a:r>
              <a:rPr lang="en-US" dirty="0" err="1" smtClean="0"/>
              <a:t>p</a:t>
            </a:r>
            <a:r>
              <a:rPr lang="en-US" baseline="-25000" dirty="0" err="1" smtClean="0"/>
              <a:t>k</a:t>
            </a:r>
            <a:r>
              <a:rPr lang="en-US" dirty="0" smtClean="0"/>
              <a:t>) is taken</a:t>
            </a:r>
            <a:r>
              <a:rPr lang="en-US" dirty="0" smtClean="0"/>
              <a:t>.</a:t>
            </a:r>
          </a:p>
          <a:p>
            <a:endParaRPr lang="en-US" dirty="0" smtClean="0"/>
          </a:p>
          <a:p>
            <a:endParaRPr lang="en-US" dirty="0"/>
          </a:p>
        </p:txBody>
      </p:sp>
      <p:pic>
        <p:nvPicPr>
          <p:cNvPr id="1026" name="Picture 2"/>
          <p:cNvPicPr>
            <a:picLocks noChangeAspect="1" noChangeArrowheads="1"/>
          </p:cNvPicPr>
          <p:nvPr/>
        </p:nvPicPr>
        <p:blipFill>
          <a:blip r:embed="rId3"/>
          <a:srcRect/>
          <a:stretch>
            <a:fillRect/>
          </a:stretch>
        </p:blipFill>
        <p:spPr bwMode="auto">
          <a:xfrm>
            <a:off x="685800" y="4343400"/>
            <a:ext cx="10515600" cy="533400"/>
          </a:xfrm>
          <a:prstGeom prst="rect">
            <a:avLst/>
          </a:prstGeom>
          <a:noFill/>
          <a:ln w="9525">
            <a:noFill/>
            <a:miter lim="800000"/>
            <a:headEnd/>
            <a:tailEnd/>
          </a:ln>
          <a:effectLst/>
        </p:spPr>
      </p:pic>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bject 4"/>
          <p:cNvPicPr/>
          <p:nvPr/>
        </p:nvPicPr>
        <p:blipFill>
          <a:blip r:embed="rId2" cstate="print"/>
          <a:stretch>
            <a:fillRect/>
          </a:stretch>
        </p:blipFill>
        <p:spPr>
          <a:xfrm>
            <a:off x="704087" y="458723"/>
            <a:ext cx="10992611" cy="867156"/>
          </a:xfrm>
          <a:prstGeom prst="rect">
            <a:avLst/>
          </a:prstGeom>
        </p:spPr>
      </p:pic>
      <p:sp>
        <p:nvSpPr>
          <p:cNvPr id="5" name="object 5"/>
          <p:cNvSpPr txBox="1">
            <a:spLocks noGrp="1"/>
          </p:cNvSpPr>
          <p:nvPr>
            <p:ph type="title"/>
          </p:nvPr>
        </p:nvSpPr>
        <p:spPr>
          <a:xfrm>
            <a:off x="260299" y="270509"/>
            <a:ext cx="11503660" cy="769620"/>
          </a:xfrm>
          <a:prstGeom prst="rect">
            <a:avLst/>
          </a:prstGeom>
        </p:spPr>
        <p:txBody>
          <a:bodyPr vert="horz" wrap="square" lIns="0" tIns="635" rIns="0" bIns="0" rtlCol="0">
            <a:spAutoFit/>
          </a:bodyPr>
          <a:lstStyle/>
          <a:p>
            <a:pPr marL="38100" marR="30480">
              <a:lnSpc>
                <a:spcPct val="103299"/>
              </a:lnSpc>
              <a:spcBef>
                <a:spcPts val="5"/>
              </a:spcBef>
            </a:pPr>
            <a:r>
              <a:rPr sz="2400" spc="5" dirty="0"/>
              <a:t>Q</a:t>
            </a:r>
            <a:r>
              <a:rPr sz="2400" dirty="0"/>
              <a:t>.</a:t>
            </a:r>
            <a:r>
              <a:rPr sz="2400" spc="-160" dirty="0"/>
              <a:t> </a:t>
            </a:r>
            <a:r>
              <a:rPr sz="2400" spc="-5" dirty="0"/>
              <a:t>A</a:t>
            </a:r>
            <a:r>
              <a:rPr sz="2400" spc="-15" dirty="0"/>
              <a:t>p</a:t>
            </a:r>
            <a:r>
              <a:rPr sz="2400" spc="-5" dirty="0"/>
              <a:t>ply</a:t>
            </a:r>
            <a:r>
              <a:rPr sz="2400" spc="-10" dirty="0"/>
              <a:t> </a:t>
            </a:r>
            <a:r>
              <a:rPr sz="2400" dirty="0"/>
              <a:t>Liang</a:t>
            </a:r>
            <a:r>
              <a:rPr sz="2400" spc="-15" dirty="0"/>
              <a:t> </a:t>
            </a:r>
            <a:r>
              <a:rPr sz="2400" spc="-5" dirty="0"/>
              <a:t>Bars</a:t>
            </a:r>
            <a:r>
              <a:rPr sz="2400" dirty="0"/>
              <a:t>ky</a:t>
            </a:r>
            <a:r>
              <a:rPr sz="2400" spc="-25" dirty="0"/>
              <a:t> </a:t>
            </a:r>
            <a:r>
              <a:rPr sz="2400" dirty="0"/>
              <a:t>Line</a:t>
            </a:r>
            <a:r>
              <a:rPr sz="2400" spc="-25" dirty="0"/>
              <a:t> </a:t>
            </a:r>
            <a:r>
              <a:rPr sz="2400" spc="-5" dirty="0"/>
              <a:t>Clipping</a:t>
            </a:r>
            <a:r>
              <a:rPr sz="2400" spc="-20" dirty="0"/>
              <a:t> </a:t>
            </a:r>
            <a:r>
              <a:rPr sz="2400" dirty="0"/>
              <a:t>algor</a:t>
            </a:r>
            <a:r>
              <a:rPr sz="2400" spc="5" dirty="0"/>
              <a:t>i</a:t>
            </a:r>
            <a:r>
              <a:rPr sz="2400" dirty="0"/>
              <a:t>thm</a:t>
            </a:r>
            <a:r>
              <a:rPr sz="2400" spc="-40" dirty="0"/>
              <a:t> </a:t>
            </a:r>
            <a:r>
              <a:rPr sz="2400" dirty="0"/>
              <a:t>to</a:t>
            </a:r>
            <a:r>
              <a:rPr sz="2400" spc="-10" dirty="0"/>
              <a:t> </a:t>
            </a:r>
            <a:r>
              <a:rPr sz="2400" spc="-5" dirty="0"/>
              <a:t>the</a:t>
            </a:r>
            <a:r>
              <a:rPr sz="2400" spc="-20" dirty="0"/>
              <a:t> </a:t>
            </a:r>
            <a:r>
              <a:rPr sz="2400" dirty="0"/>
              <a:t>l</a:t>
            </a:r>
            <a:r>
              <a:rPr sz="2400" spc="5" dirty="0"/>
              <a:t>i</a:t>
            </a:r>
            <a:r>
              <a:rPr sz="2400" spc="-5" dirty="0"/>
              <a:t>ne</a:t>
            </a:r>
            <a:r>
              <a:rPr sz="2400" spc="-45" dirty="0"/>
              <a:t> </a:t>
            </a:r>
            <a:r>
              <a:rPr sz="2400" spc="-25" dirty="0"/>
              <a:t>w</a:t>
            </a:r>
            <a:r>
              <a:rPr sz="2400" dirty="0"/>
              <a:t>i</a:t>
            </a:r>
            <a:r>
              <a:rPr sz="2400" spc="5" dirty="0"/>
              <a:t>t</a:t>
            </a:r>
            <a:r>
              <a:rPr sz="2400" spc="-5" dirty="0"/>
              <a:t>h</a:t>
            </a:r>
            <a:r>
              <a:rPr sz="2400" dirty="0"/>
              <a:t> coordina</a:t>
            </a:r>
            <a:r>
              <a:rPr sz="2400" spc="5" dirty="0"/>
              <a:t>t</a:t>
            </a:r>
            <a:r>
              <a:rPr sz="2400" spc="-5" dirty="0"/>
              <a:t>es</a:t>
            </a:r>
            <a:r>
              <a:rPr sz="2400" spc="-40" dirty="0"/>
              <a:t> </a:t>
            </a:r>
            <a:r>
              <a:rPr sz="2400" dirty="0"/>
              <a:t>(30, 60)</a:t>
            </a:r>
            <a:r>
              <a:rPr sz="2400" spc="-20" dirty="0"/>
              <a:t> </a:t>
            </a:r>
            <a:r>
              <a:rPr sz="2400" spc="-25" dirty="0"/>
              <a:t>a</a:t>
            </a:r>
            <a:r>
              <a:rPr sz="2400" spc="-35" dirty="0"/>
              <a:t>n</a:t>
            </a:r>
            <a:r>
              <a:rPr sz="2400" spc="-5" dirty="0"/>
              <a:t>d  </a:t>
            </a:r>
            <a:r>
              <a:rPr sz="2400" spc="5" dirty="0"/>
              <a:t>(60,</a:t>
            </a:r>
            <a:r>
              <a:rPr sz="2400" spc="30" dirty="0"/>
              <a:t> </a:t>
            </a:r>
            <a:r>
              <a:rPr sz="2400" spc="5" dirty="0"/>
              <a:t>25)</a:t>
            </a:r>
            <a:r>
              <a:rPr sz="2400" spc="45" dirty="0"/>
              <a:t> </a:t>
            </a:r>
            <a:r>
              <a:rPr sz="2400" dirty="0"/>
              <a:t>against the</a:t>
            </a:r>
            <a:r>
              <a:rPr sz="2400" spc="35" dirty="0"/>
              <a:t> </a:t>
            </a:r>
            <a:r>
              <a:rPr sz="2400" dirty="0"/>
              <a:t>window</a:t>
            </a:r>
            <a:r>
              <a:rPr sz="2400" spc="40" dirty="0"/>
              <a:t> </a:t>
            </a:r>
            <a:r>
              <a:rPr sz="2400" b="0" spc="7" baseline="1736" dirty="0">
                <a:latin typeface="Arial MT"/>
                <a:cs typeface="Arial MT"/>
              </a:rPr>
              <a:t>(</a:t>
            </a:r>
            <a:r>
              <a:rPr sz="2400" b="0" spc="5" dirty="0">
                <a:latin typeface="Cambria Math"/>
                <a:cs typeface="Cambria Math"/>
              </a:rPr>
              <a:t>𝒙𝒘</a:t>
            </a:r>
            <a:r>
              <a:rPr sz="2400" b="0" spc="7" baseline="-12152" dirty="0">
                <a:latin typeface="Cambria Math"/>
                <a:cs typeface="Cambria Math"/>
              </a:rPr>
              <a:t>𝒎𝒊𝒏</a:t>
            </a:r>
            <a:r>
              <a:rPr sz="2400" b="0" spc="5" dirty="0">
                <a:latin typeface="Arial MT"/>
                <a:cs typeface="Arial MT"/>
              </a:rPr>
              <a:t>,</a:t>
            </a:r>
            <a:r>
              <a:rPr sz="2400" b="0" spc="-85" dirty="0">
                <a:latin typeface="Arial MT"/>
                <a:cs typeface="Arial MT"/>
              </a:rPr>
              <a:t> </a:t>
            </a:r>
            <a:r>
              <a:rPr sz="2400" b="0" spc="5" dirty="0">
                <a:latin typeface="Cambria Math"/>
                <a:cs typeface="Cambria Math"/>
              </a:rPr>
              <a:t>𝒚𝒘</a:t>
            </a:r>
            <a:r>
              <a:rPr sz="2400" b="0" spc="7" baseline="-12152" dirty="0">
                <a:latin typeface="Cambria Math"/>
                <a:cs typeface="Cambria Math"/>
              </a:rPr>
              <a:t>𝒎𝒊𝒏</a:t>
            </a:r>
            <a:r>
              <a:rPr sz="2400" b="0" spc="7" baseline="1736" dirty="0">
                <a:latin typeface="Arial MT"/>
                <a:cs typeface="Arial MT"/>
              </a:rPr>
              <a:t>)</a:t>
            </a:r>
            <a:r>
              <a:rPr sz="2400" b="0" spc="135" baseline="1736" dirty="0">
                <a:latin typeface="Arial MT"/>
                <a:cs typeface="Arial MT"/>
              </a:rPr>
              <a:t> </a:t>
            </a:r>
            <a:r>
              <a:rPr sz="2400" b="0" dirty="0">
                <a:latin typeface="Arial MT"/>
                <a:cs typeface="Arial MT"/>
              </a:rPr>
              <a:t>=</a:t>
            </a:r>
            <a:r>
              <a:rPr sz="2400" b="0" spc="35" dirty="0">
                <a:latin typeface="Arial MT"/>
                <a:cs typeface="Arial MT"/>
              </a:rPr>
              <a:t> </a:t>
            </a:r>
            <a:r>
              <a:rPr sz="2400" b="0" spc="45" dirty="0">
                <a:latin typeface="Arial MT"/>
                <a:cs typeface="Arial MT"/>
              </a:rPr>
              <a:t>(</a:t>
            </a:r>
            <a:r>
              <a:rPr sz="2400" b="0" spc="45" dirty="0">
                <a:latin typeface="Cambria Math"/>
                <a:cs typeface="Cambria Math"/>
              </a:rPr>
              <a:t>𝟏𝟎</a:t>
            </a:r>
            <a:r>
              <a:rPr sz="2400" b="0" spc="45" dirty="0">
                <a:latin typeface="Arial MT"/>
                <a:cs typeface="Arial MT"/>
              </a:rPr>
              <a:t>,</a:t>
            </a:r>
            <a:r>
              <a:rPr sz="2400" b="0" spc="-45" dirty="0">
                <a:latin typeface="Arial MT"/>
                <a:cs typeface="Arial MT"/>
              </a:rPr>
              <a:t> </a:t>
            </a:r>
            <a:r>
              <a:rPr sz="2400" b="0" spc="70" dirty="0">
                <a:latin typeface="Cambria Math"/>
                <a:cs typeface="Cambria Math"/>
              </a:rPr>
              <a:t>𝟏𝟎</a:t>
            </a:r>
            <a:r>
              <a:rPr sz="2400" b="0" spc="70" dirty="0">
                <a:latin typeface="Arial MT"/>
                <a:cs typeface="Arial MT"/>
              </a:rPr>
              <a:t>)</a:t>
            </a:r>
            <a:r>
              <a:rPr sz="2400" b="0" spc="114" dirty="0">
                <a:latin typeface="Arial MT"/>
                <a:cs typeface="Arial MT"/>
              </a:rPr>
              <a:t> </a:t>
            </a:r>
            <a:r>
              <a:rPr sz="2400" dirty="0"/>
              <a:t>and</a:t>
            </a:r>
            <a:r>
              <a:rPr sz="2400" spc="-5" dirty="0"/>
              <a:t> </a:t>
            </a:r>
            <a:r>
              <a:rPr sz="2400" b="0" spc="7" baseline="1736" dirty="0">
                <a:latin typeface="Arial MT"/>
                <a:cs typeface="Arial MT"/>
              </a:rPr>
              <a:t>(</a:t>
            </a:r>
            <a:r>
              <a:rPr sz="2400" b="0" spc="5" dirty="0">
                <a:latin typeface="Cambria Math"/>
                <a:cs typeface="Cambria Math"/>
              </a:rPr>
              <a:t>𝒙𝒘</a:t>
            </a:r>
            <a:r>
              <a:rPr sz="2400" b="0" spc="7" baseline="-12152" dirty="0">
                <a:latin typeface="Cambria Math"/>
                <a:cs typeface="Cambria Math"/>
              </a:rPr>
              <a:t>𝒎𝒂𝒙</a:t>
            </a:r>
            <a:r>
              <a:rPr sz="2400" b="0" spc="5" dirty="0">
                <a:latin typeface="Arial MT"/>
                <a:cs typeface="Arial MT"/>
              </a:rPr>
              <a:t>,</a:t>
            </a:r>
            <a:r>
              <a:rPr sz="2400" b="0" spc="-75" dirty="0">
                <a:latin typeface="Arial MT"/>
                <a:cs typeface="Arial MT"/>
              </a:rPr>
              <a:t> </a:t>
            </a:r>
            <a:r>
              <a:rPr sz="2400" b="0" spc="5" dirty="0">
                <a:latin typeface="Cambria Math"/>
                <a:cs typeface="Cambria Math"/>
              </a:rPr>
              <a:t>𝒚𝒘</a:t>
            </a:r>
            <a:r>
              <a:rPr sz="2400" b="0" spc="7" baseline="-12152" dirty="0">
                <a:latin typeface="Cambria Math"/>
                <a:cs typeface="Cambria Math"/>
              </a:rPr>
              <a:t>𝒎𝒂𝒙</a:t>
            </a:r>
            <a:r>
              <a:rPr sz="2400" b="0" spc="7" baseline="1736" dirty="0">
                <a:latin typeface="Arial MT"/>
                <a:cs typeface="Arial MT"/>
              </a:rPr>
              <a:t>)</a:t>
            </a:r>
            <a:r>
              <a:rPr sz="2400" b="0" spc="104" baseline="1736" dirty="0">
                <a:latin typeface="Arial MT"/>
                <a:cs typeface="Arial MT"/>
              </a:rPr>
              <a:t> </a:t>
            </a:r>
            <a:r>
              <a:rPr sz="2400" b="0" dirty="0">
                <a:latin typeface="Arial MT"/>
                <a:cs typeface="Arial MT"/>
              </a:rPr>
              <a:t>=</a:t>
            </a:r>
            <a:r>
              <a:rPr sz="2400" b="0" spc="40" dirty="0">
                <a:latin typeface="Arial MT"/>
                <a:cs typeface="Arial MT"/>
              </a:rPr>
              <a:t> </a:t>
            </a:r>
            <a:r>
              <a:rPr sz="2400" b="0" spc="60" baseline="1736" dirty="0">
                <a:latin typeface="Arial MT"/>
                <a:cs typeface="Arial MT"/>
              </a:rPr>
              <a:t>(</a:t>
            </a:r>
            <a:r>
              <a:rPr sz="2400" b="0" spc="40" dirty="0">
                <a:latin typeface="Cambria Math"/>
                <a:cs typeface="Cambria Math"/>
              </a:rPr>
              <a:t>𝟓𝟎</a:t>
            </a:r>
            <a:r>
              <a:rPr sz="2400" b="0" spc="40" dirty="0">
                <a:latin typeface="Arial MT"/>
                <a:cs typeface="Arial MT"/>
              </a:rPr>
              <a:t>,</a:t>
            </a:r>
            <a:r>
              <a:rPr sz="2400" b="0" spc="-35" dirty="0">
                <a:latin typeface="Arial MT"/>
                <a:cs typeface="Arial MT"/>
              </a:rPr>
              <a:t> </a:t>
            </a:r>
            <a:r>
              <a:rPr sz="2400" b="0" spc="35" dirty="0">
                <a:latin typeface="Cambria Math"/>
                <a:cs typeface="Cambria Math"/>
              </a:rPr>
              <a:t>𝟓𝟎</a:t>
            </a:r>
            <a:r>
              <a:rPr sz="2400" b="0" spc="52" baseline="1736" dirty="0">
                <a:latin typeface="Arial MT"/>
                <a:cs typeface="Arial MT"/>
              </a:rPr>
              <a:t>)</a:t>
            </a:r>
            <a:r>
              <a:rPr sz="2400" b="0" spc="35" dirty="0">
                <a:latin typeface="Arial MT"/>
                <a:cs typeface="Arial MT"/>
              </a:rPr>
              <a:t>.</a:t>
            </a:r>
            <a:endParaRPr sz="2400">
              <a:latin typeface="Arial MT"/>
              <a:cs typeface="Arial MT"/>
            </a:endParaRPr>
          </a:p>
        </p:txBody>
      </p:sp>
      <p:sp>
        <p:nvSpPr>
          <p:cNvPr id="6" name="TextBox 5"/>
          <p:cNvSpPr txBox="1"/>
          <p:nvPr/>
        </p:nvSpPr>
        <p:spPr>
          <a:xfrm>
            <a:off x="533400" y="1828800"/>
            <a:ext cx="10515600" cy="369332"/>
          </a:xfrm>
          <a:prstGeom prst="rect">
            <a:avLst/>
          </a:prstGeom>
          <a:noFill/>
        </p:spPr>
        <p:txBody>
          <a:bodyPr wrap="square" rtlCol="0">
            <a:spAutoFit/>
          </a:bodyPr>
          <a:lstStyle/>
          <a:p>
            <a:r>
              <a:rPr lang="en-US" dirty="0" smtClean="0"/>
              <a:t>For Numerical: refer class note</a:t>
            </a:r>
            <a:endParaRPr lang="en-US" dirty="0"/>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091" y="134493"/>
            <a:ext cx="11989816" cy="307777"/>
          </a:xfrm>
        </p:spPr>
        <p:txBody>
          <a:bodyPr/>
          <a:lstStyle/>
          <a:p>
            <a:pPr algn="l"/>
            <a:r>
              <a:rPr lang="en-US" dirty="0" smtClean="0"/>
              <a:t>Polygon Clipping</a:t>
            </a:r>
            <a:endParaRPr lang="en-US" dirty="0"/>
          </a:p>
        </p:txBody>
      </p:sp>
      <p:pic>
        <p:nvPicPr>
          <p:cNvPr id="17" name="Content Placeholder 16" descr="c1.jpg"/>
          <p:cNvPicPr>
            <a:picLocks noGrp="1" noChangeAspect="1"/>
          </p:cNvPicPr>
          <p:nvPr>
            <p:ph idx="1"/>
          </p:nvPr>
        </p:nvPicPr>
        <p:blipFill>
          <a:blip r:embed="rId2"/>
          <a:stretch>
            <a:fillRect/>
          </a:stretch>
        </p:blipFill>
        <p:spPr>
          <a:xfrm>
            <a:off x="3251200" y="2571750"/>
            <a:ext cx="4969008" cy="973836"/>
          </a:xfrm>
        </p:spPr>
      </p:pic>
      <p:sp>
        <p:nvSpPr>
          <p:cNvPr id="16" name="TextBox 15"/>
          <p:cNvSpPr txBox="1"/>
          <p:nvPr/>
        </p:nvSpPr>
        <p:spPr>
          <a:xfrm>
            <a:off x="711200" y="1200150"/>
            <a:ext cx="9855200" cy="1107996"/>
          </a:xfrm>
          <a:prstGeom prst="rect">
            <a:avLst/>
          </a:prstGeom>
          <a:noFill/>
        </p:spPr>
        <p:txBody>
          <a:bodyPr wrap="square" rtlCol="0">
            <a:spAutoFit/>
          </a:bodyPr>
          <a:lstStyle/>
          <a:p>
            <a:pPr algn="just"/>
            <a:r>
              <a:rPr lang="en-US" sz="2200" dirty="0" smtClean="0"/>
              <a:t>To clip a polygon, we cannot directly apply a line-clipping method to the individual polygon edges because this approach would produce a series of unconnected line segments as shown in figure .</a:t>
            </a:r>
            <a:endParaRPr lang="en-US" sz="2200" dirty="0"/>
          </a:p>
        </p:txBody>
      </p:sp>
      <p:sp>
        <p:nvSpPr>
          <p:cNvPr id="18" name="TextBox 17"/>
          <p:cNvSpPr txBox="1"/>
          <p:nvPr/>
        </p:nvSpPr>
        <p:spPr>
          <a:xfrm>
            <a:off x="914400" y="3600450"/>
            <a:ext cx="9448800" cy="1785104"/>
          </a:xfrm>
          <a:prstGeom prst="rect">
            <a:avLst/>
          </a:prstGeom>
          <a:noFill/>
        </p:spPr>
        <p:txBody>
          <a:bodyPr wrap="square" rtlCol="0">
            <a:spAutoFit/>
          </a:bodyPr>
          <a:lstStyle/>
          <a:p>
            <a:pPr algn="just"/>
            <a:r>
              <a:rPr lang="en-US" sz="2200" dirty="0" smtClean="0"/>
              <a:t>The clipped polygons must be a bounded area after clipping as shown in figure. For polygon clipping, we require an algorithm that will generate one or more closed areas that are then scan converted for the area fill.  The output of a polygon clipper should be a sequence of vertices that defines the clipped polygon boundaries.</a:t>
            </a:r>
            <a:endParaRPr lang="en-US" sz="2200" dirty="0"/>
          </a:p>
        </p:txBody>
      </p:sp>
      <p:pic>
        <p:nvPicPr>
          <p:cNvPr id="19" name="Picture 18" descr="c1.jpg"/>
          <p:cNvPicPr>
            <a:picLocks noChangeAspect="1"/>
          </p:cNvPicPr>
          <p:nvPr/>
        </p:nvPicPr>
        <p:blipFill>
          <a:blip r:embed="rId3"/>
          <a:stretch>
            <a:fillRect/>
          </a:stretch>
        </p:blipFill>
        <p:spPr>
          <a:xfrm>
            <a:off x="2336800" y="5200650"/>
            <a:ext cx="4165600" cy="1200150"/>
          </a:xfrm>
          <a:prstGeom prst="rect">
            <a:avLst/>
          </a:prstGeom>
        </p:spPr>
      </p:pic>
      <p:sp>
        <p:nvSpPr>
          <p:cNvPr id="21" name="TextBox 20"/>
          <p:cNvSpPr txBox="1"/>
          <p:nvPr/>
        </p:nvSpPr>
        <p:spPr>
          <a:xfrm>
            <a:off x="7010400" y="5486400"/>
            <a:ext cx="3759200" cy="369332"/>
          </a:xfrm>
          <a:prstGeom prst="rect">
            <a:avLst/>
          </a:prstGeom>
          <a:noFill/>
        </p:spPr>
        <p:txBody>
          <a:bodyPr wrap="square" rtlCol="0">
            <a:spAutoFit/>
          </a:bodyPr>
          <a:lstStyle/>
          <a:p>
            <a:r>
              <a:rPr lang="en-US" dirty="0" err="1" smtClean="0"/>
              <a:t>Fg</a:t>
            </a:r>
            <a:r>
              <a:rPr lang="en-US" dirty="0" smtClean="0"/>
              <a:t>: Concave Polygon</a:t>
            </a:r>
            <a:endParaRPr lang="en-US" dirty="0"/>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b="1" dirty="0" smtClean="0"/>
              <a:t>Sutherland Hodgeman Polygon Clipping Algorithm</a:t>
            </a:r>
            <a:endParaRPr lang="en-US" sz="2800" b="1" dirty="0"/>
          </a:p>
        </p:txBody>
      </p:sp>
      <p:sp>
        <p:nvSpPr>
          <p:cNvPr id="7" name="TextBox 6"/>
          <p:cNvSpPr txBox="1"/>
          <p:nvPr/>
        </p:nvSpPr>
        <p:spPr>
          <a:xfrm>
            <a:off x="914400" y="1714500"/>
            <a:ext cx="10058400" cy="3416320"/>
          </a:xfrm>
          <a:prstGeom prst="rect">
            <a:avLst/>
          </a:prstGeom>
          <a:noFill/>
        </p:spPr>
        <p:txBody>
          <a:bodyPr wrap="square" rtlCol="0">
            <a:spAutoFit/>
          </a:bodyPr>
          <a:lstStyle/>
          <a:p>
            <a:pPr algn="just">
              <a:buFont typeface="Wingdings" pitchFamily="2" charset="2"/>
              <a:buChar char="Ø"/>
            </a:pPr>
            <a:r>
              <a:rPr lang="en-US" sz="2400" dirty="0" smtClean="0"/>
              <a:t>Clip a polygon by processing the polygon boundary against each window edge. (Left, Top, Bottom, Right). </a:t>
            </a:r>
          </a:p>
          <a:p>
            <a:pPr algn="just">
              <a:buFont typeface="Wingdings" pitchFamily="2" charset="2"/>
              <a:buChar char="Ø"/>
            </a:pPr>
            <a:r>
              <a:rPr lang="en-US" sz="2400" dirty="0" smtClean="0"/>
              <a:t> Apply four cases to process all polygon edges to produce sequence of vertices. This sequence of vertices will make a bounded area. </a:t>
            </a:r>
          </a:p>
          <a:p>
            <a:pPr algn="just">
              <a:buFont typeface="Wingdings" pitchFamily="2" charset="2"/>
              <a:buChar char="Ø"/>
            </a:pPr>
            <a:r>
              <a:rPr lang="en-US" sz="2400" dirty="0" smtClean="0"/>
              <a:t> Beginning with the initial set of polygon vertices, we could first clip the polygon against the left rectangle boundary to produce a new sequence of vertices. </a:t>
            </a:r>
          </a:p>
          <a:p>
            <a:pPr algn="just">
              <a:buFont typeface="Wingdings" pitchFamily="2" charset="2"/>
              <a:buChar char="Ø"/>
            </a:pPr>
            <a:r>
              <a:rPr lang="en-US" sz="2400" dirty="0" smtClean="0"/>
              <a:t>The new set of vertices could be successively passed to a right boundary clipper, a bottom boundary clipper, and a top boundary clipper.</a:t>
            </a:r>
            <a:endParaRPr lang="en-US" sz="2400" dirty="0"/>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091" y="134493"/>
            <a:ext cx="11989816" cy="307777"/>
          </a:xfrm>
        </p:spPr>
        <p:txBody>
          <a:bodyPr/>
          <a:lstStyle/>
          <a:p>
            <a:endParaRPr lang="en-US" dirty="0"/>
          </a:p>
        </p:txBody>
      </p:sp>
      <p:sp>
        <p:nvSpPr>
          <p:cNvPr id="3" name="Content Placeholder 2"/>
          <p:cNvSpPr>
            <a:spLocks noGrp="1"/>
          </p:cNvSpPr>
          <p:nvPr>
            <p:ph idx="1"/>
          </p:nvPr>
        </p:nvSpPr>
        <p:spPr/>
        <p:txBody>
          <a:bodyPr>
            <a:normAutofit/>
          </a:bodyPr>
          <a:lstStyle/>
          <a:p>
            <a:pPr marL="0" indent="0" algn="just">
              <a:buNone/>
            </a:pPr>
            <a:r>
              <a:rPr lang="en-US" sz="2200" dirty="0" smtClean="0"/>
              <a:t>There are four possible cases when processing vertices in sequence around the perimeter of a polygon. As each pair of adjacent polygon vertices is passed to a next window boundary clipper, we make the following tests:</a:t>
            </a:r>
          </a:p>
          <a:p>
            <a:pPr marL="0" indent="0" algn="just">
              <a:buNone/>
            </a:pPr>
            <a:r>
              <a:rPr lang="en-US" sz="2200" b="1" u="sng" dirty="0" smtClean="0"/>
              <a:t>Case 1</a:t>
            </a:r>
          </a:p>
          <a:p>
            <a:pPr marL="0" indent="0" algn="just">
              <a:buNone/>
            </a:pPr>
            <a:r>
              <a:rPr lang="en-US" sz="2200" dirty="0" smtClean="0"/>
              <a:t>If the first vertex is outside the window boundary and the second vertex is inside then , both the intersection point of the polygon edge with the window boundary and the second vertex(which is inside the window boundary) are added to the output vertex list.</a:t>
            </a:r>
            <a:endParaRPr lang="en-US" sz="2200" dirty="0"/>
          </a:p>
        </p:txBody>
      </p:sp>
      <p:pic>
        <p:nvPicPr>
          <p:cNvPr id="4" name="Content Placeholder 4" descr="c1.jpg"/>
          <p:cNvPicPr>
            <a:picLocks noChangeAspect="1"/>
          </p:cNvPicPr>
          <p:nvPr/>
        </p:nvPicPr>
        <p:blipFill>
          <a:blip r:embed="rId2"/>
          <a:stretch>
            <a:fillRect/>
          </a:stretch>
        </p:blipFill>
        <p:spPr>
          <a:xfrm>
            <a:off x="3149600" y="4171951"/>
            <a:ext cx="3860800" cy="1907381"/>
          </a:xfrm>
          <a:prstGeom prst="rect">
            <a:avLst/>
          </a:prstGeom>
        </p:spPr>
      </p:pic>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711200" y="685800"/>
            <a:ext cx="9550400" cy="1200329"/>
          </a:xfrm>
          <a:prstGeom prst="rect">
            <a:avLst/>
          </a:prstGeom>
        </p:spPr>
        <p:txBody>
          <a:bodyPr wrap="square">
            <a:spAutoFit/>
          </a:bodyPr>
          <a:lstStyle/>
          <a:p>
            <a:pPr algn="just"/>
            <a:r>
              <a:rPr lang="en-US" sz="2400" b="1" u="sng" dirty="0" smtClean="0"/>
              <a:t>Case 2:</a:t>
            </a:r>
          </a:p>
          <a:p>
            <a:pPr algn="just"/>
            <a:r>
              <a:rPr lang="en-US" sz="2400" dirty="0" smtClean="0"/>
              <a:t>If both input vertices are inside the window boundary. Then, only the second vertex is added to the output vertex list.</a:t>
            </a:r>
            <a:endParaRPr lang="en-US" sz="2400" dirty="0"/>
          </a:p>
        </p:txBody>
      </p:sp>
      <p:pic>
        <p:nvPicPr>
          <p:cNvPr id="8" name="Picture 7" descr="c1.jpg"/>
          <p:cNvPicPr>
            <a:picLocks noChangeAspect="1"/>
          </p:cNvPicPr>
          <p:nvPr/>
        </p:nvPicPr>
        <p:blipFill>
          <a:blip r:embed="rId2"/>
          <a:stretch>
            <a:fillRect/>
          </a:stretch>
        </p:blipFill>
        <p:spPr>
          <a:xfrm>
            <a:off x="2844800" y="1885950"/>
            <a:ext cx="2235200" cy="1371600"/>
          </a:xfrm>
          <a:prstGeom prst="rect">
            <a:avLst/>
          </a:prstGeom>
        </p:spPr>
      </p:pic>
      <p:sp>
        <p:nvSpPr>
          <p:cNvPr id="9" name="Rectangle 8"/>
          <p:cNvSpPr/>
          <p:nvPr/>
        </p:nvSpPr>
        <p:spPr>
          <a:xfrm>
            <a:off x="711200" y="3314700"/>
            <a:ext cx="10058400" cy="1846659"/>
          </a:xfrm>
          <a:prstGeom prst="rect">
            <a:avLst/>
          </a:prstGeom>
        </p:spPr>
        <p:txBody>
          <a:bodyPr wrap="square">
            <a:spAutoFit/>
          </a:bodyPr>
          <a:lstStyle/>
          <a:p>
            <a:endParaRPr lang="en-US" dirty="0" smtClean="0"/>
          </a:p>
          <a:p>
            <a:pPr algn="just"/>
            <a:r>
              <a:rPr lang="en-US" sz="2400" b="1" u="sng" dirty="0" smtClean="0"/>
              <a:t>Case 3:</a:t>
            </a:r>
          </a:p>
          <a:p>
            <a:pPr algn="just"/>
            <a:r>
              <a:rPr lang="en-US" sz="2400" dirty="0" smtClean="0"/>
              <a:t>If the first vertex is inside the window boundary and the second vertex is outside. Then, only the edge intersection with the window boundary is added to the output vertex list.</a:t>
            </a:r>
          </a:p>
        </p:txBody>
      </p:sp>
      <p:pic>
        <p:nvPicPr>
          <p:cNvPr id="10" name="Picture 9" descr="c1.jpg"/>
          <p:cNvPicPr>
            <a:picLocks noChangeAspect="1"/>
          </p:cNvPicPr>
          <p:nvPr/>
        </p:nvPicPr>
        <p:blipFill>
          <a:blip r:embed="rId3"/>
          <a:stretch>
            <a:fillRect/>
          </a:stretch>
        </p:blipFill>
        <p:spPr>
          <a:xfrm>
            <a:off x="3454400" y="4972050"/>
            <a:ext cx="2235200" cy="1371600"/>
          </a:xfrm>
          <a:prstGeom prst="rect">
            <a:avLst/>
          </a:prstGeom>
        </p:spPr>
      </p:pic>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628651"/>
            <a:ext cx="10972800" cy="1107996"/>
          </a:xfrm>
        </p:spPr>
        <p:txBody>
          <a:bodyPr/>
          <a:lstStyle/>
          <a:p>
            <a:pPr>
              <a:buNone/>
            </a:pPr>
            <a:r>
              <a:rPr lang="en-US" sz="2400" b="1" u="sng" dirty="0" smtClean="0"/>
              <a:t>Case 4:</a:t>
            </a:r>
          </a:p>
          <a:p>
            <a:pPr marL="0" indent="0" algn="just">
              <a:buNone/>
            </a:pPr>
            <a:r>
              <a:rPr lang="en-US" sz="2400" dirty="0" smtClean="0"/>
              <a:t>If both input vertices are outside the window boundary. Then, nothing is added to the output vertex list.</a:t>
            </a:r>
            <a:endParaRPr lang="en-US" sz="2400" dirty="0"/>
          </a:p>
        </p:txBody>
      </p:sp>
      <p:pic>
        <p:nvPicPr>
          <p:cNvPr id="5" name="Picture 4" descr="c1.jpg"/>
          <p:cNvPicPr>
            <a:picLocks noChangeAspect="1"/>
          </p:cNvPicPr>
          <p:nvPr/>
        </p:nvPicPr>
        <p:blipFill>
          <a:blip r:embed="rId2"/>
          <a:stretch>
            <a:fillRect/>
          </a:stretch>
        </p:blipFill>
        <p:spPr>
          <a:xfrm>
            <a:off x="2743200" y="1828800"/>
            <a:ext cx="2946400" cy="1828800"/>
          </a:xfrm>
          <a:prstGeom prst="rect">
            <a:avLst/>
          </a:prstGeom>
        </p:spPr>
      </p:pic>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091" y="134493"/>
            <a:ext cx="11989816" cy="307777"/>
          </a:xfrm>
        </p:spPr>
        <p:txBody>
          <a:bodyPr/>
          <a:lstStyle/>
          <a:p>
            <a:endParaRPr lang="en-US"/>
          </a:p>
        </p:txBody>
      </p:sp>
      <p:pic>
        <p:nvPicPr>
          <p:cNvPr id="4" name="Content Placeholder 3" descr="c1.jpg"/>
          <p:cNvPicPr>
            <a:picLocks noGrp="1" noChangeAspect="1"/>
          </p:cNvPicPr>
          <p:nvPr>
            <p:ph idx="1"/>
          </p:nvPr>
        </p:nvPicPr>
        <p:blipFill>
          <a:blip r:embed="rId2"/>
          <a:stretch>
            <a:fillRect/>
          </a:stretch>
        </p:blipFill>
        <p:spPr>
          <a:xfrm>
            <a:off x="812800" y="1828800"/>
            <a:ext cx="10769600" cy="3745111"/>
          </a:xfrm>
        </p:spPr>
      </p:pic>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452627" y="365759"/>
            <a:ext cx="11387455" cy="6304915"/>
            <a:chOff x="452627" y="365759"/>
            <a:chExt cx="11387455" cy="6304915"/>
          </a:xfrm>
        </p:grpSpPr>
        <p:pic>
          <p:nvPicPr>
            <p:cNvPr id="3" name="object 3"/>
            <p:cNvPicPr/>
            <p:nvPr/>
          </p:nvPicPr>
          <p:blipFill>
            <a:blip r:embed="rId2" cstate="print"/>
            <a:stretch>
              <a:fillRect/>
            </a:stretch>
          </p:blipFill>
          <p:spPr>
            <a:xfrm>
              <a:off x="555457" y="380789"/>
              <a:ext cx="10751843" cy="6289462"/>
            </a:xfrm>
            <a:prstGeom prst="rect">
              <a:avLst/>
            </a:prstGeom>
          </p:spPr>
        </p:pic>
        <p:pic>
          <p:nvPicPr>
            <p:cNvPr id="4" name="object 4"/>
            <p:cNvPicPr/>
            <p:nvPr/>
          </p:nvPicPr>
          <p:blipFill>
            <a:blip r:embed="rId3" cstate="print"/>
            <a:stretch>
              <a:fillRect/>
            </a:stretch>
          </p:blipFill>
          <p:spPr>
            <a:xfrm>
              <a:off x="452627" y="365759"/>
              <a:ext cx="11387328" cy="1021080"/>
            </a:xfrm>
            <a:prstGeom prst="rect">
              <a:avLst/>
            </a:prstGeom>
          </p:spPr>
        </p:pic>
      </p:grpSp>
      <p:sp>
        <p:nvSpPr>
          <p:cNvPr id="5" name="object 5"/>
          <p:cNvSpPr txBox="1">
            <a:spLocks noGrp="1"/>
          </p:cNvSpPr>
          <p:nvPr>
            <p:ph type="title"/>
          </p:nvPr>
        </p:nvSpPr>
        <p:spPr>
          <a:prstGeom prst="rect">
            <a:avLst/>
          </a:prstGeom>
        </p:spPr>
        <p:txBody>
          <a:bodyPr vert="horz" wrap="square" lIns="0" tIns="12700" rIns="0" bIns="0" rtlCol="0">
            <a:spAutoFit/>
          </a:bodyPr>
          <a:lstStyle/>
          <a:p>
            <a:pPr marR="5080">
              <a:lnSpc>
                <a:spcPct val="100000"/>
              </a:lnSpc>
              <a:spcBef>
                <a:spcPts val="100"/>
              </a:spcBef>
            </a:pPr>
            <a:r>
              <a:rPr dirty="0"/>
              <a:t>Q.</a:t>
            </a:r>
            <a:r>
              <a:rPr spc="-10" dirty="0"/>
              <a:t> </a:t>
            </a:r>
            <a:r>
              <a:rPr dirty="0"/>
              <a:t>Clip</a:t>
            </a:r>
            <a:r>
              <a:rPr spc="-25" dirty="0"/>
              <a:t> </a:t>
            </a:r>
            <a:r>
              <a:rPr dirty="0"/>
              <a:t>polygon</a:t>
            </a:r>
            <a:r>
              <a:rPr spc="-45" dirty="0"/>
              <a:t> </a:t>
            </a:r>
            <a:r>
              <a:rPr dirty="0"/>
              <a:t>against</a:t>
            </a:r>
            <a:r>
              <a:rPr spc="-50" dirty="0"/>
              <a:t> </a:t>
            </a:r>
            <a:r>
              <a:rPr spc="-5" dirty="0"/>
              <a:t>clipping</a:t>
            </a:r>
            <a:r>
              <a:rPr spc="-15" dirty="0"/>
              <a:t> </a:t>
            </a:r>
            <a:r>
              <a:rPr dirty="0"/>
              <a:t>window</a:t>
            </a:r>
            <a:r>
              <a:rPr spc="-40" dirty="0"/>
              <a:t> </a:t>
            </a:r>
            <a:r>
              <a:rPr dirty="0"/>
              <a:t>PQRS.</a:t>
            </a:r>
            <a:r>
              <a:rPr spc="-95" dirty="0"/>
              <a:t> </a:t>
            </a:r>
            <a:r>
              <a:rPr dirty="0"/>
              <a:t>The</a:t>
            </a:r>
            <a:r>
              <a:rPr spc="-15" dirty="0"/>
              <a:t> </a:t>
            </a:r>
            <a:r>
              <a:rPr dirty="0"/>
              <a:t>coordinates</a:t>
            </a:r>
            <a:r>
              <a:rPr spc="-55" dirty="0"/>
              <a:t> </a:t>
            </a:r>
            <a:r>
              <a:rPr dirty="0"/>
              <a:t>of</a:t>
            </a:r>
            <a:r>
              <a:rPr spc="-20" dirty="0"/>
              <a:t> </a:t>
            </a:r>
            <a:r>
              <a:rPr dirty="0"/>
              <a:t>polygon</a:t>
            </a:r>
            <a:r>
              <a:rPr spc="-35" dirty="0"/>
              <a:t> </a:t>
            </a:r>
            <a:r>
              <a:rPr spc="-10" dirty="0"/>
              <a:t>are</a:t>
            </a:r>
            <a:r>
              <a:rPr spc="-135" dirty="0"/>
              <a:t> </a:t>
            </a:r>
            <a:r>
              <a:rPr spc="-10" dirty="0"/>
              <a:t>A(80,</a:t>
            </a:r>
            <a:r>
              <a:rPr spc="-35" dirty="0"/>
              <a:t> </a:t>
            </a:r>
            <a:r>
              <a:rPr dirty="0"/>
              <a:t>200),</a:t>
            </a:r>
            <a:r>
              <a:rPr spc="-30" dirty="0"/>
              <a:t> </a:t>
            </a:r>
            <a:r>
              <a:rPr dirty="0"/>
              <a:t>B(220,</a:t>
            </a:r>
            <a:r>
              <a:rPr spc="-10" dirty="0"/>
              <a:t> </a:t>
            </a:r>
            <a:r>
              <a:rPr dirty="0"/>
              <a:t>120),</a:t>
            </a:r>
            <a:r>
              <a:rPr spc="-40" dirty="0"/>
              <a:t> </a:t>
            </a:r>
            <a:r>
              <a:rPr spc="5" dirty="0"/>
              <a:t>C(150, </a:t>
            </a:r>
            <a:r>
              <a:rPr spc="-484" dirty="0"/>
              <a:t> </a:t>
            </a:r>
            <a:r>
              <a:rPr dirty="0"/>
              <a:t>100),</a:t>
            </a:r>
            <a:r>
              <a:rPr spc="-25" dirty="0"/>
              <a:t> </a:t>
            </a:r>
            <a:r>
              <a:rPr dirty="0"/>
              <a:t>D(100,</a:t>
            </a:r>
            <a:r>
              <a:rPr spc="-30" dirty="0"/>
              <a:t> </a:t>
            </a:r>
            <a:r>
              <a:rPr dirty="0"/>
              <a:t>30),</a:t>
            </a:r>
            <a:r>
              <a:rPr spc="-40" dirty="0"/>
              <a:t> </a:t>
            </a:r>
            <a:r>
              <a:rPr dirty="0"/>
              <a:t>E(10,</a:t>
            </a:r>
            <a:r>
              <a:rPr spc="-55" dirty="0"/>
              <a:t> </a:t>
            </a:r>
            <a:r>
              <a:rPr dirty="0"/>
              <a:t>120).</a:t>
            </a:r>
            <a:r>
              <a:rPr spc="-25" dirty="0"/>
              <a:t> </a:t>
            </a:r>
            <a:r>
              <a:rPr dirty="0"/>
              <a:t>Coordinates</a:t>
            </a:r>
            <a:r>
              <a:rPr spc="-25" dirty="0"/>
              <a:t> </a:t>
            </a:r>
            <a:r>
              <a:rPr dirty="0"/>
              <a:t>of</a:t>
            </a:r>
            <a:r>
              <a:rPr spc="-55" dirty="0"/>
              <a:t> </a:t>
            </a:r>
            <a:r>
              <a:rPr spc="-5" dirty="0"/>
              <a:t>clipping</a:t>
            </a:r>
            <a:r>
              <a:rPr spc="-55" dirty="0"/>
              <a:t> </a:t>
            </a:r>
            <a:r>
              <a:rPr spc="-10" dirty="0"/>
              <a:t>window</a:t>
            </a:r>
            <a:r>
              <a:rPr spc="-5" dirty="0"/>
              <a:t> </a:t>
            </a:r>
            <a:r>
              <a:rPr dirty="0"/>
              <a:t>P(200,</a:t>
            </a:r>
            <a:r>
              <a:rPr spc="-55" dirty="0"/>
              <a:t> </a:t>
            </a:r>
            <a:r>
              <a:rPr dirty="0"/>
              <a:t>50),</a:t>
            </a:r>
            <a:r>
              <a:rPr spc="-5" dirty="0"/>
              <a:t> </a:t>
            </a:r>
            <a:r>
              <a:rPr dirty="0"/>
              <a:t>Q(50,</a:t>
            </a:r>
            <a:r>
              <a:rPr spc="-25" dirty="0"/>
              <a:t> </a:t>
            </a:r>
            <a:r>
              <a:rPr dirty="0"/>
              <a:t>150),</a:t>
            </a:r>
            <a:r>
              <a:rPr spc="-45" dirty="0"/>
              <a:t> </a:t>
            </a:r>
            <a:r>
              <a:rPr spc="5" dirty="0"/>
              <a:t>R(200,</a:t>
            </a:r>
            <a:r>
              <a:rPr spc="-45" dirty="0"/>
              <a:t> </a:t>
            </a:r>
            <a:r>
              <a:rPr spc="5" dirty="0"/>
              <a:t>150)</a:t>
            </a:r>
            <a:r>
              <a:rPr spc="-45" dirty="0"/>
              <a:t> </a:t>
            </a:r>
            <a:r>
              <a:rPr dirty="0"/>
              <a:t>&amp;</a:t>
            </a:r>
            <a:r>
              <a:rPr spc="-25" dirty="0"/>
              <a:t> </a:t>
            </a:r>
            <a:r>
              <a:rPr dirty="0"/>
              <a:t>S(50,</a:t>
            </a:r>
            <a:r>
              <a:rPr spc="-45" dirty="0"/>
              <a:t> </a:t>
            </a:r>
            <a:r>
              <a:rPr spc="-15" dirty="0"/>
              <a:t>50).</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617627" y="365759"/>
            <a:ext cx="11196320" cy="5820410"/>
            <a:chOff x="617627" y="365759"/>
            <a:chExt cx="11196320" cy="5820410"/>
          </a:xfrm>
        </p:grpSpPr>
        <p:pic>
          <p:nvPicPr>
            <p:cNvPr id="3" name="object 3"/>
            <p:cNvPicPr/>
            <p:nvPr/>
          </p:nvPicPr>
          <p:blipFill>
            <a:blip r:embed="rId2" cstate="print"/>
            <a:stretch>
              <a:fillRect/>
            </a:stretch>
          </p:blipFill>
          <p:spPr>
            <a:xfrm>
              <a:off x="617627" y="365759"/>
              <a:ext cx="11195841" cy="5820368"/>
            </a:xfrm>
            <a:prstGeom prst="rect">
              <a:avLst/>
            </a:prstGeom>
          </p:spPr>
        </p:pic>
        <p:pic>
          <p:nvPicPr>
            <p:cNvPr id="4" name="object 4"/>
            <p:cNvPicPr/>
            <p:nvPr/>
          </p:nvPicPr>
          <p:blipFill>
            <a:blip r:embed="rId3" cstate="print"/>
            <a:stretch>
              <a:fillRect/>
            </a:stretch>
          </p:blipFill>
          <p:spPr>
            <a:xfrm>
              <a:off x="623316" y="365759"/>
              <a:ext cx="7094220" cy="484632"/>
            </a:xfrm>
            <a:prstGeom prst="rect">
              <a:avLst/>
            </a:prstGeom>
          </p:spPr>
        </p:pic>
        <p:pic>
          <p:nvPicPr>
            <p:cNvPr id="5" name="object 5"/>
            <p:cNvPicPr/>
            <p:nvPr/>
          </p:nvPicPr>
          <p:blipFill>
            <a:blip r:embed="rId3" cstate="print"/>
            <a:stretch>
              <a:fillRect/>
            </a:stretch>
          </p:blipFill>
          <p:spPr>
            <a:xfrm>
              <a:off x="3928872" y="3186683"/>
              <a:ext cx="4334256" cy="484631"/>
            </a:xfrm>
            <a:prstGeom prst="rect">
              <a:avLst/>
            </a:prstGeom>
          </p:spPr>
        </p:pic>
      </p:grpSp>
      <p:sp>
        <p:nvSpPr>
          <p:cNvPr id="6" name="object 6"/>
          <p:cNvSpPr txBox="1">
            <a:spLocks noGrp="1"/>
          </p:cNvSpPr>
          <p:nvPr>
            <p:ph type="title"/>
          </p:nvPr>
        </p:nvSpPr>
        <p:spPr>
          <a:xfrm>
            <a:off x="916939" y="227787"/>
            <a:ext cx="8806180" cy="514350"/>
          </a:xfrm>
          <a:prstGeom prst="rect">
            <a:avLst/>
          </a:prstGeom>
        </p:spPr>
        <p:txBody>
          <a:bodyPr vert="horz" wrap="square" lIns="0" tIns="13335" rIns="0" bIns="0" rtlCol="0">
            <a:spAutoFit/>
          </a:bodyPr>
          <a:lstStyle/>
          <a:p>
            <a:pPr marL="12700">
              <a:lnSpc>
                <a:spcPct val="100000"/>
              </a:lnSpc>
              <a:spcBef>
                <a:spcPts val="105"/>
              </a:spcBef>
            </a:pPr>
            <a:r>
              <a:rPr sz="3200" b="0" dirty="0">
                <a:latin typeface="Times New Roman"/>
                <a:cs typeface="Times New Roman"/>
              </a:rPr>
              <a:t>Q.</a:t>
            </a:r>
            <a:r>
              <a:rPr sz="3200" b="0" spc="5" dirty="0">
                <a:latin typeface="Times New Roman"/>
                <a:cs typeface="Times New Roman"/>
              </a:rPr>
              <a:t> </a:t>
            </a:r>
            <a:r>
              <a:rPr sz="3200" b="0" dirty="0">
                <a:latin typeface="Times New Roman"/>
                <a:cs typeface="Times New Roman"/>
              </a:rPr>
              <a:t>Prove</a:t>
            </a:r>
            <a:r>
              <a:rPr sz="3200" b="0" spc="-10" dirty="0">
                <a:latin typeface="Times New Roman"/>
                <a:cs typeface="Times New Roman"/>
              </a:rPr>
              <a:t> </a:t>
            </a:r>
            <a:r>
              <a:rPr sz="3200" b="0" dirty="0">
                <a:latin typeface="Times New Roman"/>
                <a:cs typeface="Times New Roman"/>
              </a:rPr>
              <a:t>that</a:t>
            </a:r>
            <a:r>
              <a:rPr sz="3200" b="0" spc="-15" dirty="0">
                <a:latin typeface="Times New Roman"/>
                <a:cs typeface="Times New Roman"/>
              </a:rPr>
              <a:t> </a:t>
            </a:r>
            <a:r>
              <a:rPr sz="3200" b="0" dirty="0">
                <a:latin typeface="Times New Roman"/>
                <a:cs typeface="Times New Roman"/>
              </a:rPr>
              <a:t>two</a:t>
            </a:r>
            <a:r>
              <a:rPr sz="3200" b="0" spc="5" dirty="0">
                <a:latin typeface="Times New Roman"/>
                <a:cs typeface="Times New Roman"/>
              </a:rPr>
              <a:t> </a:t>
            </a:r>
            <a:r>
              <a:rPr sz="3200" b="0" dirty="0">
                <a:latin typeface="Times New Roman"/>
                <a:cs typeface="Times New Roman"/>
              </a:rPr>
              <a:t>successive</a:t>
            </a:r>
            <a:r>
              <a:rPr sz="3200" b="0" spc="-5" dirty="0">
                <a:latin typeface="Times New Roman"/>
                <a:cs typeface="Times New Roman"/>
              </a:rPr>
              <a:t> </a:t>
            </a:r>
            <a:r>
              <a:rPr sz="3200" b="0" dirty="0">
                <a:latin typeface="Times New Roman"/>
                <a:cs typeface="Times New Roman"/>
              </a:rPr>
              <a:t>translations</a:t>
            </a:r>
            <a:r>
              <a:rPr sz="3200" b="0" spc="-30" dirty="0">
                <a:latin typeface="Times New Roman"/>
                <a:cs typeface="Times New Roman"/>
              </a:rPr>
              <a:t> </a:t>
            </a:r>
            <a:r>
              <a:rPr sz="3200" b="0" dirty="0">
                <a:latin typeface="Times New Roman"/>
                <a:cs typeface="Times New Roman"/>
              </a:rPr>
              <a:t>are</a:t>
            </a:r>
            <a:r>
              <a:rPr sz="3200" b="0" spc="-10" dirty="0">
                <a:latin typeface="Times New Roman"/>
                <a:cs typeface="Times New Roman"/>
              </a:rPr>
              <a:t> </a:t>
            </a:r>
            <a:r>
              <a:rPr sz="3200" b="0" dirty="0">
                <a:latin typeface="Times New Roman"/>
                <a:cs typeface="Times New Roman"/>
              </a:rPr>
              <a:t>additive</a:t>
            </a:r>
            <a:r>
              <a:rPr sz="3200" dirty="0"/>
              <a:t>.</a:t>
            </a:r>
            <a:endParaRPr sz="3200">
              <a:latin typeface="Times New Roman"/>
              <a:cs typeface="Times New Roman"/>
            </a:endParaRP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765988" y="356987"/>
            <a:ext cx="10586499" cy="6194912"/>
          </a:xfrm>
          <a:prstGeom prst="rect">
            <a:avLst/>
          </a:prstGeom>
        </p:spPr>
      </p:pic>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722376" y="266235"/>
            <a:ext cx="11470005" cy="6591934"/>
            <a:chOff x="722376" y="266235"/>
            <a:chExt cx="11470005" cy="6591934"/>
          </a:xfrm>
        </p:grpSpPr>
        <p:pic>
          <p:nvPicPr>
            <p:cNvPr id="3" name="object 3"/>
            <p:cNvPicPr/>
            <p:nvPr/>
          </p:nvPicPr>
          <p:blipFill>
            <a:blip r:embed="rId2" cstate="print"/>
            <a:stretch>
              <a:fillRect/>
            </a:stretch>
          </p:blipFill>
          <p:spPr>
            <a:xfrm>
              <a:off x="754164" y="266235"/>
              <a:ext cx="10851034" cy="3191525"/>
            </a:xfrm>
            <a:prstGeom prst="rect">
              <a:avLst/>
            </a:prstGeom>
          </p:spPr>
        </p:pic>
        <p:pic>
          <p:nvPicPr>
            <p:cNvPr id="4" name="object 4"/>
            <p:cNvPicPr/>
            <p:nvPr/>
          </p:nvPicPr>
          <p:blipFill>
            <a:blip r:embed="rId3" cstate="print"/>
            <a:stretch>
              <a:fillRect/>
            </a:stretch>
          </p:blipFill>
          <p:spPr>
            <a:xfrm>
              <a:off x="722376" y="3432047"/>
              <a:ext cx="11469624" cy="3425949"/>
            </a:xfrm>
            <a:prstGeom prst="rect">
              <a:avLst/>
            </a:prstGeom>
          </p:spPr>
        </p:pic>
      </p:gr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922414" y="632459"/>
            <a:ext cx="8449377" cy="373380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659891" y="288036"/>
            <a:ext cx="11151235" cy="6217285"/>
            <a:chOff x="659891" y="288036"/>
            <a:chExt cx="11151235" cy="6217285"/>
          </a:xfrm>
        </p:grpSpPr>
        <p:pic>
          <p:nvPicPr>
            <p:cNvPr id="3" name="object 3"/>
            <p:cNvPicPr/>
            <p:nvPr/>
          </p:nvPicPr>
          <p:blipFill>
            <a:blip r:embed="rId2" cstate="print"/>
            <a:stretch>
              <a:fillRect/>
            </a:stretch>
          </p:blipFill>
          <p:spPr>
            <a:xfrm>
              <a:off x="659891" y="288036"/>
              <a:ext cx="11151108" cy="6217126"/>
            </a:xfrm>
            <a:prstGeom prst="rect">
              <a:avLst/>
            </a:prstGeom>
          </p:spPr>
        </p:pic>
        <p:pic>
          <p:nvPicPr>
            <p:cNvPr id="4" name="object 4"/>
            <p:cNvPicPr/>
            <p:nvPr/>
          </p:nvPicPr>
          <p:blipFill>
            <a:blip r:embed="rId3" cstate="print"/>
            <a:stretch>
              <a:fillRect/>
            </a:stretch>
          </p:blipFill>
          <p:spPr>
            <a:xfrm>
              <a:off x="4062983" y="3191256"/>
              <a:ext cx="4066032" cy="475488"/>
            </a:xfrm>
            <a:prstGeom prst="rect">
              <a:avLst/>
            </a:prstGeom>
          </p:spPr>
        </p:pic>
        <p:pic>
          <p:nvPicPr>
            <p:cNvPr id="5" name="object 5"/>
            <p:cNvPicPr/>
            <p:nvPr/>
          </p:nvPicPr>
          <p:blipFill>
            <a:blip r:embed="rId3" cstate="print"/>
            <a:stretch>
              <a:fillRect/>
            </a:stretch>
          </p:blipFill>
          <p:spPr>
            <a:xfrm>
              <a:off x="659891" y="288036"/>
              <a:ext cx="6624828" cy="475487"/>
            </a:xfrm>
            <a:prstGeom prst="rect">
              <a:avLst/>
            </a:prstGeom>
          </p:spPr>
        </p:pic>
      </p:grpSp>
      <p:sp>
        <p:nvSpPr>
          <p:cNvPr id="6" name="object 6"/>
          <p:cNvSpPr txBox="1">
            <a:spLocks noGrp="1"/>
          </p:cNvSpPr>
          <p:nvPr>
            <p:ph type="title"/>
          </p:nvPr>
        </p:nvSpPr>
        <p:spPr>
          <a:xfrm>
            <a:off x="1281811" y="301243"/>
            <a:ext cx="7484109" cy="452120"/>
          </a:xfrm>
          <a:prstGeom prst="rect">
            <a:avLst/>
          </a:prstGeom>
        </p:spPr>
        <p:txBody>
          <a:bodyPr vert="horz" wrap="square" lIns="0" tIns="12065" rIns="0" bIns="0" rtlCol="0">
            <a:spAutoFit/>
          </a:bodyPr>
          <a:lstStyle/>
          <a:p>
            <a:pPr marL="12700">
              <a:lnSpc>
                <a:spcPct val="100000"/>
              </a:lnSpc>
              <a:spcBef>
                <a:spcPts val="95"/>
              </a:spcBef>
            </a:pPr>
            <a:r>
              <a:rPr sz="2800" spc="-5" dirty="0"/>
              <a:t>Q.</a:t>
            </a:r>
            <a:r>
              <a:rPr sz="2800" spc="15" dirty="0"/>
              <a:t> </a:t>
            </a:r>
            <a:r>
              <a:rPr sz="2800" spc="-15" dirty="0"/>
              <a:t>Prove </a:t>
            </a:r>
            <a:r>
              <a:rPr sz="2800" spc="-5" dirty="0"/>
              <a:t>that</a:t>
            </a:r>
            <a:r>
              <a:rPr sz="2800" spc="-15" dirty="0"/>
              <a:t> two</a:t>
            </a:r>
            <a:r>
              <a:rPr sz="2800" spc="40" dirty="0"/>
              <a:t> </a:t>
            </a:r>
            <a:r>
              <a:rPr sz="2800" spc="-15" dirty="0"/>
              <a:t>successive</a:t>
            </a:r>
            <a:r>
              <a:rPr sz="2800" spc="-35" dirty="0"/>
              <a:t> </a:t>
            </a:r>
            <a:r>
              <a:rPr sz="2800" spc="-10" dirty="0"/>
              <a:t>rotation</a:t>
            </a:r>
            <a:r>
              <a:rPr sz="2800" spc="-5" dirty="0"/>
              <a:t> </a:t>
            </a:r>
            <a:r>
              <a:rPr sz="2800" spc="-20" dirty="0"/>
              <a:t>are</a:t>
            </a:r>
            <a:r>
              <a:rPr sz="2800" spc="-10" dirty="0"/>
              <a:t> additive</a:t>
            </a:r>
            <a:endParaRPr sz="280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400605" y="243840"/>
            <a:ext cx="11491595" cy="5933440"/>
            <a:chOff x="400605" y="243840"/>
            <a:chExt cx="11491595" cy="5933440"/>
          </a:xfrm>
        </p:grpSpPr>
        <p:pic>
          <p:nvPicPr>
            <p:cNvPr id="3" name="object 3"/>
            <p:cNvPicPr/>
            <p:nvPr/>
          </p:nvPicPr>
          <p:blipFill>
            <a:blip r:embed="rId2" cstate="print"/>
            <a:stretch>
              <a:fillRect/>
            </a:stretch>
          </p:blipFill>
          <p:spPr>
            <a:xfrm>
              <a:off x="400605" y="365760"/>
              <a:ext cx="11491084" cy="5811012"/>
            </a:xfrm>
            <a:prstGeom prst="rect">
              <a:avLst/>
            </a:prstGeom>
          </p:spPr>
        </p:pic>
        <p:pic>
          <p:nvPicPr>
            <p:cNvPr id="4" name="object 4"/>
            <p:cNvPicPr/>
            <p:nvPr/>
          </p:nvPicPr>
          <p:blipFill>
            <a:blip r:embed="rId3" cstate="print"/>
            <a:stretch>
              <a:fillRect/>
            </a:stretch>
          </p:blipFill>
          <p:spPr>
            <a:xfrm>
              <a:off x="527303" y="243840"/>
              <a:ext cx="7170420" cy="713231"/>
            </a:xfrm>
            <a:prstGeom prst="rect">
              <a:avLst/>
            </a:prstGeom>
          </p:spPr>
        </p:pic>
      </p:grpSp>
      <p:sp>
        <p:nvSpPr>
          <p:cNvPr id="5" name="object 5"/>
          <p:cNvSpPr txBox="1">
            <a:spLocks noGrp="1"/>
          </p:cNvSpPr>
          <p:nvPr>
            <p:ph type="title"/>
          </p:nvPr>
        </p:nvSpPr>
        <p:spPr>
          <a:xfrm>
            <a:off x="1657350" y="272287"/>
            <a:ext cx="8253095" cy="452120"/>
          </a:xfrm>
          <a:prstGeom prst="rect">
            <a:avLst/>
          </a:prstGeom>
        </p:spPr>
        <p:txBody>
          <a:bodyPr vert="horz" wrap="square" lIns="0" tIns="12065" rIns="0" bIns="0" rtlCol="0">
            <a:spAutoFit/>
          </a:bodyPr>
          <a:lstStyle/>
          <a:p>
            <a:pPr marL="12700">
              <a:lnSpc>
                <a:spcPct val="100000"/>
              </a:lnSpc>
              <a:spcBef>
                <a:spcPts val="95"/>
              </a:spcBef>
            </a:pPr>
            <a:r>
              <a:rPr sz="2800" spc="-5" dirty="0"/>
              <a:t>Q.</a:t>
            </a:r>
            <a:r>
              <a:rPr sz="2800" spc="10" dirty="0"/>
              <a:t> </a:t>
            </a:r>
            <a:r>
              <a:rPr sz="2800" spc="-15" dirty="0"/>
              <a:t>Prove</a:t>
            </a:r>
            <a:r>
              <a:rPr sz="2800" dirty="0"/>
              <a:t> </a:t>
            </a:r>
            <a:r>
              <a:rPr sz="2800" spc="-5" dirty="0"/>
              <a:t>that</a:t>
            </a:r>
            <a:r>
              <a:rPr sz="2800" spc="-20" dirty="0"/>
              <a:t> </a:t>
            </a:r>
            <a:r>
              <a:rPr sz="2800" spc="-15" dirty="0"/>
              <a:t>two</a:t>
            </a:r>
            <a:r>
              <a:rPr sz="2800" spc="45" dirty="0"/>
              <a:t> </a:t>
            </a:r>
            <a:r>
              <a:rPr sz="2800" spc="-15" dirty="0"/>
              <a:t>successive</a:t>
            </a:r>
            <a:r>
              <a:rPr sz="2800" spc="-30" dirty="0"/>
              <a:t> </a:t>
            </a:r>
            <a:r>
              <a:rPr sz="2800" spc="-5" dirty="0"/>
              <a:t>scaling</a:t>
            </a:r>
            <a:r>
              <a:rPr sz="2800" spc="-15" dirty="0"/>
              <a:t> </a:t>
            </a:r>
            <a:r>
              <a:rPr sz="2800" spc="-20" dirty="0"/>
              <a:t>are</a:t>
            </a:r>
            <a:r>
              <a:rPr sz="2800" spc="-5" dirty="0"/>
              <a:t> </a:t>
            </a:r>
            <a:r>
              <a:rPr sz="2800" spc="-15" dirty="0"/>
              <a:t>multiplicative.</a:t>
            </a:r>
            <a:endParaRPr sz="280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411084" y="331632"/>
            <a:ext cx="11462455" cy="4717740"/>
          </a:xfrm>
          <a:prstGeom prst="rect">
            <a:avLst/>
          </a:prstGeom>
        </p:spPr>
      </p:pic>
      <p:pic>
        <p:nvPicPr>
          <p:cNvPr id="3" name="object 3"/>
          <p:cNvPicPr/>
          <p:nvPr/>
        </p:nvPicPr>
        <p:blipFill>
          <a:blip r:embed="rId3" cstate="print"/>
          <a:stretch>
            <a:fillRect/>
          </a:stretch>
        </p:blipFill>
        <p:spPr>
          <a:xfrm>
            <a:off x="3017237" y="5655054"/>
            <a:ext cx="6350794" cy="1027128"/>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464728" y="369292"/>
            <a:ext cx="11294259" cy="550822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576072" y="178307"/>
            <a:ext cx="11616055" cy="6680200"/>
            <a:chOff x="576072" y="178307"/>
            <a:chExt cx="11616055" cy="6680200"/>
          </a:xfrm>
        </p:grpSpPr>
        <p:pic>
          <p:nvPicPr>
            <p:cNvPr id="3" name="object 3"/>
            <p:cNvPicPr/>
            <p:nvPr/>
          </p:nvPicPr>
          <p:blipFill>
            <a:blip r:embed="rId2" cstate="print"/>
            <a:stretch>
              <a:fillRect/>
            </a:stretch>
          </p:blipFill>
          <p:spPr>
            <a:xfrm>
              <a:off x="607334" y="236318"/>
              <a:ext cx="10934135" cy="2548866"/>
            </a:xfrm>
            <a:prstGeom prst="rect">
              <a:avLst/>
            </a:prstGeom>
          </p:spPr>
        </p:pic>
        <p:pic>
          <p:nvPicPr>
            <p:cNvPr id="4" name="object 4"/>
            <p:cNvPicPr/>
            <p:nvPr/>
          </p:nvPicPr>
          <p:blipFill>
            <a:blip r:embed="rId3" cstate="print"/>
            <a:stretch>
              <a:fillRect/>
            </a:stretch>
          </p:blipFill>
          <p:spPr>
            <a:xfrm>
              <a:off x="2552700" y="2555747"/>
              <a:ext cx="9639300" cy="4302250"/>
            </a:xfrm>
            <a:prstGeom prst="rect">
              <a:avLst/>
            </a:prstGeom>
          </p:spPr>
        </p:pic>
        <p:pic>
          <p:nvPicPr>
            <p:cNvPr id="5" name="object 5"/>
            <p:cNvPicPr/>
            <p:nvPr/>
          </p:nvPicPr>
          <p:blipFill>
            <a:blip r:embed="rId4" cstate="print"/>
            <a:stretch>
              <a:fillRect/>
            </a:stretch>
          </p:blipFill>
          <p:spPr>
            <a:xfrm>
              <a:off x="576072" y="178307"/>
              <a:ext cx="10969752" cy="477012"/>
            </a:xfrm>
            <a:prstGeom prst="rect">
              <a:avLst/>
            </a:prstGeom>
          </p:spPr>
        </p:pic>
      </p:grpSp>
      <p:sp>
        <p:nvSpPr>
          <p:cNvPr id="6" name="object 6"/>
          <p:cNvSpPr txBox="1">
            <a:spLocks noGrp="1"/>
          </p:cNvSpPr>
          <p:nvPr>
            <p:ph type="title"/>
          </p:nvPr>
        </p:nvSpPr>
        <p:spPr>
          <a:xfrm>
            <a:off x="570077" y="0"/>
            <a:ext cx="11077575" cy="391160"/>
          </a:xfrm>
          <a:prstGeom prst="rect">
            <a:avLst/>
          </a:prstGeom>
        </p:spPr>
        <p:txBody>
          <a:bodyPr vert="horz" wrap="square" lIns="0" tIns="12700" rIns="0" bIns="0" rtlCol="0">
            <a:spAutoFit/>
          </a:bodyPr>
          <a:lstStyle/>
          <a:p>
            <a:pPr marL="12700">
              <a:lnSpc>
                <a:spcPct val="100000"/>
              </a:lnSpc>
              <a:spcBef>
                <a:spcPts val="100"/>
              </a:spcBef>
            </a:pPr>
            <a:r>
              <a:rPr sz="2400" spc="5" dirty="0"/>
              <a:t>Q</a:t>
            </a:r>
            <a:r>
              <a:rPr sz="2400" dirty="0"/>
              <a:t>.</a:t>
            </a:r>
            <a:r>
              <a:rPr sz="2400" spc="-15" dirty="0"/>
              <a:t> </a:t>
            </a:r>
            <a:r>
              <a:rPr sz="2400" dirty="0"/>
              <a:t>Rotate</a:t>
            </a:r>
            <a:r>
              <a:rPr sz="2400" spc="-5" dirty="0"/>
              <a:t> </a:t>
            </a:r>
            <a:r>
              <a:rPr sz="2400" dirty="0"/>
              <a:t>a</a:t>
            </a:r>
            <a:r>
              <a:rPr sz="2400" spc="-40" dirty="0"/>
              <a:t> </a:t>
            </a:r>
            <a:r>
              <a:rPr sz="2400" dirty="0"/>
              <a:t>tr</a:t>
            </a:r>
            <a:r>
              <a:rPr sz="2400" spc="5" dirty="0"/>
              <a:t>i</a:t>
            </a:r>
            <a:r>
              <a:rPr sz="2400" dirty="0"/>
              <a:t>angle</a:t>
            </a:r>
            <a:r>
              <a:rPr sz="2400" spc="-160" dirty="0"/>
              <a:t> </a:t>
            </a:r>
            <a:r>
              <a:rPr sz="2400" dirty="0"/>
              <a:t>A(0, 0), B(2,</a:t>
            </a:r>
            <a:r>
              <a:rPr sz="2400" spc="10" dirty="0"/>
              <a:t> </a:t>
            </a:r>
            <a:r>
              <a:rPr sz="2400" dirty="0"/>
              <a:t>2),</a:t>
            </a:r>
            <a:r>
              <a:rPr sz="2400" spc="-20" dirty="0"/>
              <a:t> </a:t>
            </a:r>
            <a:r>
              <a:rPr sz="2400" dirty="0"/>
              <a:t>C(4,</a:t>
            </a:r>
            <a:r>
              <a:rPr sz="2400" spc="-25" dirty="0"/>
              <a:t> </a:t>
            </a:r>
            <a:r>
              <a:rPr sz="2400" dirty="0"/>
              <a:t>2)</a:t>
            </a:r>
            <a:r>
              <a:rPr sz="2400" spc="-20" dirty="0"/>
              <a:t> </a:t>
            </a:r>
            <a:r>
              <a:rPr sz="2400" spc="-5" dirty="0"/>
              <a:t>about</a:t>
            </a:r>
            <a:r>
              <a:rPr sz="2400" spc="-25" dirty="0"/>
              <a:t> </a:t>
            </a:r>
            <a:r>
              <a:rPr sz="2400" spc="-5" dirty="0"/>
              <a:t>the</a:t>
            </a:r>
            <a:r>
              <a:rPr sz="2400" spc="-10" dirty="0"/>
              <a:t> </a:t>
            </a:r>
            <a:r>
              <a:rPr sz="2400" dirty="0"/>
              <a:t>or</a:t>
            </a:r>
            <a:r>
              <a:rPr sz="2400" spc="5" dirty="0"/>
              <a:t>i</a:t>
            </a:r>
            <a:r>
              <a:rPr sz="2400" dirty="0"/>
              <a:t>gi</a:t>
            </a:r>
            <a:r>
              <a:rPr sz="2400" spc="-5" dirty="0"/>
              <a:t>n</a:t>
            </a:r>
            <a:r>
              <a:rPr sz="2400" spc="-50" dirty="0"/>
              <a:t> </a:t>
            </a:r>
            <a:r>
              <a:rPr sz="2400" spc="-10" dirty="0"/>
              <a:t>b</a:t>
            </a:r>
            <a:r>
              <a:rPr sz="2400" spc="-5" dirty="0"/>
              <a:t>y</a:t>
            </a:r>
            <a:r>
              <a:rPr sz="2400" dirty="0"/>
              <a:t> </a:t>
            </a:r>
            <a:r>
              <a:rPr sz="2400" spc="-5" dirty="0"/>
              <a:t>the</a:t>
            </a:r>
            <a:r>
              <a:rPr sz="2400" spc="-35" dirty="0"/>
              <a:t> </a:t>
            </a:r>
            <a:r>
              <a:rPr sz="2400" dirty="0"/>
              <a:t>angle</a:t>
            </a:r>
            <a:r>
              <a:rPr sz="2400" spc="-20" dirty="0"/>
              <a:t> </a:t>
            </a:r>
            <a:r>
              <a:rPr sz="2400" dirty="0"/>
              <a:t>of</a:t>
            </a:r>
            <a:r>
              <a:rPr sz="2400" spc="-10" dirty="0"/>
              <a:t> </a:t>
            </a:r>
            <a:r>
              <a:rPr sz="2400" dirty="0"/>
              <a:t>45</a:t>
            </a:r>
            <a:r>
              <a:rPr sz="2400" spc="-25" dirty="0"/>
              <a:t> </a:t>
            </a:r>
            <a:r>
              <a:rPr sz="2400" spc="-20" dirty="0"/>
              <a:t>d</a:t>
            </a:r>
            <a:r>
              <a:rPr sz="2400" spc="-10" dirty="0"/>
              <a:t>e</a:t>
            </a:r>
            <a:r>
              <a:rPr sz="2400" spc="-15" dirty="0"/>
              <a:t>g</a:t>
            </a:r>
            <a:r>
              <a:rPr sz="2400" spc="-60" dirty="0"/>
              <a:t>r</a:t>
            </a:r>
            <a:r>
              <a:rPr sz="2400" spc="-10" dirty="0"/>
              <a:t>ee</a:t>
            </a:r>
            <a:r>
              <a:rPr sz="2400" dirty="0"/>
              <a:t>.</a:t>
            </a:r>
            <a:endParaRPr sz="240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bject 4"/>
          <p:cNvPicPr/>
          <p:nvPr/>
        </p:nvPicPr>
        <p:blipFill>
          <a:blip r:embed="rId2" cstate="print"/>
          <a:stretch>
            <a:fillRect/>
          </a:stretch>
        </p:blipFill>
        <p:spPr>
          <a:xfrm>
            <a:off x="592836" y="57911"/>
            <a:ext cx="10902696" cy="906780"/>
          </a:xfrm>
          <a:prstGeom prst="rect">
            <a:avLst/>
          </a:prstGeom>
        </p:spPr>
      </p:pic>
      <p:sp>
        <p:nvSpPr>
          <p:cNvPr id="5" name="object 5"/>
          <p:cNvSpPr txBox="1">
            <a:spLocks noGrp="1"/>
          </p:cNvSpPr>
          <p:nvPr>
            <p:ph type="title"/>
          </p:nvPr>
        </p:nvSpPr>
        <p:spPr>
          <a:xfrm>
            <a:off x="313131" y="20828"/>
            <a:ext cx="11572875" cy="3459280"/>
          </a:xfrm>
          <a:prstGeom prst="rect">
            <a:avLst/>
          </a:prstGeom>
        </p:spPr>
        <p:txBody>
          <a:bodyPr vert="horz" wrap="square" lIns="0" tIns="12065" rIns="0" bIns="0" rtlCol="0">
            <a:spAutoFit/>
          </a:bodyPr>
          <a:lstStyle/>
          <a:p>
            <a:pPr marL="12700" marR="5080">
              <a:lnSpc>
                <a:spcPct val="100000"/>
              </a:lnSpc>
              <a:spcBef>
                <a:spcPts val="95"/>
              </a:spcBef>
            </a:pPr>
            <a:r>
              <a:rPr sz="2800" spc="-5" dirty="0"/>
              <a:t>Q. Find the scaled </a:t>
            </a:r>
            <a:r>
              <a:rPr sz="2800" dirty="0"/>
              <a:t>triangle </a:t>
            </a:r>
            <a:r>
              <a:rPr sz="2800" spc="-10" dirty="0"/>
              <a:t>with </a:t>
            </a:r>
            <a:r>
              <a:rPr sz="2800" spc="-5" dirty="0"/>
              <a:t>vertices A(0, </a:t>
            </a:r>
            <a:r>
              <a:rPr sz="2800" dirty="0"/>
              <a:t>0), </a:t>
            </a:r>
            <a:r>
              <a:rPr sz="2800" spc="-5" dirty="0"/>
              <a:t>B(1, </a:t>
            </a:r>
            <a:r>
              <a:rPr sz="2800" dirty="0"/>
              <a:t>1) </a:t>
            </a:r>
            <a:r>
              <a:rPr sz="2800" spc="-5" dirty="0"/>
              <a:t>&amp; C(5, 2) </a:t>
            </a:r>
            <a:r>
              <a:rPr sz="2800" dirty="0"/>
              <a:t>after </a:t>
            </a:r>
            <a:r>
              <a:rPr sz="2800" spc="-5" dirty="0"/>
              <a:t>it </a:t>
            </a:r>
            <a:r>
              <a:rPr sz="2800" dirty="0"/>
              <a:t>has </a:t>
            </a:r>
            <a:r>
              <a:rPr sz="2800" spc="-685" dirty="0"/>
              <a:t> </a:t>
            </a:r>
            <a:r>
              <a:rPr sz="2800" spc="-25" dirty="0"/>
              <a:t>been</a:t>
            </a:r>
            <a:r>
              <a:rPr sz="2800" spc="-10" dirty="0"/>
              <a:t> </a:t>
            </a:r>
            <a:r>
              <a:rPr sz="2800" spc="-5" dirty="0"/>
              <a:t>magnified</a:t>
            </a:r>
            <a:r>
              <a:rPr sz="2800" spc="-20" dirty="0"/>
              <a:t> </a:t>
            </a:r>
            <a:r>
              <a:rPr sz="2800" spc="-10" dirty="0"/>
              <a:t>twice</a:t>
            </a:r>
            <a:r>
              <a:rPr sz="2800" dirty="0"/>
              <a:t> </a:t>
            </a:r>
            <a:r>
              <a:rPr sz="2800" spc="-5" dirty="0"/>
              <a:t>its</a:t>
            </a:r>
            <a:r>
              <a:rPr sz="2800" spc="-30" dirty="0"/>
              <a:t> </a:t>
            </a:r>
            <a:r>
              <a:rPr sz="2800" spc="-30"/>
              <a:t>size</a:t>
            </a:r>
            <a:r>
              <a:rPr sz="2800" spc="-30" smtClean="0"/>
              <a:t>.</a:t>
            </a:r>
            <a:r>
              <a:rPr lang="en-US" sz="2800" spc="-30" dirty="0" smtClean="0"/>
              <a:t/>
            </a:r>
            <a:br>
              <a:rPr lang="en-US" sz="2800" spc="-30" dirty="0" smtClean="0"/>
            </a:br>
            <a:r>
              <a:rPr lang="en-US" sz="2800" spc="-30" dirty="0" err="1" smtClean="0"/>
              <a:t>Ans</a:t>
            </a:r>
            <a:r>
              <a:rPr lang="en-US" sz="2800" spc="-30" dirty="0" smtClean="0"/>
              <a:t>:</a:t>
            </a:r>
            <a:br>
              <a:rPr lang="en-US" sz="2800" spc="-30" dirty="0" smtClean="0"/>
            </a:br>
            <a:r>
              <a:rPr lang="en-US" sz="2800" spc="-30" dirty="0" smtClean="0"/>
              <a:t/>
            </a:r>
            <a:br>
              <a:rPr lang="en-US" sz="2800" spc="-30" dirty="0" smtClean="0"/>
            </a:br>
            <a:r>
              <a:rPr lang="en-US" sz="2800" spc="-30" dirty="0" smtClean="0"/>
              <a:t>A’(0,0)</a:t>
            </a:r>
            <a:br>
              <a:rPr lang="en-US" sz="2800" spc="-30" dirty="0" smtClean="0"/>
            </a:br>
            <a:r>
              <a:rPr lang="en-US" sz="2800" spc="-30" dirty="0" smtClean="0"/>
              <a:t>B’(2,2)</a:t>
            </a:r>
            <a:br>
              <a:rPr lang="en-US" sz="2800" spc="-30" dirty="0" smtClean="0"/>
            </a:br>
            <a:r>
              <a:rPr lang="en-US" sz="2800" spc="-30" dirty="0" smtClean="0"/>
              <a:t>C’(10,4)</a:t>
            </a:r>
            <a:br>
              <a:rPr lang="en-US" sz="2800" spc="-30" dirty="0" smtClean="0"/>
            </a:br>
            <a:endParaRPr sz="280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934211" y="313943"/>
            <a:ext cx="10922635" cy="6195695"/>
            <a:chOff x="934211" y="313943"/>
            <a:chExt cx="10922635" cy="6195695"/>
          </a:xfrm>
        </p:grpSpPr>
        <p:pic>
          <p:nvPicPr>
            <p:cNvPr id="3" name="object 3"/>
            <p:cNvPicPr/>
            <p:nvPr/>
          </p:nvPicPr>
          <p:blipFill>
            <a:blip r:embed="rId2" cstate="print"/>
            <a:stretch>
              <a:fillRect/>
            </a:stretch>
          </p:blipFill>
          <p:spPr>
            <a:xfrm>
              <a:off x="1041618" y="314699"/>
              <a:ext cx="10662537" cy="6194560"/>
            </a:xfrm>
            <a:prstGeom prst="rect">
              <a:avLst/>
            </a:prstGeom>
          </p:spPr>
        </p:pic>
        <p:pic>
          <p:nvPicPr>
            <p:cNvPr id="4" name="object 4"/>
            <p:cNvPicPr/>
            <p:nvPr/>
          </p:nvPicPr>
          <p:blipFill>
            <a:blip r:embed="rId3" cstate="print"/>
            <a:stretch>
              <a:fillRect/>
            </a:stretch>
          </p:blipFill>
          <p:spPr>
            <a:xfrm>
              <a:off x="934211" y="313943"/>
              <a:ext cx="10922508" cy="713231"/>
            </a:xfrm>
            <a:prstGeom prst="rect">
              <a:avLst/>
            </a:prstGeom>
          </p:spPr>
        </p:pic>
      </p:grpSp>
      <p:sp>
        <p:nvSpPr>
          <p:cNvPr id="5" name="object 5"/>
          <p:cNvSpPr txBox="1">
            <a:spLocks noGrp="1"/>
          </p:cNvSpPr>
          <p:nvPr>
            <p:ph type="title"/>
          </p:nvPr>
        </p:nvSpPr>
        <p:spPr>
          <a:prstGeom prst="rect">
            <a:avLst/>
          </a:prstGeom>
        </p:spPr>
        <p:txBody>
          <a:bodyPr vert="horz" wrap="square" lIns="0" tIns="12700" rIns="0" bIns="0" rtlCol="0">
            <a:spAutoFit/>
          </a:bodyPr>
          <a:lstStyle/>
          <a:p>
            <a:pPr marL="152400" marR="5080">
              <a:lnSpc>
                <a:spcPct val="100000"/>
              </a:lnSpc>
              <a:spcBef>
                <a:spcPts val="100"/>
              </a:spcBef>
            </a:pPr>
            <a:r>
              <a:rPr sz="2400" dirty="0"/>
              <a:t>Q.</a:t>
            </a:r>
            <a:r>
              <a:rPr sz="2400" spc="-15" dirty="0"/>
              <a:t> </a:t>
            </a:r>
            <a:r>
              <a:rPr sz="2400" dirty="0"/>
              <a:t>Rotate</a:t>
            </a:r>
            <a:r>
              <a:rPr sz="2400" spc="-15" dirty="0"/>
              <a:t> </a:t>
            </a:r>
            <a:r>
              <a:rPr sz="2400" dirty="0"/>
              <a:t>a</a:t>
            </a:r>
            <a:r>
              <a:rPr sz="2400" spc="-25" dirty="0"/>
              <a:t> </a:t>
            </a:r>
            <a:r>
              <a:rPr sz="2400" dirty="0"/>
              <a:t>triangle</a:t>
            </a:r>
            <a:r>
              <a:rPr sz="2400" spc="-30" dirty="0"/>
              <a:t> </a:t>
            </a:r>
            <a:r>
              <a:rPr sz="2400" dirty="0"/>
              <a:t>(5, 5),</a:t>
            </a:r>
            <a:r>
              <a:rPr sz="2400" spc="-25" dirty="0"/>
              <a:t> </a:t>
            </a:r>
            <a:r>
              <a:rPr sz="2400" dirty="0"/>
              <a:t>(7,</a:t>
            </a:r>
            <a:r>
              <a:rPr sz="2400" spc="5" dirty="0"/>
              <a:t> </a:t>
            </a:r>
            <a:r>
              <a:rPr sz="2400" dirty="0"/>
              <a:t>3),</a:t>
            </a:r>
            <a:r>
              <a:rPr sz="2400" spc="-35" dirty="0"/>
              <a:t> </a:t>
            </a:r>
            <a:r>
              <a:rPr sz="2400" dirty="0"/>
              <a:t>(3,</a:t>
            </a:r>
            <a:r>
              <a:rPr sz="2400" spc="-20" dirty="0"/>
              <a:t> </a:t>
            </a:r>
            <a:r>
              <a:rPr sz="2400" dirty="0"/>
              <a:t>3)</a:t>
            </a:r>
            <a:r>
              <a:rPr sz="2400" spc="-20" dirty="0"/>
              <a:t> </a:t>
            </a:r>
            <a:r>
              <a:rPr sz="2400" spc="-5" dirty="0"/>
              <a:t>about</a:t>
            </a:r>
            <a:r>
              <a:rPr sz="2400" spc="-10" dirty="0"/>
              <a:t> </a:t>
            </a:r>
            <a:r>
              <a:rPr sz="2400" dirty="0"/>
              <a:t>fixed</a:t>
            </a:r>
            <a:r>
              <a:rPr sz="2400" spc="-25" dirty="0"/>
              <a:t> </a:t>
            </a:r>
            <a:r>
              <a:rPr sz="2400" spc="-5" dirty="0"/>
              <a:t>point</a:t>
            </a:r>
            <a:r>
              <a:rPr sz="2400" spc="-30" dirty="0"/>
              <a:t> </a:t>
            </a:r>
            <a:r>
              <a:rPr sz="2400" dirty="0"/>
              <a:t>(5,</a:t>
            </a:r>
            <a:r>
              <a:rPr sz="2400" spc="-20" dirty="0"/>
              <a:t> </a:t>
            </a:r>
            <a:r>
              <a:rPr sz="2400" dirty="0"/>
              <a:t>4)</a:t>
            </a:r>
            <a:r>
              <a:rPr sz="2400" spc="-20" dirty="0"/>
              <a:t> </a:t>
            </a:r>
            <a:r>
              <a:rPr sz="2400" spc="-5" dirty="0"/>
              <a:t>in</a:t>
            </a:r>
            <a:r>
              <a:rPr sz="2400" dirty="0"/>
              <a:t> counter</a:t>
            </a:r>
            <a:r>
              <a:rPr sz="2400" spc="-85" dirty="0"/>
              <a:t> </a:t>
            </a:r>
            <a:r>
              <a:rPr sz="2400" spc="-5" dirty="0"/>
              <a:t>clockwise</a:t>
            </a:r>
            <a:r>
              <a:rPr sz="2400" spc="-10" dirty="0"/>
              <a:t> </a:t>
            </a:r>
            <a:r>
              <a:rPr sz="2400" spc="-5" dirty="0"/>
              <a:t>by</a:t>
            </a:r>
            <a:r>
              <a:rPr sz="2400" spc="-10" dirty="0"/>
              <a:t> </a:t>
            </a:r>
            <a:r>
              <a:rPr sz="2400" spc="-25" dirty="0"/>
              <a:t>90 </a:t>
            </a:r>
            <a:r>
              <a:rPr sz="2400" spc="-585" dirty="0"/>
              <a:t> </a:t>
            </a:r>
            <a:r>
              <a:rPr sz="2400" spc="-30" dirty="0"/>
              <a:t>degree.</a:t>
            </a:r>
            <a:endParaRPr sz="240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041416" y="174497"/>
            <a:ext cx="9540977" cy="312420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462556" y="485191"/>
            <a:ext cx="11061640" cy="5146487"/>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object 5"/>
          <p:cNvSpPr txBox="1">
            <a:spLocks noGrp="1"/>
          </p:cNvSpPr>
          <p:nvPr>
            <p:ph type="title"/>
          </p:nvPr>
        </p:nvSpPr>
        <p:spPr>
          <a:xfrm>
            <a:off x="78739" y="35509"/>
            <a:ext cx="11523345" cy="757555"/>
          </a:xfrm>
          <a:prstGeom prst="rect">
            <a:avLst/>
          </a:prstGeom>
        </p:spPr>
        <p:txBody>
          <a:bodyPr vert="horz" wrap="square" lIns="0" tIns="12700" rIns="0" bIns="0" rtlCol="0">
            <a:spAutoFit/>
          </a:bodyPr>
          <a:lstStyle/>
          <a:p>
            <a:pPr marL="12700">
              <a:lnSpc>
                <a:spcPct val="100000"/>
              </a:lnSpc>
              <a:spcBef>
                <a:spcPts val="100"/>
              </a:spcBef>
            </a:pPr>
            <a:r>
              <a:rPr sz="2400" dirty="0"/>
              <a:t>Q.</a:t>
            </a:r>
            <a:r>
              <a:rPr sz="2400" spc="-25" dirty="0"/>
              <a:t> </a:t>
            </a:r>
            <a:r>
              <a:rPr sz="2400" spc="-5" dirty="0"/>
              <a:t>Rotate</a:t>
            </a:r>
            <a:r>
              <a:rPr sz="2400" spc="-10" dirty="0"/>
              <a:t> </a:t>
            </a:r>
            <a:r>
              <a:rPr sz="2400" dirty="0"/>
              <a:t>a</a:t>
            </a:r>
            <a:r>
              <a:rPr sz="2400" spc="-35" dirty="0"/>
              <a:t> </a:t>
            </a:r>
            <a:r>
              <a:rPr sz="2400" dirty="0"/>
              <a:t>triangle</a:t>
            </a:r>
            <a:r>
              <a:rPr sz="2400" spc="-160" dirty="0"/>
              <a:t> </a:t>
            </a:r>
            <a:r>
              <a:rPr sz="2400" dirty="0"/>
              <a:t>A(7, 15),</a:t>
            </a:r>
            <a:r>
              <a:rPr sz="2400" spc="-5" dirty="0"/>
              <a:t> </a:t>
            </a:r>
            <a:r>
              <a:rPr sz="2400" dirty="0"/>
              <a:t>B(5, </a:t>
            </a:r>
            <a:r>
              <a:rPr sz="2400" spc="-5" dirty="0"/>
              <a:t>8) </a:t>
            </a:r>
            <a:r>
              <a:rPr sz="2400" dirty="0"/>
              <a:t>&amp;</a:t>
            </a:r>
            <a:r>
              <a:rPr sz="2400" spc="-45" dirty="0"/>
              <a:t> </a:t>
            </a:r>
            <a:r>
              <a:rPr sz="2400" dirty="0"/>
              <a:t>C(10,</a:t>
            </a:r>
            <a:r>
              <a:rPr sz="2400" spc="-15" dirty="0"/>
              <a:t> </a:t>
            </a:r>
            <a:r>
              <a:rPr sz="2400" spc="-5" dirty="0"/>
              <a:t>10)</a:t>
            </a:r>
            <a:r>
              <a:rPr sz="2400" spc="-55" dirty="0"/>
              <a:t> </a:t>
            </a:r>
            <a:r>
              <a:rPr sz="2400" spc="-5" dirty="0"/>
              <a:t>by</a:t>
            </a:r>
            <a:r>
              <a:rPr sz="2400" spc="-10" dirty="0"/>
              <a:t> </a:t>
            </a:r>
            <a:r>
              <a:rPr sz="2400" spc="-5" dirty="0"/>
              <a:t>45</a:t>
            </a:r>
            <a:r>
              <a:rPr sz="2400" spc="-10" dirty="0"/>
              <a:t> degree</a:t>
            </a:r>
            <a:r>
              <a:rPr sz="2400" spc="-35" dirty="0"/>
              <a:t> </a:t>
            </a:r>
            <a:r>
              <a:rPr sz="2400" spc="-5" dirty="0"/>
              <a:t>clockwise</a:t>
            </a:r>
            <a:r>
              <a:rPr sz="2400" spc="-10" dirty="0"/>
              <a:t> </a:t>
            </a:r>
            <a:r>
              <a:rPr sz="2400" spc="-5" dirty="0"/>
              <a:t>about </a:t>
            </a:r>
            <a:r>
              <a:rPr sz="2400" dirty="0"/>
              <a:t>origin</a:t>
            </a:r>
            <a:r>
              <a:rPr sz="2400" spc="-15" dirty="0"/>
              <a:t> </a:t>
            </a:r>
            <a:r>
              <a:rPr sz="2400" spc="-20" dirty="0"/>
              <a:t>and</a:t>
            </a:r>
            <a:endParaRPr sz="2400"/>
          </a:p>
          <a:p>
            <a:pPr marL="12700">
              <a:lnSpc>
                <a:spcPct val="100000"/>
              </a:lnSpc>
              <a:spcBef>
                <a:spcPts val="5"/>
              </a:spcBef>
            </a:pPr>
            <a:r>
              <a:rPr sz="2400" dirty="0"/>
              <a:t>scale</a:t>
            </a:r>
            <a:r>
              <a:rPr sz="2400" spc="-40" dirty="0"/>
              <a:t> </a:t>
            </a:r>
            <a:r>
              <a:rPr sz="2400" dirty="0"/>
              <a:t>it</a:t>
            </a:r>
            <a:r>
              <a:rPr sz="2400" spc="-25" dirty="0"/>
              <a:t> </a:t>
            </a:r>
            <a:r>
              <a:rPr sz="2400" spc="-5" dirty="0"/>
              <a:t>by</a:t>
            </a:r>
            <a:r>
              <a:rPr sz="2400" spc="-15" dirty="0"/>
              <a:t> </a:t>
            </a:r>
            <a:r>
              <a:rPr sz="2400" dirty="0"/>
              <a:t>(2,</a:t>
            </a:r>
            <a:r>
              <a:rPr sz="2400" spc="-5" dirty="0"/>
              <a:t> </a:t>
            </a:r>
            <a:r>
              <a:rPr sz="2400" dirty="0"/>
              <a:t>3)</a:t>
            </a:r>
            <a:r>
              <a:rPr sz="2400" spc="-5" dirty="0"/>
              <a:t> about</a:t>
            </a:r>
            <a:r>
              <a:rPr sz="2400" spc="-30" dirty="0"/>
              <a:t> </a:t>
            </a:r>
            <a:r>
              <a:rPr sz="2400" spc="-15" dirty="0"/>
              <a:t>origin.</a:t>
            </a:r>
            <a:endParaRPr sz="240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609600" y="1219200"/>
            <a:ext cx="10957560" cy="3810000"/>
            <a:chOff x="678180" y="150875"/>
            <a:chExt cx="10957560" cy="6707125"/>
          </a:xfrm>
        </p:grpSpPr>
        <p:pic>
          <p:nvPicPr>
            <p:cNvPr id="3" name="object 3"/>
            <p:cNvPicPr/>
            <p:nvPr/>
          </p:nvPicPr>
          <p:blipFill>
            <a:blip r:embed="rId2" cstate="print"/>
            <a:srcRect t="18123"/>
            <a:stretch>
              <a:fillRect/>
            </a:stretch>
          </p:blipFill>
          <p:spPr>
            <a:xfrm>
              <a:off x="685800" y="2038224"/>
              <a:ext cx="10854587" cy="4819776"/>
            </a:xfrm>
            <a:prstGeom prst="rect">
              <a:avLst/>
            </a:prstGeom>
          </p:spPr>
        </p:pic>
        <p:pic>
          <p:nvPicPr>
            <p:cNvPr id="4" name="object 4"/>
            <p:cNvPicPr/>
            <p:nvPr/>
          </p:nvPicPr>
          <p:blipFill>
            <a:blip r:embed="rId3" cstate="print"/>
            <a:stretch>
              <a:fillRect/>
            </a:stretch>
          </p:blipFill>
          <p:spPr>
            <a:xfrm>
              <a:off x="678180" y="150875"/>
              <a:ext cx="10957560" cy="1085088"/>
            </a:xfrm>
            <a:prstGeom prst="rect">
              <a:avLst/>
            </a:prstGeom>
          </p:spPr>
        </p:pic>
      </p:grpSp>
      <p:sp>
        <p:nvSpPr>
          <p:cNvPr id="5" name="object 5"/>
          <p:cNvSpPr txBox="1">
            <a:spLocks noGrp="1"/>
          </p:cNvSpPr>
          <p:nvPr>
            <p:ph type="title"/>
          </p:nvPr>
        </p:nvSpPr>
        <p:spPr>
          <a:prstGeom prst="rect">
            <a:avLst/>
          </a:prstGeom>
        </p:spPr>
        <p:txBody>
          <a:bodyPr vert="horz" wrap="square" lIns="0" tIns="51435" rIns="0" bIns="0" rtlCol="0">
            <a:spAutoFit/>
          </a:bodyPr>
          <a:lstStyle/>
          <a:p>
            <a:pPr marL="163195" marR="5080">
              <a:lnSpc>
                <a:spcPct val="100000"/>
              </a:lnSpc>
              <a:spcBef>
                <a:spcPts val="100"/>
              </a:spcBef>
            </a:pPr>
            <a:r>
              <a:rPr sz="2400" spc="5" dirty="0"/>
              <a:t>Q</a:t>
            </a:r>
            <a:r>
              <a:rPr sz="2400" dirty="0"/>
              <a:t>.</a:t>
            </a:r>
            <a:r>
              <a:rPr sz="2400" spc="-145" dirty="0"/>
              <a:t> </a:t>
            </a:r>
            <a:r>
              <a:rPr sz="2400" spc="-5" dirty="0"/>
              <a:t>A</a:t>
            </a:r>
            <a:r>
              <a:rPr sz="2400" spc="-150" dirty="0"/>
              <a:t> </a:t>
            </a:r>
            <a:r>
              <a:rPr sz="2400" spc="-5" dirty="0"/>
              <a:t>squa</a:t>
            </a:r>
            <a:r>
              <a:rPr sz="2400" spc="-55" dirty="0"/>
              <a:t>r</a:t>
            </a:r>
            <a:r>
              <a:rPr sz="2400" dirty="0"/>
              <a:t>e </a:t>
            </a:r>
            <a:r>
              <a:rPr sz="2400" spc="-20" dirty="0"/>
              <a:t>w</a:t>
            </a:r>
            <a:r>
              <a:rPr sz="2400" dirty="0"/>
              <a:t>i</a:t>
            </a:r>
            <a:r>
              <a:rPr sz="2400" spc="5" dirty="0"/>
              <a:t>t</a:t>
            </a:r>
            <a:r>
              <a:rPr sz="2400" spc="-5" dirty="0"/>
              <a:t>h </a:t>
            </a:r>
            <a:r>
              <a:rPr sz="2400" dirty="0"/>
              <a:t>ver</a:t>
            </a:r>
            <a:r>
              <a:rPr sz="2400" spc="5" dirty="0"/>
              <a:t>t</a:t>
            </a:r>
            <a:r>
              <a:rPr sz="2400" dirty="0"/>
              <a:t>ic</a:t>
            </a:r>
            <a:r>
              <a:rPr sz="2400" spc="5" dirty="0"/>
              <a:t>e</a:t>
            </a:r>
            <a:r>
              <a:rPr sz="2400" spc="-5" dirty="0"/>
              <a:t>s</a:t>
            </a:r>
            <a:r>
              <a:rPr sz="2400" spc="-175" dirty="0"/>
              <a:t> </a:t>
            </a:r>
            <a:r>
              <a:rPr sz="2400" dirty="0"/>
              <a:t>A(0,</a:t>
            </a:r>
            <a:r>
              <a:rPr sz="2400" spc="10" dirty="0"/>
              <a:t> </a:t>
            </a:r>
            <a:r>
              <a:rPr sz="2400" dirty="0"/>
              <a:t>0),</a:t>
            </a:r>
            <a:r>
              <a:rPr sz="2400" spc="-20" dirty="0"/>
              <a:t> </a:t>
            </a:r>
            <a:r>
              <a:rPr sz="2400" dirty="0"/>
              <a:t>B(2,</a:t>
            </a:r>
            <a:r>
              <a:rPr sz="2400" spc="-40" dirty="0"/>
              <a:t> </a:t>
            </a:r>
            <a:r>
              <a:rPr sz="2400" dirty="0"/>
              <a:t>0),</a:t>
            </a:r>
            <a:r>
              <a:rPr sz="2400" spc="15" dirty="0"/>
              <a:t> </a:t>
            </a:r>
            <a:r>
              <a:rPr sz="2400" dirty="0"/>
              <a:t>C(2, 2)</a:t>
            </a:r>
            <a:r>
              <a:rPr sz="2400" spc="-45" dirty="0"/>
              <a:t> </a:t>
            </a:r>
            <a:r>
              <a:rPr sz="2400" dirty="0"/>
              <a:t>&amp;</a:t>
            </a:r>
            <a:r>
              <a:rPr sz="2400" spc="-5" dirty="0"/>
              <a:t> </a:t>
            </a:r>
            <a:r>
              <a:rPr sz="2400" dirty="0"/>
              <a:t>D(0,</a:t>
            </a:r>
            <a:r>
              <a:rPr sz="2400" spc="-15" dirty="0"/>
              <a:t> </a:t>
            </a:r>
            <a:r>
              <a:rPr sz="2400" dirty="0"/>
              <a:t>2)</a:t>
            </a:r>
            <a:r>
              <a:rPr sz="2400" spc="-20" dirty="0"/>
              <a:t> </a:t>
            </a:r>
            <a:r>
              <a:rPr sz="2400" dirty="0"/>
              <a:t>i</a:t>
            </a:r>
            <a:r>
              <a:rPr sz="2400" spc="-5" dirty="0"/>
              <a:t>s</a:t>
            </a:r>
            <a:r>
              <a:rPr sz="2400" spc="-25" dirty="0"/>
              <a:t> </a:t>
            </a:r>
            <a:r>
              <a:rPr sz="2400" dirty="0"/>
              <a:t>sca</a:t>
            </a:r>
            <a:r>
              <a:rPr sz="2400" spc="5" dirty="0"/>
              <a:t>l</a:t>
            </a:r>
            <a:r>
              <a:rPr sz="2400" spc="-5" dirty="0"/>
              <a:t>ed</a:t>
            </a:r>
            <a:r>
              <a:rPr sz="2400" spc="-35" dirty="0"/>
              <a:t> </a:t>
            </a:r>
            <a:r>
              <a:rPr sz="2400" dirty="0"/>
              <a:t>2 </a:t>
            </a:r>
            <a:r>
              <a:rPr sz="2400" spc="-5" dirty="0"/>
              <a:t>units </a:t>
            </a:r>
            <a:r>
              <a:rPr sz="2400" dirty="0"/>
              <a:t>i</a:t>
            </a:r>
            <a:r>
              <a:rPr sz="2400" spc="-5" dirty="0"/>
              <a:t>n</a:t>
            </a:r>
            <a:r>
              <a:rPr sz="2400" spc="-40" dirty="0"/>
              <a:t> </a:t>
            </a:r>
            <a:r>
              <a:rPr sz="2400" dirty="0"/>
              <a:t>x</a:t>
            </a:r>
            <a:r>
              <a:rPr sz="2400" spc="-15" dirty="0"/>
              <a:t> </a:t>
            </a:r>
            <a:r>
              <a:rPr sz="2400" dirty="0"/>
              <a:t>&amp;</a:t>
            </a:r>
            <a:r>
              <a:rPr sz="2400" spc="-35" dirty="0"/>
              <a:t> </a:t>
            </a:r>
            <a:r>
              <a:rPr sz="2400" dirty="0"/>
              <a:t>y  </a:t>
            </a:r>
            <a:r>
              <a:rPr sz="2400" spc="-5" dirty="0"/>
              <a:t>direction</a:t>
            </a:r>
            <a:r>
              <a:rPr sz="2400" spc="-30" dirty="0"/>
              <a:t> </a:t>
            </a:r>
            <a:r>
              <a:rPr sz="2400" spc="-5" dirty="0"/>
              <a:t>about</a:t>
            </a:r>
            <a:r>
              <a:rPr sz="2400" spc="5" dirty="0"/>
              <a:t> </a:t>
            </a:r>
            <a:r>
              <a:rPr sz="2400" spc="-5" dirty="0"/>
              <a:t>the</a:t>
            </a:r>
            <a:r>
              <a:rPr sz="2400" spc="-40" dirty="0"/>
              <a:t> </a:t>
            </a:r>
            <a:r>
              <a:rPr sz="2400" dirty="0"/>
              <a:t>fixed</a:t>
            </a:r>
            <a:r>
              <a:rPr sz="2400" spc="-25" dirty="0"/>
              <a:t> </a:t>
            </a:r>
            <a:r>
              <a:rPr sz="2400" spc="-5" dirty="0"/>
              <a:t>point</a:t>
            </a:r>
            <a:r>
              <a:rPr sz="2400" spc="-25" dirty="0"/>
              <a:t> </a:t>
            </a:r>
            <a:r>
              <a:rPr sz="2400" dirty="0"/>
              <a:t>(1,</a:t>
            </a:r>
            <a:r>
              <a:rPr sz="2400" spc="-15" dirty="0"/>
              <a:t> </a:t>
            </a:r>
            <a:r>
              <a:rPr sz="2400" dirty="0"/>
              <a:t>1). </a:t>
            </a:r>
            <a:r>
              <a:rPr sz="2400" spc="-5" dirty="0"/>
              <a:t>Find</a:t>
            </a:r>
            <a:r>
              <a:rPr sz="2400" spc="-20" dirty="0"/>
              <a:t> </a:t>
            </a:r>
            <a:r>
              <a:rPr sz="2400" spc="-5" dirty="0"/>
              <a:t>the</a:t>
            </a:r>
            <a:r>
              <a:rPr sz="2400" spc="-15" dirty="0"/>
              <a:t> </a:t>
            </a:r>
            <a:r>
              <a:rPr sz="2400" dirty="0"/>
              <a:t>coordinates</a:t>
            </a:r>
            <a:r>
              <a:rPr sz="2400" spc="-40" dirty="0"/>
              <a:t> </a:t>
            </a:r>
            <a:r>
              <a:rPr sz="2400" dirty="0"/>
              <a:t>of</a:t>
            </a:r>
            <a:r>
              <a:rPr sz="2400" spc="5" dirty="0"/>
              <a:t> </a:t>
            </a:r>
            <a:r>
              <a:rPr sz="2400" spc="-5" dirty="0"/>
              <a:t>the</a:t>
            </a:r>
            <a:r>
              <a:rPr sz="2400" spc="-15" dirty="0"/>
              <a:t> </a:t>
            </a:r>
            <a:r>
              <a:rPr sz="2400" dirty="0"/>
              <a:t>vertices</a:t>
            </a:r>
            <a:r>
              <a:rPr sz="2400" spc="-35" dirty="0"/>
              <a:t> </a:t>
            </a:r>
            <a:r>
              <a:rPr sz="2400" dirty="0"/>
              <a:t>of</a:t>
            </a:r>
            <a:r>
              <a:rPr sz="2400" spc="-10" dirty="0"/>
              <a:t> </a:t>
            </a:r>
            <a:r>
              <a:rPr sz="2400" spc="-5" dirty="0"/>
              <a:t>new</a:t>
            </a:r>
            <a:r>
              <a:rPr sz="2400" spc="-15" dirty="0"/>
              <a:t> </a:t>
            </a:r>
            <a:r>
              <a:rPr sz="2400" spc="-20" dirty="0"/>
              <a:t>square.</a:t>
            </a:r>
            <a:endParaRPr sz="240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rcRect b="74521"/>
          <a:stretch>
            <a:fillRect/>
          </a:stretch>
        </p:blipFill>
        <p:spPr>
          <a:xfrm>
            <a:off x="1225943" y="500684"/>
            <a:ext cx="8049552" cy="1556716"/>
          </a:xfrm>
          <a:prstGeom prst="rect">
            <a:avLst/>
          </a:prstGeom>
        </p:spPr>
      </p:pic>
      <p:sp>
        <p:nvSpPr>
          <p:cNvPr id="3" name="TextBox 2"/>
          <p:cNvSpPr txBox="1"/>
          <p:nvPr/>
        </p:nvSpPr>
        <p:spPr>
          <a:xfrm>
            <a:off x="762000" y="2743200"/>
            <a:ext cx="9372600" cy="1200329"/>
          </a:xfrm>
          <a:prstGeom prst="rect">
            <a:avLst/>
          </a:prstGeom>
          <a:noFill/>
        </p:spPr>
        <p:txBody>
          <a:bodyPr wrap="square" rtlCol="0">
            <a:spAutoFit/>
          </a:bodyPr>
          <a:lstStyle/>
          <a:p>
            <a:r>
              <a:rPr lang="en-US" dirty="0" smtClean="0"/>
              <a:t>A’=(-1,-1)</a:t>
            </a:r>
          </a:p>
          <a:p>
            <a:r>
              <a:rPr lang="en-US" dirty="0" smtClean="0"/>
              <a:t>B’=(3,-1)</a:t>
            </a:r>
          </a:p>
          <a:p>
            <a:r>
              <a:rPr lang="en-US" dirty="0" smtClean="0"/>
              <a:t>C’=(3,3)</a:t>
            </a:r>
          </a:p>
          <a:p>
            <a:r>
              <a:rPr lang="en-US" dirty="0" smtClean="0"/>
              <a:t>D’=(-1,3)</a:t>
            </a:r>
            <a:endParaRPr lang="en-US"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object 6"/>
          <p:cNvSpPr txBox="1">
            <a:spLocks noGrp="1"/>
          </p:cNvSpPr>
          <p:nvPr>
            <p:ph type="title"/>
          </p:nvPr>
        </p:nvSpPr>
        <p:spPr>
          <a:prstGeom prst="rect">
            <a:avLst/>
          </a:prstGeom>
        </p:spPr>
        <p:txBody>
          <a:bodyPr vert="horz" wrap="square" lIns="0" tIns="54483" rIns="0" bIns="0" rtlCol="0">
            <a:spAutoFit/>
          </a:bodyPr>
          <a:lstStyle/>
          <a:p>
            <a:pPr marR="5080">
              <a:lnSpc>
                <a:spcPct val="100000"/>
              </a:lnSpc>
              <a:spcBef>
                <a:spcPts val="100"/>
              </a:spcBef>
            </a:pPr>
            <a:r>
              <a:rPr dirty="0"/>
              <a:t>Q.</a:t>
            </a:r>
            <a:r>
              <a:rPr spc="-125" dirty="0"/>
              <a:t> </a:t>
            </a:r>
            <a:r>
              <a:rPr dirty="0"/>
              <a:t>A</a:t>
            </a:r>
            <a:r>
              <a:rPr spc="-130" dirty="0"/>
              <a:t> </a:t>
            </a:r>
            <a:r>
              <a:rPr dirty="0"/>
              <a:t>triangle</a:t>
            </a:r>
            <a:r>
              <a:rPr spc="-55" dirty="0"/>
              <a:t> </a:t>
            </a:r>
            <a:r>
              <a:rPr dirty="0"/>
              <a:t>having</a:t>
            </a:r>
            <a:r>
              <a:rPr spc="-30" dirty="0"/>
              <a:t> </a:t>
            </a:r>
            <a:r>
              <a:rPr dirty="0"/>
              <a:t>vertices</a:t>
            </a:r>
            <a:r>
              <a:rPr spc="-150" dirty="0"/>
              <a:t> </a:t>
            </a:r>
            <a:r>
              <a:rPr dirty="0"/>
              <a:t>A(3,</a:t>
            </a:r>
            <a:r>
              <a:rPr spc="-25" dirty="0"/>
              <a:t> </a:t>
            </a:r>
            <a:r>
              <a:rPr dirty="0"/>
              <a:t>3),</a:t>
            </a:r>
            <a:r>
              <a:rPr spc="-30" dirty="0"/>
              <a:t> </a:t>
            </a:r>
            <a:r>
              <a:rPr dirty="0"/>
              <a:t>B(8,</a:t>
            </a:r>
            <a:r>
              <a:rPr spc="-15" dirty="0"/>
              <a:t> </a:t>
            </a:r>
            <a:r>
              <a:rPr dirty="0"/>
              <a:t>5)</a:t>
            </a:r>
            <a:r>
              <a:rPr spc="-35" dirty="0"/>
              <a:t> </a:t>
            </a:r>
            <a:r>
              <a:rPr dirty="0"/>
              <a:t>&amp;</a:t>
            </a:r>
            <a:r>
              <a:rPr spc="-5" dirty="0"/>
              <a:t> </a:t>
            </a:r>
            <a:r>
              <a:rPr dirty="0"/>
              <a:t>C(5,</a:t>
            </a:r>
            <a:r>
              <a:rPr spc="-25" dirty="0"/>
              <a:t> </a:t>
            </a:r>
            <a:r>
              <a:rPr dirty="0"/>
              <a:t>8) </a:t>
            </a:r>
            <a:r>
              <a:rPr spc="-5" dirty="0"/>
              <a:t>is</a:t>
            </a:r>
            <a:r>
              <a:rPr spc="-40" dirty="0"/>
              <a:t> </a:t>
            </a:r>
            <a:r>
              <a:rPr dirty="0"/>
              <a:t>first</a:t>
            </a:r>
            <a:r>
              <a:rPr spc="-40" dirty="0"/>
              <a:t> </a:t>
            </a:r>
            <a:r>
              <a:rPr dirty="0"/>
              <a:t>translated</a:t>
            </a:r>
            <a:r>
              <a:rPr spc="-50" dirty="0"/>
              <a:t> </a:t>
            </a:r>
            <a:r>
              <a:rPr dirty="0"/>
              <a:t>by</a:t>
            </a:r>
            <a:r>
              <a:rPr spc="-10" dirty="0"/>
              <a:t> </a:t>
            </a:r>
            <a:r>
              <a:rPr dirty="0"/>
              <a:t>2</a:t>
            </a:r>
            <a:r>
              <a:rPr spc="-35" dirty="0"/>
              <a:t> </a:t>
            </a:r>
            <a:r>
              <a:rPr dirty="0"/>
              <a:t>units</a:t>
            </a:r>
            <a:r>
              <a:rPr spc="-20" dirty="0"/>
              <a:t> </a:t>
            </a:r>
            <a:r>
              <a:rPr spc="-10" dirty="0"/>
              <a:t>about</a:t>
            </a:r>
            <a:r>
              <a:rPr spc="-35" dirty="0"/>
              <a:t> </a:t>
            </a:r>
            <a:r>
              <a:rPr dirty="0"/>
              <a:t>fixed</a:t>
            </a:r>
            <a:r>
              <a:rPr spc="-35" dirty="0"/>
              <a:t> </a:t>
            </a:r>
            <a:r>
              <a:rPr dirty="0"/>
              <a:t>point</a:t>
            </a:r>
            <a:r>
              <a:rPr spc="-45" dirty="0"/>
              <a:t> </a:t>
            </a:r>
            <a:r>
              <a:rPr dirty="0"/>
              <a:t>(5, 6)</a:t>
            </a:r>
            <a:r>
              <a:rPr spc="-35" dirty="0"/>
              <a:t> </a:t>
            </a:r>
            <a:r>
              <a:rPr dirty="0"/>
              <a:t>&amp; </a:t>
            </a:r>
            <a:r>
              <a:rPr spc="-484" dirty="0"/>
              <a:t> </a:t>
            </a:r>
            <a:r>
              <a:rPr dirty="0"/>
              <a:t>finally</a:t>
            </a:r>
            <a:r>
              <a:rPr spc="-65" dirty="0"/>
              <a:t> </a:t>
            </a:r>
            <a:r>
              <a:rPr spc="-5" dirty="0"/>
              <a:t>rotated</a:t>
            </a:r>
            <a:r>
              <a:rPr spc="-35" dirty="0"/>
              <a:t> </a:t>
            </a:r>
            <a:r>
              <a:rPr dirty="0"/>
              <a:t>90</a:t>
            </a:r>
            <a:r>
              <a:rPr spc="-10" dirty="0"/>
              <a:t> </a:t>
            </a:r>
            <a:r>
              <a:rPr spc="-5" dirty="0"/>
              <a:t>degree</a:t>
            </a:r>
            <a:r>
              <a:rPr spc="-25" dirty="0"/>
              <a:t> </a:t>
            </a:r>
            <a:r>
              <a:rPr spc="-15" dirty="0"/>
              <a:t>anticlockwise</a:t>
            </a:r>
            <a:r>
              <a:rPr spc="-25" dirty="0"/>
              <a:t> </a:t>
            </a:r>
            <a:r>
              <a:rPr dirty="0"/>
              <a:t>about</a:t>
            </a:r>
            <a:r>
              <a:rPr spc="-35" dirty="0"/>
              <a:t> </a:t>
            </a:r>
            <a:r>
              <a:rPr dirty="0"/>
              <a:t>pivot</a:t>
            </a:r>
            <a:r>
              <a:rPr spc="-20" dirty="0"/>
              <a:t> </a:t>
            </a:r>
            <a:r>
              <a:rPr dirty="0"/>
              <a:t>point</a:t>
            </a:r>
            <a:r>
              <a:rPr spc="-55" dirty="0"/>
              <a:t> </a:t>
            </a:r>
            <a:r>
              <a:rPr dirty="0"/>
              <a:t>(2,</a:t>
            </a:r>
            <a:r>
              <a:rPr spc="-10" dirty="0"/>
              <a:t> </a:t>
            </a:r>
            <a:r>
              <a:rPr dirty="0"/>
              <a:t>5).</a:t>
            </a:r>
            <a:r>
              <a:rPr spc="-25" dirty="0"/>
              <a:t> </a:t>
            </a:r>
            <a:r>
              <a:rPr dirty="0"/>
              <a:t>Find</a:t>
            </a:r>
            <a:r>
              <a:rPr spc="-20" dirty="0"/>
              <a:t> </a:t>
            </a:r>
            <a:r>
              <a:rPr spc="-15" dirty="0"/>
              <a:t>the</a:t>
            </a:r>
            <a:r>
              <a:rPr spc="-70" dirty="0"/>
              <a:t> </a:t>
            </a:r>
            <a:r>
              <a:rPr dirty="0"/>
              <a:t>final</a:t>
            </a:r>
            <a:r>
              <a:rPr spc="-20" dirty="0"/>
              <a:t> </a:t>
            </a:r>
            <a:r>
              <a:rPr dirty="0"/>
              <a:t>position</a:t>
            </a:r>
            <a:r>
              <a:rPr spc="-50" dirty="0"/>
              <a:t> </a:t>
            </a:r>
            <a:r>
              <a:rPr dirty="0"/>
              <a:t>of</a:t>
            </a:r>
            <a:r>
              <a:rPr spc="-30" dirty="0"/>
              <a:t> </a:t>
            </a:r>
            <a:r>
              <a:rPr spc="-15" dirty="0"/>
              <a:t>triangle.</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662940" y="312070"/>
            <a:ext cx="11529059" cy="6344836"/>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773720" y="306215"/>
            <a:ext cx="10789741" cy="6408616"/>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402336" y="324248"/>
            <a:ext cx="11303635" cy="6207760"/>
            <a:chOff x="402336" y="324248"/>
            <a:chExt cx="11303635" cy="6207760"/>
          </a:xfrm>
        </p:grpSpPr>
        <p:pic>
          <p:nvPicPr>
            <p:cNvPr id="3" name="object 3"/>
            <p:cNvPicPr/>
            <p:nvPr/>
          </p:nvPicPr>
          <p:blipFill>
            <a:blip r:embed="rId2" cstate="print"/>
            <a:stretch>
              <a:fillRect/>
            </a:stretch>
          </p:blipFill>
          <p:spPr>
            <a:xfrm>
              <a:off x="431397" y="324248"/>
              <a:ext cx="11210496" cy="6159205"/>
            </a:xfrm>
            <a:prstGeom prst="rect">
              <a:avLst/>
            </a:prstGeom>
          </p:spPr>
        </p:pic>
        <p:pic>
          <p:nvPicPr>
            <p:cNvPr id="4" name="object 4"/>
            <p:cNvPicPr/>
            <p:nvPr/>
          </p:nvPicPr>
          <p:blipFill>
            <a:blip r:embed="rId3" cstate="print"/>
            <a:stretch>
              <a:fillRect/>
            </a:stretch>
          </p:blipFill>
          <p:spPr>
            <a:xfrm>
              <a:off x="402336" y="5013959"/>
              <a:ext cx="11303508" cy="1517903"/>
            </a:xfrm>
            <a:prstGeom prst="rect">
              <a:avLst/>
            </a:prstGeom>
          </p:spPr>
        </p:pic>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393261" y="273288"/>
            <a:ext cx="11484802" cy="1926683"/>
          </a:xfrm>
          <a:prstGeom prst="rect">
            <a:avLst/>
          </a:prstGeom>
        </p:spPr>
      </p:pic>
      <p:pic>
        <p:nvPicPr>
          <p:cNvPr id="3" name="object 3"/>
          <p:cNvPicPr/>
          <p:nvPr/>
        </p:nvPicPr>
        <p:blipFill>
          <a:blip r:embed="rId3" cstate="print"/>
          <a:stretch>
            <a:fillRect/>
          </a:stretch>
        </p:blipFill>
        <p:spPr>
          <a:xfrm>
            <a:off x="504368" y="2374826"/>
            <a:ext cx="10677774" cy="4443547"/>
          </a:xfrm>
          <a:prstGeom prst="rect">
            <a:avLst/>
          </a:prstGeom>
        </p:spPr>
      </p:pic>
      <p:pic>
        <p:nvPicPr>
          <p:cNvPr id="4" name="object 4"/>
          <p:cNvPicPr/>
          <p:nvPr/>
        </p:nvPicPr>
        <p:blipFill>
          <a:blip r:embed="rId4" cstate="print"/>
          <a:stretch>
            <a:fillRect/>
          </a:stretch>
        </p:blipFill>
        <p:spPr>
          <a:xfrm>
            <a:off x="371856" y="0"/>
            <a:ext cx="11820144" cy="844296"/>
          </a:xfrm>
          <a:prstGeom prst="rect">
            <a:avLst/>
          </a:prstGeom>
        </p:spPr>
      </p:pic>
      <p:sp>
        <p:nvSpPr>
          <p:cNvPr id="5" name="object 5"/>
          <p:cNvSpPr txBox="1">
            <a:spLocks noGrp="1"/>
          </p:cNvSpPr>
          <p:nvPr>
            <p:ph type="title"/>
          </p:nvPr>
        </p:nvSpPr>
        <p:spPr>
          <a:xfrm>
            <a:off x="261924" y="43434"/>
            <a:ext cx="11427460" cy="756920"/>
          </a:xfrm>
          <a:prstGeom prst="rect">
            <a:avLst/>
          </a:prstGeom>
        </p:spPr>
        <p:txBody>
          <a:bodyPr vert="horz" wrap="square" lIns="0" tIns="12700" rIns="0" bIns="0" rtlCol="0">
            <a:spAutoFit/>
          </a:bodyPr>
          <a:lstStyle/>
          <a:p>
            <a:pPr marL="12700" marR="5080">
              <a:lnSpc>
                <a:spcPct val="100000"/>
              </a:lnSpc>
              <a:spcBef>
                <a:spcPts val="100"/>
              </a:spcBef>
            </a:pPr>
            <a:r>
              <a:rPr sz="2400" dirty="0"/>
              <a:t>Q.</a:t>
            </a:r>
            <a:r>
              <a:rPr sz="2400" spc="-160" dirty="0"/>
              <a:t> </a:t>
            </a:r>
            <a:r>
              <a:rPr sz="2400" spc="-5" dirty="0"/>
              <a:t>A</a:t>
            </a:r>
            <a:r>
              <a:rPr sz="2400" spc="-150" dirty="0"/>
              <a:t> </a:t>
            </a:r>
            <a:r>
              <a:rPr sz="2400" dirty="0"/>
              <a:t>triangle</a:t>
            </a:r>
            <a:r>
              <a:rPr sz="2400" spc="-55" dirty="0"/>
              <a:t> </a:t>
            </a:r>
            <a:r>
              <a:rPr sz="2400" spc="-5" dirty="0"/>
              <a:t>having</a:t>
            </a:r>
            <a:r>
              <a:rPr sz="2400" spc="-10" dirty="0"/>
              <a:t> </a:t>
            </a:r>
            <a:r>
              <a:rPr sz="2400" dirty="0"/>
              <a:t>vertices</a:t>
            </a:r>
            <a:r>
              <a:rPr sz="2400" spc="-185" dirty="0"/>
              <a:t> </a:t>
            </a:r>
            <a:r>
              <a:rPr sz="2400" dirty="0"/>
              <a:t>A(2,</a:t>
            </a:r>
            <a:r>
              <a:rPr sz="2400" spc="10" dirty="0"/>
              <a:t> </a:t>
            </a:r>
            <a:r>
              <a:rPr sz="2400" dirty="0"/>
              <a:t>3),</a:t>
            </a:r>
            <a:r>
              <a:rPr sz="2400" spc="-15" dirty="0"/>
              <a:t> </a:t>
            </a:r>
            <a:r>
              <a:rPr sz="2400" dirty="0"/>
              <a:t>B(6,</a:t>
            </a:r>
            <a:r>
              <a:rPr sz="2400" spc="-40" dirty="0"/>
              <a:t> </a:t>
            </a:r>
            <a:r>
              <a:rPr sz="2400" dirty="0"/>
              <a:t>3)</a:t>
            </a:r>
            <a:r>
              <a:rPr sz="2400" spc="-20" dirty="0"/>
              <a:t> </a:t>
            </a:r>
            <a:r>
              <a:rPr sz="2400" dirty="0"/>
              <a:t>&amp;</a:t>
            </a:r>
            <a:r>
              <a:rPr sz="2400" spc="-20" dirty="0"/>
              <a:t> </a:t>
            </a:r>
            <a:r>
              <a:rPr sz="2400" dirty="0"/>
              <a:t>C(4,8)</a:t>
            </a:r>
            <a:r>
              <a:rPr sz="2400" spc="-15" dirty="0"/>
              <a:t> </a:t>
            </a:r>
            <a:r>
              <a:rPr sz="2400" dirty="0"/>
              <a:t>is</a:t>
            </a:r>
            <a:r>
              <a:rPr sz="2400" spc="-25" dirty="0"/>
              <a:t> </a:t>
            </a:r>
            <a:r>
              <a:rPr sz="2400" spc="-5" dirty="0"/>
              <a:t>reflected</a:t>
            </a:r>
            <a:r>
              <a:rPr sz="2400" spc="-45" dirty="0"/>
              <a:t> </a:t>
            </a:r>
            <a:r>
              <a:rPr sz="2400" spc="-5" dirty="0"/>
              <a:t>about</a:t>
            </a:r>
            <a:r>
              <a:rPr sz="2400" spc="-25" dirty="0"/>
              <a:t> </a:t>
            </a:r>
            <a:r>
              <a:rPr sz="2400" dirty="0"/>
              <a:t>y=3x+4.</a:t>
            </a:r>
            <a:r>
              <a:rPr sz="2400" spc="-40" dirty="0"/>
              <a:t> </a:t>
            </a:r>
            <a:r>
              <a:rPr sz="2400" spc="-5" dirty="0"/>
              <a:t>Find</a:t>
            </a:r>
            <a:r>
              <a:rPr sz="2400" spc="-10" dirty="0"/>
              <a:t> </a:t>
            </a:r>
            <a:r>
              <a:rPr sz="2400" spc="-20" dirty="0"/>
              <a:t>the </a:t>
            </a:r>
            <a:r>
              <a:rPr sz="2400" spc="-585" dirty="0"/>
              <a:t> </a:t>
            </a:r>
            <a:r>
              <a:rPr sz="2400" dirty="0"/>
              <a:t>final</a:t>
            </a:r>
            <a:r>
              <a:rPr sz="2400" spc="-25" dirty="0"/>
              <a:t> </a:t>
            </a:r>
            <a:r>
              <a:rPr sz="2400" dirty="0"/>
              <a:t>position</a:t>
            </a:r>
            <a:r>
              <a:rPr sz="2400" spc="-35" dirty="0"/>
              <a:t> </a:t>
            </a:r>
            <a:r>
              <a:rPr sz="2400" dirty="0"/>
              <a:t>of</a:t>
            </a:r>
            <a:r>
              <a:rPr sz="2400" spc="-20" dirty="0"/>
              <a:t> </a:t>
            </a:r>
            <a:r>
              <a:rPr sz="2400" spc="-10" dirty="0"/>
              <a:t>triangle.</a:t>
            </a:r>
            <a:endParaRPr sz="240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918938" y="231271"/>
            <a:ext cx="10271785" cy="6384867"/>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791878" y="405606"/>
            <a:ext cx="10765214" cy="3685815"/>
          </a:xfrm>
          <a:prstGeom prst="rect">
            <a:avLst/>
          </a:prstGeom>
        </p:spPr>
      </p:pic>
      <p:pic>
        <p:nvPicPr>
          <p:cNvPr id="3" name="object 3"/>
          <p:cNvPicPr/>
          <p:nvPr/>
        </p:nvPicPr>
        <p:blipFill>
          <a:blip r:embed="rId3" cstate="print"/>
          <a:stretch>
            <a:fillRect/>
          </a:stretch>
        </p:blipFill>
        <p:spPr>
          <a:xfrm>
            <a:off x="910336" y="4743741"/>
            <a:ext cx="9897497" cy="1677256"/>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652815" y="326322"/>
            <a:ext cx="10974605" cy="6104293"/>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291084" y="43235"/>
            <a:ext cx="11440795" cy="6254750"/>
            <a:chOff x="291084" y="43235"/>
            <a:chExt cx="11440795" cy="6254750"/>
          </a:xfrm>
        </p:grpSpPr>
        <p:pic>
          <p:nvPicPr>
            <p:cNvPr id="3" name="object 3"/>
            <p:cNvPicPr/>
            <p:nvPr/>
          </p:nvPicPr>
          <p:blipFill>
            <a:blip r:embed="rId2" cstate="print"/>
            <a:stretch>
              <a:fillRect/>
            </a:stretch>
          </p:blipFill>
          <p:spPr>
            <a:xfrm>
              <a:off x="291084" y="43235"/>
              <a:ext cx="10922508" cy="6254726"/>
            </a:xfrm>
            <a:prstGeom prst="rect">
              <a:avLst/>
            </a:prstGeom>
          </p:spPr>
        </p:pic>
        <p:pic>
          <p:nvPicPr>
            <p:cNvPr id="4" name="object 4"/>
            <p:cNvPicPr/>
            <p:nvPr/>
          </p:nvPicPr>
          <p:blipFill>
            <a:blip r:embed="rId3" cstate="print"/>
            <a:stretch>
              <a:fillRect/>
            </a:stretch>
          </p:blipFill>
          <p:spPr>
            <a:xfrm>
              <a:off x="682752" y="100583"/>
              <a:ext cx="11049000" cy="550164"/>
            </a:xfrm>
            <a:prstGeom prst="rect">
              <a:avLst/>
            </a:prstGeom>
          </p:spPr>
        </p:pic>
      </p:grpSp>
      <p:sp>
        <p:nvSpPr>
          <p:cNvPr id="5" name="object 5"/>
          <p:cNvSpPr txBox="1">
            <a:spLocks noGrp="1"/>
          </p:cNvSpPr>
          <p:nvPr>
            <p:ph type="title"/>
          </p:nvPr>
        </p:nvSpPr>
        <p:spPr>
          <a:xfrm>
            <a:off x="538987" y="0"/>
            <a:ext cx="11356340" cy="391160"/>
          </a:xfrm>
          <a:prstGeom prst="rect">
            <a:avLst/>
          </a:prstGeom>
        </p:spPr>
        <p:txBody>
          <a:bodyPr vert="horz" wrap="square" lIns="0" tIns="12700" rIns="0" bIns="0" rtlCol="0">
            <a:spAutoFit/>
          </a:bodyPr>
          <a:lstStyle/>
          <a:p>
            <a:pPr marL="12700">
              <a:lnSpc>
                <a:spcPct val="100000"/>
              </a:lnSpc>
              <a:spcBef>
                <a:spcPts val="100"/>
              </a:spcBef>
            </a:pPr>
            <a:r>
              <a:rPr sz="2400" dirty="0"/>
              <a:t>Q.</a:t>
            </a:r>
            <a:r>
              <a:rPr sz="2400" spc="-25" dirty="0"/>
              <a:t> </a:t>
            </a:r>
            <a:r>
              <a:rPr sz="2400" dirty="0"/>
              <a:t>Derive</a:t>
            </a:r>
            <a:r>
              <a:rPr sz="2400" spc="-30" dirty="0"/>
              <a:t> </a:t>
            </a:r>
            <a:r>
              <a:rPr sz="2400" spc="-5" dirty="0"/>
              <a:t>the</a:t>
            </a:r>
            <a:r>
              <a:rPr sz="2400" spc="-20" dirty="0"/>
              <a:t> </a:t>
            </a:r>
            <a:r>
              <a:rPr sz="2400" dirty="0"/>
              <a:t>composite</a:t>
            </a:r>
            <a:r>
              <a:rPr sz="2400" spc="-55" dirty="0"/>
              <a:t> </a:t>
            </a:r>
            <a:r>
              <a:rPr sz="2400" dirty="0"/>
              <a:t>matrix</a:t>
            </a:r>
            <a:r>
              <a:rPr sz="2400" spc="-50" dirty="0"/>
              <a:t> </a:t>
            </a:r>
            <a:r>
              <a:rPr sz="2400" dirty="0"/>
              <a:t>for</a:t>
            </a:r>
            <a:r>
              <a:rPr sz="2400" spc="-65" dirty="0"/>
              <a:t> </a:t>
            </a:r>
            <a:r>
              <a:rPr sz="2400" spc="-5" dirty="0"/>
              <a:t>reflecting</a:t>
            </a:r>
            <a:r>
              <a:rPr sz="2400" spc="-35" dirty="0"/>
              <a:t> </a:t>
            </a:r>
            <a:r>
              <a:rPr sz="2400" spc="-5" dirty="0"/>
              <a:t>an</a:t>
            </a:r>
            <a:r>
              <a:rPr sz="2400" spc="-50" dirty="0"/>
              <a:t> </a:t>
            </a:r>
            <a:r>
              <a:rPr sz="2400" dirty="0"/>
              <a:t>object</a:t>
            </a:r>
            <a:r>
              <a:rPr sz="2400" spc="-30" dirty="0"/>
              <a:t> </a:t>
            </a:r>
            <a:r>
              <a:rPr sz="2400" spc="-5" dirty="0"/>
              <a:t>about</a:t>
            </a:r>
            <a:r>
              <a:rPr sz="2400" spc="5" dirty="0"/>
              <a:t> </a:t>
            </a:r>
            <a:r>
              <a:rPr sz="2400" dirty="0"/>
              <a:t>any</a:t>
            </a:r>
            <a:r>
              <a:rPr sz="2400" spc="-40" dirty="0"/>
              <a:t> </a:t>
            </a:r>
            <a:r>
              <a:rPr sz="2400" dirty="0"/>
              <a:t>arbitary</a:t>
            </a:r>
            <a:r>
              <a:rPr sz="2400" spc="-35" dirty="0"/>
              <a:t> </a:t>
            </a:r>
            <a:r>
              <a:rPr sz="2400" dirty="0"/>
              <a:t>line</a:t>
            </a:r>
            <a:r>
              <a:rPr sz="2400" spc="-35" dirty="0"/>
              <a:t> </a:t>
            </a:r>
            <a:r>
              <a:rPr sz="2400" spc="-15" dirty="0"/>
              <a:t>y=mx+c.</a:t>
            </a:r>
            <a:endParaRPr sz="240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870348" y="356546"/>
            <a:ext cx="9665295" cy="5953750"/>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916359" y="929007"/>
            <a:ext cx="8019142" cy="4652512"/>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38200" y="365125"/>
            <a:ext cx="10515600" cy="321883"/>
          </a:xfrm>
          <a:prstGeom prst="rect">
            <a:avLst/>
          </a:prstGeom>
        </p:spPr>
        <p:txBody>
          <a:bodyPr vert="horz" wrap="square" lIns="0" tIns="13970" rIns="0" bIns="0" rtlCol="0">
            <a:spAutoFit/>
          </a:bodyPr>
          <a:lstStyle/>
          <a:p>
            <a:pPr marL="12700">
              <a:lnSpc>
                <a:spcPct val="100000"/>
              </a:lnSpc>
              <a:spcBef>
                <a:spcPts val="110"/>
              </a:spcBef>
            </a:pPr>
            <a:endParaRPr spc="5" dirty="0"/>
          </a:p>
        </p:txBody>
      </p:sp>
      <p:sp>
        <p:nvSpPr>
          <p:cNvPr id="4" name="object 4"/>
          <p:cNvSpPr/>
          <p:nvPr/>
        </p:nvSpPr>
        <p:spPr>
          <a:xfrm>
            <a:off x="11375643" y="4236719"/>
            <a:ext cx="94827" cy="297180"/>
          </a:xfrm>
          <a:custGeom>
            <a:avLst/>
            <a:gdLst/>
            <a:ahLst/>
            <a:cxnLst/>
            <a:rect l="l" t="t" r="r" b="b"/>
            <a:pathLst>
              <a:path w="71120" h="396239">
                <a:moveTo>
                  <a:pt x="71120" y="396239"/>
                </a:moveTo>
                <a:lnTo>
                  <a:pt x="43451" y="390651"/>
                </a:lnTo>
                <a:lnTo>
                  <a:pt x="20843" y="375410"/>
                </a:lnTo>
                <a:lnTo>
                  <a:pt x="5593" y="352804"/>
                </a:lnTo>
                <a:lnTo>
                  <a:pt x="0" y="325119"/>
                </a:lnTo>
                <a:lnTo>
                  <a:pt x="0" y="71119"/>
                </a:lnTo>
                <a:lnTo>
                  <a:pt x="5593" y="43435"/>
                </a:lnTo>
                <a:lnTo>
                  <a:pt x="20843" y="20829"/>
                </a:lnTo>
                <a:lnTo>
                  <a:pt x="43451" y="5588"/>
                </a:lnTo>
                <a:lnTo>
                  <a:pt x="71120" y="0"/>
                </a:lnTo>
              </a:path>
            </a:pathLst>
          </a:custGeom>
          <a:ln w="19050">
            <a:solidFill>
              <a:srgbClr val="FFFFFF"/>
            </a:solidFill>
          </a:ln>
        </p:spPr>
        <p:txBody>
          <a:bodyPr wrap="square" lIns="0" tIns="0" rIns="0" bIns="0" rtlCol="0"/>
          <a:lstStyle/>
          <a:p>
            <a:endParaRPr/>
          </a:p>
        </p:txBody>
      </p:sp>
      <p:sp>
        <p:nvSpPr>
          <p:cNvPr id="5" name="object 5"/>
          <p:cNvSpPr/>
          <p:nvPr/>
        </p:nvSpPr>
        <p:spPr>
          <a:xfrm>
            <a:off x="12012337" y="4236719"/>
            <a:ext cx="94827" cy="297180"/>
          </a:xfrm>
          <a:custGeom>
            <a:avLst/>
            <a:gdLst/>
            <a:ahLst/>
            <a:cxnLst/>
            <a:rect l="l" t="t" r="r" b="b"/>
            <a:pathLst>
              <a:path w="71120" h="396239">
                <a:moveTo>
                  <a:pt x="0" y="0"/>
                </a:moveTo>
                <a:lnTo>
                  <a:pt x="27721" y="5588"/>
                </a:lnTo>
                <a:lnTo>
                  <a:pt x="50323" y="20829"/>
                </a:lnTo>
                <a:lnTo>
                  <a:pt x="65543" y="43435"/>
                </a:lnTo>
                <a:lnTo>
                  <a:pt x="71120" y="71119"/>
                </a:lnTo>
                <a:lnTo>
                  <a:pt x="71120" y="325119"/>
                </a:lnTo>
                <a:lnTo>
                  <a:pt x="65543" y="352804"/>
                </a:lnTo>
                <a:lnTo>
                  <a:pt x="50323" y="375410"/>
                </a:lnTo>
                <a:lnTo>
                  <a:pt x="27721" y="390651"/>
                </a:lnTo>
                <a:lnTo>
                  <a:pt x="0" y="396239"/>
                </a:lnTo>
              </a:path>
            </a:pathLst>
          </a:custGeom>
          <a:ln w="19050">
            <a:solidFill>
              <a:srgbClr val="FFFFFF"/>
            </a:solidFill>
          </a:ln>
        </p:spPr>
        <p:txBody>
          <a:bodyPr wrap="square" lIns="0" tIns="0" rIns="0" bIns="0" rtlCol="0"/>
          <a:lstStyle/>
          <a:p>
            <a:endParaRPr/>
          </a:p>
        </p:txBody>
      </p:sp>
      <p:sp>
        <p:nvSpPr>
          <p:cNvPr id="6" name="object 6"/>
          <p:cNvSpPr txBox="1"/>
          <p:nvPr/>
        </p:nvSpPr>
        <p:spPr>
          <a:xfrm>
            <a:off x="11573594" y="4263009"/>
            <a:ext cx="342900" cy="289823"/>
          </a:xfrm>
          <a:prstGeom prst="rect">
            <a:avLst/>
          </a:prstGeom>
        </p:spPr>
        <p:txBody>
          <a:bodyPr vert="horz" wrap="square" lIns="0" tIns="12700" rIns="0" bIns="0" rtlCol="0">
            <a:spAutoFit/>
          </a:bodyPr>
          <a:lstStyle/>
          <a:p>
            <a:pPr marL="12700">
              <a:lnSpc>
                <a:spcPct val="100000"/>
              </a:lnSpc>
              <a:spcBef>
                <a:spcPts val="100"/>
              </a:spcBef>
            </a:pPr>
            <a:r>
              <a:rPr lang="en-US" spc="-5" dirty="0">
                <a:solidFill>
                  <a:srgbClr val="FFFFFF"/>
                </a:solidFill>
                <a:latin typeface="Calibri"/>
                <a:cs typeface="Calibri"/>
              </a:rPr>
              <a:t>1</a:t>
            </a:r>
            <a:r>
              <a:rPr sz="1800" spc="-5" dirty="0" smtClean="0">
                <a:solidFill>
                  <a:srgbClr val="FFFFFF"/>
                </a:solidFill>
                <a:latin typeface="Calibri"/>
                <a:cs typeface="Calibri"/>
              </a:rPr>
              <a:t>8</a:t>
            </a:r>
            <a:endParaRPr sz="1800" dirty="0">
              <a:latin typeface="Calibri"/>
              <a:cs typeface="Calibri"/>
            </a:endParaRPr>
          </a:p>
        </p:txBody>
      </p:sp>
      <p:pic>
        <p:nvPicPr>
          <p:cNvPr id="7" name="object 7"/>
          <p:cNvPicPr/>
          <p:nvPr/>
        </p:nvPicPr>
        <p:blipFill>
          <a:blip r:embed="rId2" cstate="print"/>
          <a:stretch>
            <a:fillRect/>
          </a:stretch>
        </p:blipFill>
        <p:spPr>
          <a:xfrm>
            <a:off x="5994401" y="857631"/>
            <a:ext cx="4807372" cy="2457450"/>
          </a:xfrm>
          <a:prstGeom prst="rect">
            <a:avLst/>
          </a:prstGeom>
        </p:spPr>
      </p:pic>
      <p:sp>
        <p:nvSpPr>
          <p:cNvPr id="8" name="object 8"/>
          <p:cNvSpPr txBox="1"/>
          <p:nvPr/>
        </p:nvSpPr>
        <p:spPr>
          <a:xfrm>
            <a:off x="869424" y="1211637"/>
            <a:ext cx="4616872" cy="855345"/>
          </a:xfrm>
          <a:prstGeom prst="rect">
            <a:avLst/>
          </a:prstGeom>
        </p:spPr>
        <p:txBody>
          <a:bodyPr vert="horz" wrap="square" lIns="0" tIns="13970" rIns="0" bIns="0" rtlCol="0">
            <a:spAutoFit/>
          </a:bodyPr>
          <a:lstStyle/>
          <a:p>
            <a:pPr marL="12700">
              <a:lnSpc>
                <a:spcPct val="100000"/>
              </a:lnSpc>
              <a:spcBef>
                <a:spcPts val="110"/>
              </a:spcBef>
            </a:pPr>
            <a:r>
              <a:rPr sz="2200" b="1" spc="5" dirty="0">
                <a:latin typeface="Calibri"/>
                <a:cs typeface="Calibri"/>
              </a:rPr>
              <a:t>(iv)</a:t>
            </a:r>
            <a:r>
              <a:rPr sz="2200" b="1" spc="-65" dirty="0">
                <a:latin typeface="Calibri"/>
                <a:cs typeface="Calibri"/>
              </a:rPr>
              <a:t> </a:t>
            </a:r>
            <a:r>
              <a:rPr sz="2200" b="1" spc="-5" dirty="0">
                <a:latin typeface="Calibri"/>
                <a:cs typeface="Calibri"/>
              </a:rPr>
              <a:t>Reflection</a:t>
            </a:r>
            <a:r>
              <a:rPr sz="2200" b="1" spc="-35" dirty="0">
                <a:latin typeface="Calibri"/>
                <a:cs typeface="Calibri"/>
              </a:rPr>
              <a:t> </a:t>
            </a:r>
            <a:r>
              <a:rPr sz="2200" b="1" spc="-10" dirty="0">
                <a:latin typeface="Calibri"/>
                <a:cs typeface="Calibri"/>
              </a:rPr>
              <a:t>about</a:t>
            </a:r>
            <a:r>
              <a:rPr sz="2200" b="1" spc="-5" dirty="0">
                <a:latin typeface="Calibri"/>
                <a:cs typeface="Calibri"/>
              </a:rPr>
              <a:t> </a:t>
            </a:r>
            <a:r>
              <a:rPr sz="2200" b="1" dirty="0">
                <a:latin typeface="Calibri"/>
                <a:cs typeface="Calibri"/>
              </a:rPr>
              <a:t>line</a:t>
            </a:r>
            <a:r>
              <a:rPr sz="2200" b="1" spc="-35" dirty="0">
                <a:latin typeface="Calibri"/>
                <a:cs typeface="Calibri"/>
              </a:rPr>
              <a:t> </a:t>
            </a:r>
            <a:r>
              <a:rPr sz="2200" b="1" dirty="0">
                <a:latin typeface="Calibri"/>
                <a:cs typeface="Calibri"/>
              </a:rPr>
              <a:t>y</a:t>
            </a:r>
            <a:r>
              <a:rPr sz="2200" b="1" spc="-20" dirty="0">
                <a:latin typeface="Calibri"/>
                <a:cs typeface="Calibri"/>
              </a:rPr>
              <a:t> </a:t>
            </a:r>
            <a:r>
              <a:rPr sz="2200" b="1" spc="5" dirty="0">
                <a:latin typeface="Calibri"/>
                <a:cs typeface="Calibri"/>
              </a:rPr>
              <a:t>=</a:t>
            </a:r>
            <a:r>
              <a:rPr sz="2200" b="1" dirty="0">
                <a:latin typeface="Calibri"/>
                <a:cs typeface="Calibri"/>
              </a:rPr>
              <a:t> x</a:t>
            </a:r>
            <a:endParaRPr sz="2200">
              <a:latin typeface="Calibri"/>
              <a:cs typeface="Calibri"/>
            </a:endParaRPr>
          </a:p>
          <a:p>
            <a:pPr marL="125095" marR="2846070">
              <a:lnSpc>
                <a:spcPct val="100000"/>
              </a:lnSpc>
              <a:spcBef>
                <a:spcPts val="1810"/>
              </a:spcBef>
            </a:pPr>
            <a:r>
              <a:rPr sz="1800" spc="15" dirty="0">
                <a:latin typeface="Calibri"/>
                <a:cs typeface="Calibri"/>
              </a:rPr>
              <a:t>x’</a:t>
            </a:r>
            <a:r>
              <a:rPr sz="1800" spc="-70" dirty="0">
                <a:latin typeface="Calibri"/>
                <a:cs typeface="Calibri"/>
              </a:rPr>
              <a:t> </a:t>
            </a:r>
            <a:r>
              <a:rPr sz="1800" dirty="0">
                <a:latin typeface="Calibri"/>
                <a:cs typeface="Calibri"/>
              </a:rPr>
              <a:t>=</a:t>
            </a:r>
            <a:r>
              <a:rPr sz="1800" spc="-35" dirty="0">
                <a:latin typeface="Calibri"/>
                <a:cs typeface="Calibri"/>
              </a:rPr>
              <a:t> </a:t>
            </a:r>
            <a:r>
              <a:rPr sz="1800" dirty="0">
                <a:latin typeface="Calibri"/>
                <a:cs typeface="Calibri"/>
              </a:rPr>
              <a:t>y </a:t>
            </a:r>
            <a:r>
              <a:rPr sz="1800" spc="-395" dirty="0">
                <a:latin typeface="Calibri"/>
                <a:cs typeface="Calibri"/>
              </a:rPr>
              <a:t> </a:t>
            </a:r>
            <a:r>
              <a:rPr sz="1800" spc="20" dirty="0">
                <a:latin typeface="Calibri"/>
                <a:cs typeface="Calibri"/>
              </a:rPr>
              <a:t>y’</a:t>
            </a:r>
            <a:r>
              <a:rPr sz="1800" spc="-65" dirty="0">
                <a:latin typeface="Calibri"/>
                <a:cs typeface="Calibri"/>
              </a:rPr>
              <a:t> </a:t>
            </a:r>
            <a:r>
              <a:rPr sz="1800" dirty="0">
                <a:latin typeface="Calibri"/>
                <a:cs typeface="Calibri"/>
              </a:rPr>
              <a:t>=</a:t>
            </a:r>
            <a:r>
              <a:rPr sz="1800" spc="-30" dirty="0">
                <a:latin typeface="Calibri"/>
                <a:cs typeface="Calibri"/>
              </a:rPr>
              <a:t> </a:t>
            </a:r>
            <a:r>
              <a:rPr sz="1800" dirty="0">
                <a:latin typeface="Calibri"/>
                <a:cs typeface="Calibri"/>
              </a:rPr>
              <a:t>x</a:t>
            </a:r>
            <a:endParaRPr sz="1800">
              <a:latin typeface="Calibri"/>
              <a:cs typeface="Calibri"/>
            </a:endParaRPr>
          </a:p>
        </p:txBody>
      </p:sp>
      <p:pic>
        <p:nvPicPr>
          <p:cNvPr id="9" name="object 9"/>
          <p:cNvPicPr/>
          <p:nvPr/>
        </p:nvPicPr>
        <p:blipFill>
          <a:blip r:embed="rId3" cstate="print"/>
          <a:stretch>
            <a:fillRect/>
          </a:stretch>
        </p:blipFill>
        <p:spPr>
          <a:xfrm>
            <a:off x="812801" y="2114550"/>
            <a:ext cx="5058833" cy="1200531"/>
          </a:xfrm>
          <a:prstGeom prst="rect">
            <a:avLst/>
          </a:prstGeom>
        </p:spPr>
      </p:pic>
      <p:pic>
        <p:nvPicPr>
          <p:cNvPr id="10" name="object 10"/>
          <p:cNvPicPr/>
          <p:nvPr/>
        </p:nvPicPr>
        <p:blipFill>
          <a:blip r:embed="rId4" cstate="print"/>
          <a:stretch>
            <a:fillRect/>
          </a:stretch>
        </p:blipFill>
        <p:spPr>
          <a:xfrm>
            <a:off x="462791" y="4396357"/>
            <a:ext cx="3431877" cy="955358"/>
          </a:xfrm>
          <a:prstGeom prst="rect">
            <a:avLst/>
          </a:prstGeom>
        </p:spPr>
      </p:pic>
      <p:sp>
        <p:nvSpPr>
          <p:cNvPr id="11" name="object 11"/>
          <p:cNvSpPr txBox="1"/>
          <p:nvPr/>
        </p:nvSpPr>
        <p:spPr>
          <a:xfrm>
            <a:off x="6304620" y="3491293"/>
            <a:ext cx="1772073" cy="289823"/>
          </a:xfrm>
          <a:prstGeom prst="rect">
            <a:avLst/>
          </a:prstGeom>
        </p:spPr>
        <p:txBody>
          <a:bodyPr vert="horz" wrap="square" lIns="0" tIns="12700" rIns="0" bIns="0" rtlCol="0">
            <a:spAutoFit/>
          </a:bodyPr>
          <a:lstStyle/>
          <a:p>
            <a:pPr marL="12700">
              <a:lnSpc>
                <a:spcPct val="100000"/>
              </a:lnSpc>
              <a:spcBef>
                <a:spcPts val="100"/>
              </a:spcBef>
            </a:pPr>
            <a:r>
              <a:rPr sz="1800" b="1" spc="-15" dirty="0">
                <a:latin typeface="Calibri"/>
                <a:cs typeface="Calibri"/>
              </a:rPr>
              <a:t>Equivalent</a:t>
            </a:r>
            <a:r>
              <a:rPr sz="1800" b="1" spc="-85" dirty="0">
                <a:latin typeface="Calibri"/>
                <a:cs typeface="Calibri"/>
              </a:rPr>
              <a:t> </a:t>
            </a:r>
            <a:r>
              <a:rPr sz="1800" b="1" spc="-15" dirty="0">
                <a:latin typeface="Calibri"/>
                <a:cs typeface="Calibri"/>
              </a:rPr>
              <a:t>to:</a:t>
            </a:r>
            <a:endParaRPr sz="1800">
              <a:latin typeface="Calibri"/>
              <a:cs typeface="Calibri"/>
            </a:endParaRPr>
          </a:p>
        </p:txBody>
      </p:sp>
      <p:sp>
        <p:nvSpPr>
          <p:cNvPr id="12" name="object 12"/>
          <p:cNvSpPr txBox="1"/>
          <p:nvPr/>
        </p:nvSpPr>
        <p:spPr>
          <a:xfrm>
            <a:off x="6304619" y="3697224"/>
            <a:ext cx="3683000" cy="1674817"/>
          </a:xfrm>
          <a:prstGeom prst="rect">
            <a:avLst/>
          </a:prstGeom>
        </p:spPr>
        <p:txBody>
          <a:bodyPr vert="horz" wrap="square" lIns="0" tIns="12700" rIns="0" bIns="0" rtlCol="0">
            <a:spAutoFit/>
          </a:bodyPr>
          <a:lstStyle/>
          <a:p>
            <a:pPr marL="299085" indent="-287020">
              <a:lnSpc>
                <a:spcPct val="100000"/>
              </a:lnSpc>
              <a:spcBef>
                <a:spcPts val="100"/>
              </a:spcBef>
              <a:buFont typeface="Arial MT"/>
              <a:buChar char="•"/>
              <a:tabLst>
                <a:tab pos="299085" algn="l"/>
                <a:tab pos="299720" algn="l"/>
              </a:tabLst>
            </a:pPr>
            <a:r>
              <a:rPr sz="1800" spc="-10" dirty="0">
                <a:latin typeface="Calibri"/>
                <a:cs typeface="Calibri"/>
              </a:rPr>
              <a:t>Reflection</a:t>
            </a:r>
            <a:r>
              <a:rPr sz="1800" spc="-30" dirty="0">
                <a:latin typeface="Calibri"/>
                <a:cs typeface="Calibri"/>
              </a:rPr>
              <a:t> </a:t>
            </a:r>
            <a:r>
              <a:rPr sz="1800" spc="-5" dirty="0">
                <a:latin typeface="Calibri"/>
                <a:cs typeface="Calibri"/>
              </a:rPr>
              <a:t>about</a:t>
            </a:r>
            <a:r>
              <a:rPr sz="1800" dirty="0">
                <a:latin typeface="Calibri"/>
                <a:cs typeface="Calibri"/>
              </a:rPr>
              <a:t> </a:t>
            </a:r>
            <a:r>
              <a:rPr sz="1800" spc="-10" dirty="0">
                <a:latin typeface="Calibri"/>
                <a:cs typeface="Calibri"/>
              </a:rPr>
              <a:t>x-axis</a:t>
            </a:r>
            <a:endParaRPr sz="1800">
              <a:latin typeface="Calibri"/>
              <a:cs typeface="Calibri"/>
            </a:endParaRPr>
          </a:p>
          <a:p>
            <a:pPr marL="299085" indent="-287020">
              <a:lnSpc>
                <a:spcPct val="100000"/>
              </a:lnSpc>
              <a:buFont typeface="Arial MT"/>
              <a:buChar char="•"/>
              <a:tabLst>
                <a:tab pos="299085" algn="l"/>
                <a:tab pos="299720" algn="l"/>
              </a:tabLst>
            </a:pPr>
            <a:r>
              <a:rPr sz="1800" spc="-25" dirty="0">
                <a:latin typeface="Calibri"/>
                <a:cs typeface="Calibri"/>
              </a:rPr>
              <a:t>Rotate</a:t>
            </a:r>
            <a:r>
              <a:rPr sz="1800" spc="-30" dirty="0">
                <a:latin typeface="Calibri"/>
                <a:cs typeface="Calibri"/>
              </a:rPr>
              <a:t> </a:t>
            </a:r>
            <a:r>
              <a:rPr sz="1800" spc="-5" dirty="0">
                <a:latin typeface="Calibri"/>
                <a:cs typeface="Calibri"/>
              </a:rPr>
              <a:t>anticlockwise</a:t>
            </a:r>
            <a:r>
              <a:rPr sz="1800" spc="15" dirty="0">
                <a:latin typeface="Calibri"/>
                <a:cs typeface="Calibri"/>
              </a:rPr>
              <a:t> </a:t>
            </a:r>
            <a:r>
              <a:rPr sz="1800" b="1" spc="-5" dirty="0">
                <a:latin typeface="Calibri"/>
                <a:cs typeface="Calibri"/>
              </a:rPr>
              <a:t>90˚</a:t>
            </a:r>
            <a:endParaRPr sz="1800">
              <a:latin typeface="Calibri"/>
              <a:cs typeface="Calibri"/>
            </a:endParaRPr>
          </a:p>
          <a:p>
            <a:pPr marL="202565" algn="ctr">
              <a:lnSpc>
                <a:spcPct val="100000"/>
              </a:lnSpc>
            </a:pPr>
            <a:r>
              <a:rPr sz="1800" b="1" i="1" spc="-5" dirty="0">
                <a:latin typeface="Calibri"/>
                <a:cs typeface="Calibri"/>
              </a:rPr>
              <a:t>OR</a:t>
            </a:r>
            <a:endParaRPr sz="1800">
              <a:latin typeface="Calibri"/>
              <a:cs typeface="Calibri"/>
            </a:endParaRPr>
          </a:p>
          <a:p>
            <a:pPr marL="299085" indent="-287020">
              <a:lnSpc>
                <a:spcPct val="100000"/>
              </a:lnSpc>
              <a:buFont typeface="Arial MT"/>
              <a:buChar char="•"/>
              <a:tabLst>
                <a:tab pos="299085" algn="l"/>
                <a:tab pos="299720" algn="l"/>
              </a:tabLst>
            </a:pPr>
            <a:r>
              <a:rPr sz="1800" spc="-5" dirty="0">
                <a:latin typeface="Calibri"/>
                <a:cs typeface="Calibri"/>
              </a:rPr>
              <a:t>Clockwise</a:t>
            </a:r>
            <a:r>
              <a:rPr sz="1800" spc="-45" dirty="0">
                <a:latin typeface="Calibri"/>
                <a:cs typeface="Calibri"/>
              </a:rPr>
              <a:t> </a:t>
            </a:r>
            <a:r>
              <a:rPr sz="1800" spc="-15" dirty="0">
                <a:latin typeface="Calibri"/>
                <a:cs typeface="Calibri"/>
              </a:rPr>
              <a:t>rotation</a:t>
            </a:r>
            <a:r>
              <a:rPr sz="1800" spc="-20" dirty="0">
                <a:latin typeface="Calibri"/>
                <a:cs typeface="Calibri"/>
              </a:rPr>
              <a:t> </a:t>
            </a:r>
            <a:r>
              <a:rPr sz="1800" dirty="0">
                <a:latin typeface="Calibri"/>
                <a:cs typeface="Calibri"/>
              </a:rPr>
              <a:t>45</a:t>
            </a:r>
            <a:r>
              <a:rPr sz="1800" spc="10" dirty="0">
                <a:latin typeface="Calibri"/>
                <a:cs typeface="Calibri"/>
              </a:rPr>
              <a:t> </a:t>
            </a:r>
            <a:r>
              <a:rPr sz="1800" dirty="0">
                <a:latin typeface="Calibri"/>
                <a:cs typeface="Calibri"/>
              </a:rPr>
              <a:t>˚</a:t>
            </a:r>
            <a:endParaRPr sz="1800">
              <a:latin typeface="Calibri"/>
              <a:cs typeface="Calibri"/>
            </a:endParaRPr>
          </a:p>
          <a:p>
            <a:pPr marL="299085" indent="-287020">
              <a:lnSpc>
                <a:spcPct val="100000"/>
              </a:lnSpc>
              <a:buFont typeface="Arial MT"/>
              <a:buChar char="•"/>
              <a:tabLst>
                <a:tab pos="299085" algn="l"/>
                <a:tab pos="299720" algn="l"/>
              </a:tabLst>
            </a:pPr>
            <a:r>
              <a:rPr sz="1800" spc="-10" dirty="0">
                <a:latin typeface="Calibri"/>
                <a:cs typeface="Calibri"/>
              </a:rPr>
              <a:t>Reflection</a:t>
            </a:r>
            <a:r>
              <a:rPr sz="1800" spc="-30" dirty="0">
                <a:latin typeface="Calibri"/>
                <a:cs typeface="Calibri"/>
              </a:rPr>
              <a:t> </a:t>
            </a:r>
            <a:r>
              <a:rPr sz="1800" dirty="0">
                <a:latin typeface="Calibri"/>
                <a:cs typeface="Calibri"/>
              </a:rPr>
              <a:t>with</a:t>
            </a:r>
            <a:r>
              <a:rPr sz="1800" spc="-15" dirty="0">
                <a:latin typeface="Calibri"/>
                <a:cs typeface="Calibri"/>
              </a:rPr>
              <a:t> </a:t>
            </a:r>
            <a:r>
              <a:rPr sz="1800" spc="-10" dirty="0">
                <a:latin typeface="Calibri"/>
                <a:cs typeface="Calibri"/>
              </a:rPr>
              <a:t>x-axis</a:t>
            </a:r>
            <a:endParaRPr sz="1800">
              <a:latin typeface="Calibri"/>
              <a:cs typeface="Calibri"/>
            </a:endParaRPr>
          </a:p>
          <a:p>
            <a:pPr marL="299085" indent="-287020">
              <a:lnSpc>
                <a:spcPct val="100000"/>
              </a:lnSpc>
              <a:spcBef>
                <a:spcPts val="5"/>
              </a:spcBef>
              <a:buFont typeface="Arial MT"/>
              <a:buChar char="•"/>
              <a:tabLst>
                <a:tab pos="299085" algn="l"/>
                <a:tab pos="299720" algn="l"/>
              </a:tabLst>
            </a:pPr>
            <a:r>
              <a:rPr sz="1800" spc="-5" dirty="0">
                <a:latin typeface="Calibri"/>
                <a:cs typeface="Calibri"/>
              </a:rPr>
              <a:t>anticlockwise</a:t>
            </a:r>
            <a:r>
              <a:rPr sz="1800" spc="-25" dirty="0">
                <a:latin typeface="Calibri"/>
                <a:cs typeface="Calibri"/>
              </a:rPr>
              <a:t> </a:t>
            </a:r>
            <a:r>
              <a:rPr sz="1800" spc="-15" dirty="0">
                <a:latin typeface="Calibri"/>
                <a:cs typeface="Calibri"/>
              </a:rPr>
              <a:t>rotation</a:t>
            </a:r>
            <a:r>
              <a:rPr sz="1800" spc="-30" dirty="0">
                <a:latin typeface="Calibri"/>
                <a:cs typeface="Calibri"/>
              </a:rPr>
              <a:t> </a:t>
            </a:r>
            <a:r>
              <a:rPr sz="1800" dirty="0">
                <a:latin typeface="Calibri"/>
                <a:cs typeface="Calibri"/>
              </a:rPr>
              <a:t>45</a:t>
            </a:r>
            <a:r>
              <a:rPr sz="1800" spc="-15" dirty="0">
                <a:latin typeface="Calibri"/>
                <a:cs typeface="Calibri"/>
              </a:rPr>
              <a:t> </a:t>
            </a:r>
            <a:r>
              <a:rPr sz="1800" dirty="0">
                <a:latin typeface="Calibri"/>
                <a:cs typeface="Calibri"/>
              </a:rPr>
              <a:t>˚</a:t>
            </a:r>
            <a:endParaRPr sz="1800">
              <a:latin typeface="Calibri"/>
              <a:cs typeface="Calibri"/>
            </a:endParaRPr>
          </a:p>
        </p:txBody>
      </p:sp>
      <p:sp>
        <p:nvSpPr>
          <p:cNvPr id="14" name="object 12"/>
          <p:cNvSpPr txBox="1"/>
          <p:nvPr/>
        </p:nvSpPr>
        <p:spPr>
          <a:xfrm>
            <a:off x="395816" y="3768378"/>
            <a:ext cx="5892800" cy="382156"/>
          </a:xfrm>
          <a:prstGeom prst="rect">
            <a:avLst/>
          </a:prstGeom>
        </p:spPr>
        <p:txBody>
          <a:bodyPr vert="horz" wrap="square" lIns="0" tIns="12700" rIns="0" bIns="0" rtlCol="0">
            <a:spAutoFit/>
          </a:bodyPr>
          <a:lstStyle/>
          <a:p>
            <a:pPr marL="12700">
              <a:lnSpc>
                <a:spcPct val="100000"/>
              </a:lnSpc>
              <a:spcBef>
                <a:spcPts val="100"/>
              </a:spcBef>
            </a:pPr>
            <a:r>
              <a:rPr lang="en-US" sz="2000" spc="-10" dirty="0" smtClean="0">
                <a:latin typeface="Times New Roman" pitchFamily="18" charset="0"/>
                <a:cs typeface="Times New Roman" pitchFamily="18" charset="0"/>
              </a:rPr>
              <a:t>In </a:t>
            </a:r>
            <a:r>
              <a:rPr sz="2000" spc="-10" dirty="0" smtClean="0">
                <a:latin typeface="Times New Roman" pitchFamily="18" charset="0"/>
                <a:cs typeface="Times New Roman" pitchFamily="18" charset="0"/>
              </a:rPr>
              <a:t>Homogeneous</a:t>
            </a:r>
            <a:r>
              <a:rPr sz="2000" spc="15" dirty="0" smtClean="0">
                <a:latin typeface="Times New Roman" pitchFamily="18" charset="0"/>
                <a:cs typeface="Times New Roman" pitchFamily="18" charset="0"/>
              </a:rPr>
              <a:t> </a:t>
            </a:r>
            <a:r>
              <a:rPr sz="2400" spc="-15" dirty="0" smtClean="0">
                <a:latin typeface="Times New Roman" pitchFamily="18" charset="0"/>
                <a:cs typeface="Times New Roman" pitchFamily="18" charset="0"/>
              </a:rPr>
              <a:t>co-ordinate</a:t>
            </a:r>
            <a:r>
              <a:rPr lang="en-US" sz="2000" spc="-15" dirty="0" smtClean="0">
                <a:latin typeface="Times New Roman" pitchFamily="18" charset="0"/>
                <a:cs typeface="Times New Roman" pitchFamily="18" charset="0"/>
              </a:rPr>
              <a:t>  form</a:t>
            </a:r>
            <a:endParaRPr sz="2000" dirty="0">
              <a:latin typeface="Times New Roman" pitchFamily="18" charset="0"/>
              <a:cs typeface="Times New Roman" pitchFamily="18" charset="0"/>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38200" y="365125"/>
            <a:ext cx="10515600" cy="321883"/>
          </a:xfrm>
          <a:prstGeom prst="rect">
            <a:avLst/>
          </a:prstGeom>
        </p:spPr>
        <p:txBody>
          <a:bodyPr vert="horz" wrap="square" lIns="0" tIns="13970" rIns="0" bIns="0" rtlCol="0">
            <a:spAutoFit/>
          </a:bodyPr>
          <a:lstStyle/>
          <a:p>
            <a:pPr marL="12700">
              <a:lnSpc>
                <a:spcPct val="100000"/>
              </a:lnSpc>
              <a:spcBef>
                <a:spcPts val="110"/>
              </a:spcBef>
            </a:pPr>
            <a:endParaRPr spc="5" dirty="0"/>
          </a:p>
        </p:txBody>
      </p:sp>
      <p:sp>
        <p:nvSpPr>
          <p:cNvPr id="4" name="object 4"/>
          <p:cNvSpPr/>
          <p:nvPr/>
        </p:nvSpPr>
        <p:spPr>
          <a:xfrm>
            <a:off x="11375643" y="4236719"/>
            <a:ext cx="94827" cy="297180"/>
          </a:xfrm>
          <a:custGeom>
            <a:avLst/>
            <a:gdLst/>
            <a:ahLst/>
            <a:cxnLst/>
            <a:rect l="l" t="t" r="r" b="b"/>
            <a:pathLst>
              <a:path w="71120" h="396239">
                <a:moveTo>
                  <a:pt x="71120" y="396239"/>
                </a:moveTo>
                <a:lnTo>
                  <a:pt x="43451" y="390651"/>
                </a:lnTo>
                <a:lnTo>
                  <a:pt x="20843" y="375410"/>
                </a:lnTo>
                <a:lnTo>
                  <a:pt x="5593" y="352804"/>
                </a:lnTo>
                <a:lnTo>
                  <a:pt x="0" y="325119"/>
                </a:lnTo>
                <a:lnTo>
                  <a:pt x="0" y="71119"/>
                </a:lnTo>
                <a:lnTo>
                  <a:pt x="5593" y="43435"/>
                </a:lnTo>
                <a:lnTo>
                  <a:pt x="20843" y="20829"/>
                </a:lnTo>
                <a:lnTo>
                  <a:pt x="43451" y="5588"/>
                </a:lnTo>
                <a:lnTo>
                  <a:pt x="71120" y="0"/>
                </a:lnTo>
              </a:path>
            </a:pathLst>
          </a:custGeom>
          <a:ln w="19050">
            <a:solidFill>
              <a:srgbClr val="FFFFFF"/>
            </a:solidFill>
          </a:ln>
        </p:spPr>
        <p:txBody>
          <a:bodyPr wrap="square" lIns="0" tIns="0" rIns="0" bIns="0" rtlCol="0"/>
          <a:lstStyle/>
          <a:p>
            <a:endParaRPr/>
          </a:p>
        </p:txBody>
      </p:sp>
      <p:sp>
        <p:nvSpPr>
          <p:cNvPr id="5" name="object 5"/>
          <p:cNvSpPr/>
          <p:nvPr/>
        </p:nvSpPr>
        <p:spPr>
          <a:xfrm>
            <a:off x="12012337" y="4236719"/>
            <a:ext cx="94827" cy="297180"/>
          </a:xfrm>
          <a:custGeom>
            <a:avLst/>
            <a:gdLst/>
            <a:ahLst/>
            <a:cxnLst/>
            <a:rect l="l" t="t" r="r" b="b"/>
            <a:pathLst>
              <a:path w="71120" h="396239">
                <a:moveTo>
                  <a:pt x="0" y="0"/>
                </a:moveTo>
                <a:lnTo>
                  <a:pt x="27721" y="5588"/>
                </a:lnTo>
                <a:lnTo>
                  <a:pt x="50323" y="20829"/>
                </a:lnTo>
                <a:lnTo>
                  <a:pt x="65543" y="43435"/>
                </a:lnTo>
                <a:lnTo>
                  <a:pt x="71120" y="71119"/>
                </a:lnTo>
                <a:lnTo>
                  <a:pt x="71120" y="325119"/>
                </a:lnTo>
                <a:lnTo>
                  <a:pt x="65543" y="352804"/>
                </a:lnTo>
                <a:lnTo>
                  <a:pt x="50323" y="375410"/>
                </a:lnTo>
                <a:lnTo>
                  <a:pt x="27721" y="390651"/>
                </a:lnTo>
                <a:lnTo>
                  <a:pt x="0" y="396239"/>
                </a:lnTo>
              </a:path>
            </a:pathLst>
          </a:custGeom>
          <a:ln w="19050">
            <a:solidFill>
              <a:srgbClr val="FFFFFF"/>
            </a:solidFill>
          </a:ln>
        </p:spPr>
        <p:txBody>
          <a:bodyPr wrap="square" lIns="0" tIns="0" rIns="0" bIns="0" rtlCol="0"/>
          <a:lstStyle/>
          <a:p>
            <a:endParaRPr/>
          </a:p>
        </p:txBody>
      </p:sp>
      <p:pic>
        <p:nvPicPr>
          <p:cNvPr id="6" name="object 6"/>
          <p:cNvPicPr/>
          <p:nvPr/>
        </p:nvPicPr>
        <p:blipFill>
          <a:blip r:embed="rId2" cstate="print"/>
          <a:stretch>
            <a:fillRect/>
          </a:stretch>
        </p:blipFill>
        <p:spPr>
          <a:xfrm>
            <a:off x="7315201" y="1085850"/>
            <a:ext cx="4233503" cy="2310956"/>
          </a:xfrm>
          <a:prstGeom prst="rect">
            <a:avLst/>
          </a:prstGeom>
        </p:spPr>
      </p:pic>
      <p:sp>
        <p:nvSpPr>
          <p:cNvPr id="7" name="object 7"/>
          <p:cNvSpPr txBox="1"/>
          <p:nvPr/>
        </p:nvSpPr>
        <p:spPr>
          <a:xfrm>
            <a:off x="812801" y="1085851"/>
            <a:ext cx="4640580" cy="1015663"/>
          </a:xfrm>
          <a:prstGeom prst="rect">
            <a:avLst/>
          </a:prstGeom>
        </p:spPr>
        <p:txBody>
          <a:bodyPr vert="horz" wrap="square" lIns="0" tIns="71120" rIns="0" bIns="0" rtlCol="0">
            <a:spAutoFit/>
          </a:bodyPr>
          <a:lstStyle/>
          <a:p>
            <a:pPr marL="12700">
              <a:lnSpc>
                <a:spcPct val="100000"/>
              </a:lnSpc>
              <a:spcBef>
                <a:spcPts val="560"/>
              </a:spcBef>
            </a:pPr>
            <a:r>
              <a:rPr sz="2200" b="1" spc="5" dirty="0">
                <a:latin typeface="Calibri"/>
                <a:cs typeface="Calibri"/>
              </a:rPr>
              <a:t>(v)</a:t>
            </a:r>
            <a:r>
              <a:rPr sz="2200" b="1" spc="-70" dirty="0">
                <a:latin typeface="Calibri"/>
                <a:cs typeface="Calibri"/>
              </a:rPr>
              <a:t> </a:t>
            </a:r>
            <a:r>
              <a:rPr sz="2200" b="1" spc="-5" dirty="0">
                <a:latin typeface="Calibri"/>
                <a:cs typeface="Calibri"/>
              </a:rPr>
              <a:t>Reflection</a:t>
            </a:r>
            <a:r>
              <a:rPr sz="2200" b="1" spc="-35" dirty="0">
                <a:latin typeface="Calibri"/>
                <a:cs typeface="Calibri"/>
              </a:rPr>
              <a:t> </a:t>
            </a:r>
            <a:r>
              <a:rPr sz="2200" b="1" spc="-10" dirty="0">
                <a:latin typeface="Calibri"/>
                <a:cs typeface="Calibri"/>
              </a:rPr>
              <a:t>about</a:t>
            </a:r>
            <a:r>
              <a:rPr sz="2200" b="1" dirty="0">
                <a:latin typeface="Calibri"/>
                <a:cs typeface="Calibri"/>
              </a:rPr>
              <a:t> line</a:t>
            </a:r>
            <a:r>
              <a:rPr sz="2200" b="1" spc="-40" dirty="0">
                <a:latin typeface="Calibri"/>
                <a:cs typeface="Calibri"/>
              </a:rPr>
              <a:t> </a:t>
            </a:r>
            <a:r>
              <a:rPr sz="2200" b="1" dirty="0">
                <a:latin typeface="Calibri"/>
                <a:cs typeface="Calibri"/>
              </a:rPr>
              <a:t>y</a:t>
            </a:r>
            <a:r>
              <a:rPr sz="2200" b="1" spc="-20" dirty="0">
                <a:latin typeface="Calibri"/>
                <a:cs typeface="Calibri"/>
              </a:rPr>
              <a:t> </a:t>
            </a:r>
            <a:r>
              <a:rPr sz="2200" b="1" dirty="0">
                <a:latin typeface="Calibri"/>
                <a:cs typeface="Calibri"/>
              </a:rPr>
              <a:t>=</a:t>
            </a:r>
            <a:r>
              <a:rPr sz="2200" b="1" spc="35" dirty="0">
                <a:latin typeface="Calibri"/>
                <a:cs typeface="Calibri"/>
              </a:rPr>
              <a:t> </a:t>
            </a:r>
            <a:r>
              <a:rPr sz="2200" b="1" dirty="0">
                <a:latin typeface="Calibri"/>
                <a:cs typeface="Calibri"/>
              </a:rPr>
              <a:t>-x</a:t>
            </a:r>
            <a:endParaRPr sz="2200" dirty="0">
              <a:latin typeface="Calibri"/>
              <a:cs typeface="Calibri"/>
            </a:endParaRPr>
          </a:p>
          <a:p>
            <a:pPr marL="514350">
              <a:lnSpc>
                <a:spcPct val="100000"/>
              </a:lnSpc>
              <a:spcBef>
                <a:spcPts val="380"/>
              </a:spcBef>
            </a:pPr>
            <a:r>
              <a:rPr sz="1800" spc="15" dirty="0">
                <a:latin typeface="Calibri"/>
                <a:cs typeface="Calibri"/>
              </a:rPr>
              <a:t>x’</a:t>
            </a:r>
            <a:r>
              <a:rPr sz="1800" spc="-70" dirty="0">
                <a:latin typeface="Calibri"/>
                <a:cs typeface="Calibri"/>
              </a:rPr>
              <a:t> </a:t>
            </a:r>
            <a:r>
              <a:rPr sz="1800" dirty="0">
                <a:latin typeface="Calibri"/>
                <a:cs typeface="Calibri"/>
              </a:rPr>
              <a:t>=</a:t>
            </a:r>
            <a:r>
              <a:rPr sz="1800" spc="-35" dirty="0">
                <a:latin typeface="Calibri"/>
                <a:cs typeface="Calibri"/>
              </a:rPr>
              <a:t> </a:t>
            </a:r>
            <a:r>
              <a:rPr sz="1800" spc="-5" dirty="0">
                <a:latin typeface="Calibri"/>
                <a:cs typeface="Calibri"/>
              </a:rPr>
              <a:t>-y</a:t>
            </a:r>
            <a:endParaRPr sz="1800" dirty="0">
              <a:latin typeface="Calibri"/>
              <a:cs typeface="Calibri"/>
            </a:endParaRPr>
          </a:p>
          <a:p>
            <a:pPr marL="514350">
              <a:lnSpc>
                <a:spcPct val="100000"/>
              </a:lnSpc>
            </a:pPr>
            <a:r>
              <a:rPr sz="1800" spc="20" dirty="0">
                <a:latin typeface="Calibri"/>
                <a:cs typeface="Calibri"/>
              </a:rPr>
              <a:t>y’</a:t>
            </a:r>
            <a:r>
              <a:rPr sz="1800" spc="-70" dirty="0">
                <a:latin typeface="Calibri"/>
                <a:cs typeface="Calibri"/>
              </a:rPr>
              <a:t> </a:t>
            </a:r>
            <a:r>
              <a:rPr sz="1800" dirty="0">
                <a:latin typeface="Calibri"/>
                <a:cs typeface="Calibri"/>
              </a:rPr>
              <a:t>=</a:t>
            </a:r>
            <a:r>
              <a:rPr sz="1800" spc="-25" dirty="0">
                <a:latin typeface="Calibri"/>
                <a:cs typeface="Calibri"/>
              </a:rPr>
              <a:t> </a:t>
            </a:r>
            <a:r>
              <a:rPr sz="1800" dirty="0">
                <a:latin typeface="Calibri"/>
                <a:cs typeface="Calibri"/>
              </a:rPr>
              <a:t>-x</a:t>
            </a:r>
          </a:p>
        </p:txBody>
      </p:sp>
      <p:pic>
        <p:nvPicPr>
          <p:cNvPr id="9" name="object 9"/>
          <p:cNvPicPr/>
          <p:nvPr/>
        </p:nvPicPr>
        <p:blipFill>
          <a:blip r:embed="rId3" cstate="print"/>
          <a:stretch>
            <a:fillRect/>
          </a:stretch>
        </p:blipFill>
        <p:spPr>
          <a:xfrm>
            <a:off x="508001" y="1943100"/>
            <a:ext cx="4857665" cy="1114425"/>
          </a:xfrm>
          <a:prstGeom prst="rect">
            <a:avLst/>
          </a:prstGeom>
        </p:spPr>
      </p:pic>
      <p:pic>
        <p:nvPicPr>
          <p:cNvPr id="12" name="Picture 11" descr="Picture5.png"/>
          <p:cNvPicPr>
            <a:picLocks noChangeAspect="1"/>
          </p:cNvPicPr>
          <p:nvPr/>
        </p:nvPicPr>
        <p:blipFill>
          <a:blip r:embed="rId4"/>
          <a:stretch>
            <a:fillRect/>
          </a:stretch>
        </p:blipFill>
        <p:spPr>
          <a:xfrm>
            <a:off x="953769" y="4385309"/>
            <a:ext cx="3251200" cy="1028700"/>
          </a:xfrm>
          <a:prstGeom prst="rect">
            <a:avLst/>
          </a:prstGeom>
        </p:spPr>
      </p:pic>
      <p:sp>
        <p:nvSpPr>
          <p:cNvPr id="13" name="object 11"/>
          <p:cNvSpPr txBox="1"/>
          <p:nvPr/>
        </p:nvSpPr>
        <p:spPr>
          <a:xfrm>
            <a:off x="6304620" y="3491293"/>
            <a:ext cx="1772073" cy="289823"/>
          </a:xfrm>
          <a:prstGeom prst="rect">
            <a:avLst/>
          </a:prstGeom>
        </p:spPr>
        <p:txBody>
          <a:bodyPr vert="horz" wrap="square" lIns="0" tIns="12700" rIns="0" bIns="0" rtlCol="0">
            <a:spAutoFit/>
          </a:bodyPr>
          <a:lstStyle/>
          <a:p>
            <a:pPr marL="12700">
              <a:lnSpc>
                <a:spcPct val="100000"/>
              </a:lnSpc>
              <a:spcBef>
                <a:spcPts val="100"/>
              </a:spcBef>
            </a:pPr>
            <a:r>
              <a:rPr sz="1800" b="1" spc="-15" dirty="0">
                <a:latin typeface="Calibri"/>
                <a:cs typeface="Calibri"/>
              </a:rPr>
              <a:t>Equivalent</a:t>
            </a:r>
            <a:r>
              <a:rPr sz="1800" b="1" spc="-85" dirty="0">
                <a:latin typeface="Calibri"/>
                <a:cs typeface="Calibri"/>
              </a:rPr>
              <a:t> </a:t>
            </a:r>
            <a:r>
              <a:rPr sz="1800" b="1" spc="-15" dirty="0">
                <a:latin typeface="Calibri"/>
                <a:cs typeface="Calibri"/>
              </a:rPr>
              <a:t>to:</a:t>
            </a:r>
            <a:endParaRPr sz="1800">
              <a:latin typeface="Calibri"/>
              <a:cs typeface="Calibri"/>
            </a:endParaRPr>
          </a:p>
        </p:txBody>
      </p:sp>
      <p:sp>
        <p:nvSpPr>
          <p:cNvPr id="14" name="object 12"/>
          <p:cNvSpPr txBox="1"/>
          <p:nvPr/>
        </p:nvSpPr>
        <p:spPr>
          <a:xfrm>
            <a:off x="6502400" y="3886200"/>
            <a:ext cx="3683000" cy="1674817"/>
          </a:xfrm>
          <a:prstGeom prst="rect">
            <a:avLst/>
          </a:prstGeom>
        </p:spPr>
        <p:txBody>
          <a:bodyPr vert="horz" wrap="square" lIns="0" tIns="12700" rIns="0" bIns="0" rtlCol="0">
            <a:spAutoFit/>
          </a:bodyPr>
          <a:lstStyle/>
          <a:p>
            <a:pPr marL="299085" indent="-287020">
              <a:lnSpc>
                <a:spcPct val="100000"/>
              </a:lnSpc>
              <a:spcBef>
                <a:spcPts val="100"/>
              </a:spcBef>
              <a:buFont typeface="Arial MT"/>
              <a:buChar char="•"/>
              <a:tabLst>
                <a:tab pos="299085" algn="l"/>
                <a:tab pos="299720" algn="l"/>
              </a:tabLst>
            </a:pPr>
            <a:r>
              <a:rPr sz="1800" spc="-10" dirty="0">
                <a:latin typeface="Calibri"/>
                <a:cs typeface="Calibri"/>
              </a:rPr>
              <a:t>Reflection</a:t>
            </a:r>
            <a:r>
              <a:rPr sz="1800" spc="-30" dirty="0">
                <a:latin typeface="Calibri"/>
                <a:cs typeface="Calibri"/>
              </a:rPr>
              <a:t> </a:t>
            </a:r>
            <a:r>
              <a:rPr sz="1800" spc="-5">
                <a:latin typeface="Calibri"/>
                <a:cs typeface="Calibri"/>
              </a:rPr>
              <a:t>about</a:t>
            </a:r>
            <a:r>
              <a:rPr sz="1800">
                <a:latin typeface="Calibri"/>
                <a:cs typeface="Calibri"/>
              </a:rPr>
              <a:t> </a:t>
            </a:r>
            <a:r>
              <a:rPr lang="en-US" sz="1800" dirty="0" smtClean="0">
                <a:latin typeface="Calibri"/>
                <a:cs typeface="Calibri"/>
              </a:rPr>
              <a:t>y</a:t>
            </a:r>
            <a:r>
              <a:rPr sz="1800" spc="-10" smtClean="0">
                <a:latin typeface="Calibri"/>
                <a:cs typeface="Calibri"/>
              </a:rPr>
              <a:t>-axis</a:t>
            </a:r>
            <a:endParaRPr sz="1800">
              <a:latin typeface="Calibri"/>
              <a:cs typeface="Calibri"/>
            </a:endParaRPr>
          </a:p>
          <a:p>
            <a:pPr marL="299085" indent="-287020">
              <a:lnSpc>
                <a:spcPct val="100000"/>
              </a:lnSpc>
              <a:buFont typeface="Arial MT"/>
              <a:buChar char="•"/>
              <a:tabLst>
                <a:tab pos="299085" algn="l"/>
                <a:tab pos="299720" algn="l"/>
              </a:tabLst>
            </a:pPr>
            <a:r>
              <a:rPr sz="1800" spc="-25" dirty="0">
                <a:latin typeface="Calibri"/>
                <a:cs typeface="Calibri"/>
              </a:rPr>
              <a:t>Rotate</a:t>
            </a:r>
            <a:r>
              <a:rPr sz="1800" spc="-30" dirty="0">
                <a:latin typeface="Calibri"/>
                <a:cs typeface="Calibri"/>
              </a:rPr>
              <a:t> </a:t>
            </a:r>
            <a:r>
              <a:rPr sz="1800" spc="-5" dirty="0">
                <a:latin typeface="Calibri"/>
                <a:cs typeface="Calibri"/>
              </a:rPr>
              <a:t>anticlockwise</a:t>
            </a:r>
            <a:r>
              <a:rPr sz="1800" spc="15" dirty="0">
                <a:latin typeface="Calibri"/>
                <a:cs typeface="Calibri"/>
              </a:rPr>
              <a:t> </a:t>
            </a:r>
            <a:r>
              <a:rPr sz="1800" b="1" spc="-5" dirty="0">
                <a:latin typeface="Calibri"/>
                <a:cs typeface="Calibri"/>
              </a:rPr>
              <a:t>90˚</a:t>
            </a:r>
            <a:endParaRPr sz="1800">
              <a:latin typeface="Calibri"/>
              <a:cs typeface="Calibri"/>
            </a:endParaRPr>
          </a:p>
          <a:p>
            <a:pPr marL="202565" algn="ctr">
              <a:lnSpc>
                <a:spcPct val="100000"/>
              </a:lnSpc>
            </a:pPr>
            <a:r>
              <a:rPr sz="1800" b="1" i="1" spc="-5" dirty="0">
                <a:latin typeface="Calibri"/>
                <a:cs typeface="Calibri"/>
              </a:rPr>
              <a:t>OR</a:t>
            </a:r>
            <a:endParaRPr sz="1800">
              <a:latin typeface="Calibri"/>
              <a:cs typeface="Calibri"/>
            </a:endParaRPr>
          </a:p>
          <a:p>
            <a:pPr marL="299085" indent="-287020">
              <a:lnSpc>
                <a:spcPct val="100000"/>
              </a:lnSpc>
              <a:buFont typeface="Arial MT"/>
              <a:buChar char="•"/>
              <a:tabLst>
                <a:tab pos="299085" algn="l"/>
                <a:tab pos="299720" algn="l"/>
              </a:tabLst>
            </a:pPr>
            <a:r>
              <a:rPr sz="1800" spc="-5" dirty="0">
                <a:latin typeface="Calibri"/>
                <a:cs typeface="Calibri"/>
              </a:rPr>
              <a:t>Clockwise</a:t>
            </a:r>
            <a:r>
              <a:rPr sz="1800" spc="-45" dirty="0">
                <a:latin typeface="Calibri"/>
                <a:cs typeface="Calibri"/>
              </a:rPr>
              <a:t> </a:t>
            </a:r>
            <a:r>
              <a:rPr sz="1800" spc="-15" dirty="0">
                <a:latin typeface="Calibri"/>
                <a:cs typeface="Calibri"/>
              </a:rPr>
              <a:t>rotation</a:t>
            </a:r>
            <a:r>
              <a:rPr sz="1800" spc="-20" dirty="0">
                <a:latin typeface="Calibri"/>
                <a:cs typeface="Calibri"/>
              </a:rPr>
              <a:t> </a:t>
            </a:r>
            <a:r>
              <a:rPr sz="1800" dirty="0">
                <a:latin typeface="Calibri"/>
                <a:cs typeface="Calibri"/>
              </a:rPr>
              <a:t>45</a:t>
            </a:r>
            <a:r>
              <a:rPr sz="1800" spc="10" dirty="0">
                <a:latin typeface="Calibri"/>
                <a:cs typeface="Calibri"/>
              </a:rPr>
              <a:t> </a:t>
            </a:r>
            <a:r>
              <a:rPr sz="1800" dirty="0">
                <a:latin typeface="Calibri"/>
                <a:cs typeface="Calibri"/>
              </a:rPr>
              <a:t>˚</a:t>
            </a:r>
            <a:endParaRPr sz="1800">
              <a:latin typeface="Calibri"/>
              <a:cs typeface="Calibri"/>
            </a:endParaRPr>
          </a:p>
          <a:p>
            <a:pPr marL="299085" indent="-287020">
              <a:lnSpc>
                <a:spcPct val="100000"/>
              </a:lnSpc>
              <a:buFont typeface="Arial MT"/>
              <a:buChar char="•"/>
              <a:tabLst>
                <a:tab pos="299085" algn="l"/>
                <a:tab pos="299720" algn="l"/>
              </a:tabLst>
            </a:pPr>
            <a:r>
              <a:rPr sz="1800" spc="-10" dirty="0">
                <a:latin typeface="Calibri"/>
                <a:cs typeface="Calibri"/>
              </a:rPr>
              <a:t>Reflection</a:t>
            </a:r>
            <a:r>
              <a:rPr sz="1800" spc="-30" dirty="0">
                <a:latin typeface="Calibri"/>
                <a:cs typeface="Calibri"/>
              </a:rPr>
              <a:t> </a:t>
            </a:r>
            <a:r>
              <a:rPr sz="1800">
                <a:latin typeface="Calibri"/>
                <a:cs typeface="Calibri"/>
              </a:rPr>
              <a:t>with</a:t>
            </a:r>
            <a:r>
              <a:rPr sz="1800" spc="-15">
                <a:latin typeface="Calibri"/>
                <a:cs typeface="Calibri"/>
              </a:rPr>
              <a:t> </a:t>
            </a:r>
            <a:r>
              <a:rPr lang="en-US" sz="1800" spc="-15" dirty="0" smtClean="0">
                <a:latin typeface="Calibri"/>
                <a:cs typeface="Calibri"/>
              </a:rPr>
              <a:t>y</a:t>
            </a:r>
            <a:r>
              <a:rPr sz="1800" spc="-10" smtClean="0">
                <a:latin typeface="Calibri"/>
                <a:cs typeface="Calibri"/>
              </a:rPr>
              <a:t>-axis</a:t>
            </a:r>
            <a:endParaRPr sz="1800">
              <a:latin typeface="Calibri"/>
              <a:cs typeface="Calibri"/>
            </a:endParaRPr>
          </a:p>
          <a:p>
            <a:pPr marL="299085" indent="-287020">
              <a:lnSpc>
                <a:spcPct val="100000"/>
              </a:lnSpc>
              <a:spcBef>
                <a:spcPts val="5"/>
              </a:spcBef>
              <a:buFont typeface="Arial MT"/>
              <a:buChar char="•"/>
              <a:tabLst>
                <a:tab pos="299085" algn="l"/>
                <a:tab pos="299720" algn="l"/>
              </a:tabLst>
            </a:pPr>
            <a:r>
              <a:rPr sz="1800" spc="-5" dirty="0">
                <a:latin typeface="Calibri"/>
                <a:cs typeface="Calibri"/>
              </a:rPr>
              <a:t>anticlockwise</a:t>
            </a:r>
            <a:r>
              <a:rPr sz="1800" spc="-25" dirty="0">
                <a:latin typeface="Calibri"/>
                <a:cs typeface="Calibri"/>
              </a:rPr>
              <a:t> </a:t>
            </a:r>
            <a:r>
              <a:rPr sz="1800" spc="-15" dirty="0">
                <a:latin typeface="Calibri"/>
                <a:cs typeface="Calibri"/>
              </a:rPr>
              <a:t>rotation</a:t>
            </a:r>
            <a:r>
              <a:rPr sz="1800" spc="-30" dirty="0">
                <a:latin typeface="Calibri"/>
                <a:cs typeface="Calibri"/>
              </a:rPr>
              <a:t> </a:t>
            </a:r>
            <a:r>
              <a:rPr sz="1800" dirty="0">
                <a:latin typeface="Calibri"/>
                <a:cs typeface="Calibri"/>
              </a:rPr>
              <a:t>45</a:t>
            </a:r>
            <a:r>
              <a:rPr sz="1800" spc="-15" dirty="0">
                <a:latin typeface="Calibri"/>
                <a:cs typeface="Calibri"/>
              </a:rPr>
              <a:t> </a:t>
            </a:r>
            <a:r>
              <a:rPr sz="1800" dirty="0">
                <a:latin typeface="Calibri"/>
                <a:cs typeface="Calibri"/>
              </a:rPr>
              <a:t>˚</a:t>
            </a:r>
            <a:endParaRPr sz="1800">
              <a:latin typeface="Calibri"/>
              <a:cs typeface="Calibri"/>
            </a:endParaRPr>
          </a:p>
        </p:txBody>
      </p:sp>
      <p:sp>
        <p:nvSpPr>
          <p:cNvPr id="15" name="object 12"/>
          <p:cNvSpPr txBox="1"/>
          <p:nvPr/>
        </p:nvSpPr>
        <p:spPr>
          <a:xfrm>
            <a:off x="28448" y="3603688"/>
            <a:ext cx="5892800" cy="382156"/>
          </a:xfrm>
          <a:prstGeom prst="rect">
            <a:avLst/>
          </a:prstGeom>
        </p:spPr>
        <p:txBody>
          <a:bodyPr vert="horz" wrap="square" lIns="0" tIns="12700" rIns="0" bIns="0" rtlCol="0">
            <a:spAutoFit/>
          </a:bodyPr>
          <a:lstStyle/>
          <a:p>
            <a:pPr marL="12700">
              <a:lnSpc>
                <a:spcPct val="100000"/>
              </a:lnSpc>
              <a:spcBef>
                <a:spcPts val="100"/>
              </a:spcBef>
            </a:pPr>
            <a:r>
              <a:rPr lang="en-US" sz="2000" spc="-10" dirty="0" smtClean="0">
                <a:latin typeface="Times New Roman" pitchFamily="18" charset="0"/>
                <a:cs typeface="Times New Roman" pitchFamily="18" charset="0"/>
              </a:rPr>
              <a:t>In </a:t>
            </a:r>
            <a:r>
              <a:rPr sz="2000" spc="-10" dirty="0" smtClean="0">
                <a:latin typeface="Times New Roman" pitchFamily="18" charset="0"/>
                <a:cs typeface="Times New Roman" pitchFamily="18" charset="0"/>
              </a:rPr>
              <a:t>Homogeneous</a:t>
            </a:r>
            <a:r>
              <a:rPr sz="2000" spc="15" dirty="0" smtClean="0">
                <a:latin typeface="Times New Roman" pitchFamily="18" charset="0"/>
                <a:cs typeface="Times New Roman" pitchFamily="18" charset="0"/>
              </a:rPr>
              <a:t> </a:t>
            </a:r>
            <a:r>
              <a:rPr sz="2400" spc="-15" dirty="0" smtClean="0">
                <a:latin typeface="Times New Roman" pitchFamily="18" charset="0"/>
                <a:cs typeface="Times New Roman" pitchFamily="18" charset="0"/>
              </a:rPr>
              <a:t>co-ordinate</a:t>
            </a:r>
            <a:r>
              <a:rPr lang="en-US" sz="2000" spc="-15" dirty="0" smtClean="0">
                <a:latin typeface="Times New Roman" pitchFamily="18" charset="0"/>
                <a:cs typeface="Times New Roman" pitchFamily="18" charset="0"/>
              </a:rPr>
              <a:t>  form</a:t>
            </a:r>
            <a:endParaRPr sz="20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869425" y="1191063"/>
            <a:ext cx="9801860" cy="1602362"/>
          </a:xfrm>
          <a:prstGeom prst="rect">
            <a:avLst/>
          </a:prstGeom>
        </p:spPr>
        <p:txBody>
          <a:bodyPr vert="horz" wrap="square" lIns="0" tIns="12065" rIns="0" bIns="0" rtlCol="0">
            <a:spAutoFit/>
          </a:bodyPr>
          <a:lstStyle/>
          <a:p>
            <a:pPr marL="811530">
              <a:lnSpc>
                <a:spcPts val="2280"/>
              </a:lnSpc>
              <a:spcBef>
                <a:spcPts val="95"/>
              </a:spcBef>
            </a:pPr>
            <a:r>
              <a:rPr sz="2000" spc="-10" dirty="0">
                <a:latin typeface="Calibri"/>
                <a:cs typeface="Calibri"/>
              </a:rPr>
              <a:t>The</a:t>
            </a:r>
            <a:r>
              <a:rPr sz="2000" spc="70" dirty="0">
                <a:latin typeface="Calibri"/>
                <a:cs typeface="Calibri"/>
              </a:rPr>
              <a:t> </a:t>
            </a:r>
            <a:r>
              <a:rPr sz="2000" spc="-5" dirty="0">
                <a:latin typeface="Calibri"/>
                <a:cs typeface="Calibri"/>
              </a:rPr>
              <a:t>matrix</a:t>
            </a:r>
            <a:r>
              <a:rPr sz="2000" spc="60" dirty="0">
                <a:latin typeface="Calibri"/>
                <a:cs typeface="Calibri"/>
              </a:rPr>
              <a:t> </a:t>
            </a:r>
            <a:r>
              <a:rPr sz="2000" spc="-10" dirty="0">
                <a:latin typeface="Calibri"/>
                <a:cs typeface="Calibri"/>
              </a:rPr>
              <a:t>representations</a:t>
            </a:r>
            <a:r>
              <a:rPr sz="2000" spc="85" dirty="0">
                <a:latin typeface="Calibri"/>
                <a:cs typeface="Calibri"/>
              </a:rPr>
              <a:t> </a:t>
            </a:r>
            <a:r>
              <a:rPr sz="2000" spc="-15" dirty="0">
                <a:latin typeface="Calibri"/>
                <a:cs typeface="Calibri"/>
              </a:rPr>
              <a:t>for</a:t>
            </a:r>
            <a:r>
              <a:rPr sz="2000" spc="50" dirty="0">
                <a:latin typeface="Calibri"/>
                <a:cs typeface="Calibri"/>
              </a:rPr>
              <a:t> </a:t>
            </a:r>
            <a:r>
              <a:rPr sz="2000" spc="-10" dirty="0">
                <a:latin typeface="Calibri"/>
                <a:cs typeface="Calibri"/>
              </a:rPr>
              <a:t>translation,</a:t>
            </a:r>
            <a:r>
              <a:rPr sz="2000" spc="100" dirty="0">
                <a:latin typeface="Calibri"/>
                <a:cs typeface="Calibri"/>
              </a:rPr>
              <a:t> </a:t>
            </a:r>
            <a:r>
              <a:rPr sz="2000" spc="-5" dirty="0">
                <a:latin typeface="Calibri"/>
                <a:cs typeface="Calibri"/>
              </a:rPr>
              <a:t>scaling</a:t>
            </a:r>
            <a:r>
              <a:rPr sz="2000" spc="55" dirty="0">
                <a:latin typeface="Calibri"/>
                <a:cs typeface="Calibri"/>
              </a:rPr>
              <a:t> </a:t>
            </a:r>
            <a:r>
              <a:rPr sz="2000" dirty="0">
                <a:latin typeface="Calibri"/>
                <a:cs typeface="Calibri"/>
              </a:rPr>
              <a:t>and</a:t>
            </a:r>
            <a:r>
              <a:rPr sz="2000" spc="60" dirty="0">
                <a:latin typeface="Calibri"/>
                <a:cs typeface="Calibri"/>
              </a:rPr>
              <a:t> </a:t>
            </a:r>
            <a:r>
              <a:rPr sz="2000" spc="-10" dirty="0">
                <a:latin typeface="Calibri"/>
                <a:cs typeface="Calibri"/>
              </a:rPr>
              <a:t>rotation</a:t>
            </a:r>
            <a:endParaRPr sz="2000">
              <a:latin typeface="Calibri"/>
              <a:cs typeface="Calibri"/>
            </a:endParaRPr>
          </a:p>
          <a:p>
            <a:pPr marL="12700">
              <a:lnSpc>
                <a:spcPts val="2280"/>
              </a:lnSpc>
            </a:pPr>
            <a:r>
              <a:rPr sz="2000" spc="-15" dirty="0">
                <a:latin typeface="Calibri"/>
                <a:cs typeface="Calibri"/>
              </a:rPr>
              <a:t>are</a:t>
            </a:r>
            <a:r>
              <a:rPr sz="2000" spc="-20" dirty="0">
                <a:latin typeface="Calibri"/>
                <a:cs typeface="Calibri"/>
              </a:rPr>
              <a:t> </a:t>
            </a:r>
            <a:r>
              <a:rPr sz="2000" spc="-15" dirty="0">
                <a:latin typeface="Calibri"/>
                <a:cs typeface="Calibri"/>
              </a:rPr>
              <a:t>respectively:</a:t>
            </a:r>
            <a:endParaRPr sz="2000">
              <a:latin typeface="Calibri"/>
              <a:cs typeface="Calibri"/>
            </a:endParaRPr>
          </a:p>
          <a:p>
            <a:pPr marL="241300" indent="-228600">
              <a:lnSpc>
                <a:spcPct val="100000"/>
              </a:lnSpc>
              <a:spcBef>
                <a:spcPts val="240"/>
              </a:spcBef>
              <a:buClr>
                <a:srgbClr val="4F81BC"/>
              </a:buClr>
              <a:buFont typeface="Arial MT"/>
              <a:buChar char="•"/>
              <a:tabLst>
                <a:tab pos="240665" algn="l"/>
                <a:tab pos="241300" algn="l"/>
              </a:tabLst>
            </a:pPr>
            <a:r>
              <a:rPr sz="2000" spc="-20" dirty="0">
                <a:latin typeface="Calibri"/>
                <a:cs typeface="Calibri"/>
              </a:rPr>
              <a:t>Translation:</a:t>
            </a:r>
            <a:r>
              <a:rPr sz="2000" spc="15" dirty="0">
                <a:latin typeface="Calibri"/>
                <a:cs typeface="Calibri"/>
              </a:rPr>
              <a:t> </a:t>
            </a:r>
            <a:r>
              <a:rPr sz="2000" b="1" spc="15" dirty="0">
                <a:latin typeface="Calibri"/>
                <a:cs typeface="Calibri"/>
              </a:rPr>
              <a:t>P’</a:t>
            </a:r>
            <a:r>
              <a:rPr sz="2000" b="1" spc="-25" dirty="0">
                <a:latin typeface="Calibri"/>
                <a:cs typeface="Calibri"/>
              </a:rPr>
              <a:t> </a:t>
            </a:r>
            <a:r>
              <a:rPr sz="2000" b="1" spc="-5" dirty="0">
                <a:latin typeface="Calibri"/>
                <a:cs typeface="Calibri"/>
              </a:rPr>
              <a:t>=</a:t>
            </a:r>
            <a:r>
              <a:rPr sz="2000" b="1" spc="15" dirty="0">
                <a:latin typeface="Calibri"/>
                <a:cs typeface="Calibri"/>
              </a:rPr>
              <a:t> </a:t>
            </a:r>
            <a:r>
              <a:rPr sz="2000" b="1" spc="-5" dirty="0">
                <a:latin typeface="Calibri"/>
                <a:cs typeface="Calibri"/>
              </a:rPr>
              <a:t>T</a:t>
            </a:r>
            <a:r>
              <a:rPr sz="2000" b="1" spc="-15" dirty="0">
                <a:latin typeface="Calibri"/>
                <a:cs typeface="Calibri"/>
              </a:rPr>
              <a:t> </a:t>
            </a:r>
            <a:r>
              <a:rPr sz="2000" b="1" spc="-5" dirty="0">
                <a:latin typeface="Calibri"/>
                <a:cs typeface="Calibri"/>
              </a:rPr>
              <a:t>+</a:t>
            </a:r>
            <a:r>
              <a:rPr sz="2000" b="1" spc="-10" dirty="0">
                <a:latin typeface="Calibri"/>
                <a:cs typeface="Calibri"/>
              </a:rPr>
              <a:t> </a:t>
            </a:r>
            <a:r>
              <a:rPr sz="2000" b="1" spc="-5" dirty="0">
                <a:latin typeface="Calibri"/>
                <a:cs typeface="Calibri"/>
              </a:rPr>
              <a:t>P</a:t>
            </a:r>
            <a:r>
              <a:rPr sz="2000" b="1" dirty="0">
                <a:latin typeface="Calibri"/>
                <a:cs typeface="Calibri"/>
              </a:rPr>
              <a:t> </a:t>
            </a:r>
            <a:r>
              <a:rPr sz="2000" spc="-5" dirty="0">
                <a:latin typeface="Calibri"/>
                <a:cs typeface="Calibri"/>
              </a:rPr>
              <a:t>(</a:t>
            </a:r>
            <a:r>
              <a:rPr sz="2000" i="1" spc="-5" dirty="0">
                <a:latin typeface="Calibri"/>
                <a:cs typeface="Calibri"/>
              </a:rPr>
              <a:t>Addition</a:t>
            </a:r>
            <a:r>
              <a:rPr sz="2000" spc="-5" dirty="0">
                <a:latin typeface="Calibri"/>
                <a:cs typeface="Calibri"/>
              </a:rPr>
              <a:t>)</a:t>
            </a:r>
            <a:endParaRPr sz="2000">
              <a:latin typeface="Calibri"/>
              <a:cs typeface="Calibri"/>
            </a:endParaRPr>
          </a:p>
          <a:p>
            <a:pPr marL="241300" indent="-228600">
              <a:lnSpc>
                <a:spcPct val="100000"/>
              </a:lnSpc>
              <a:spcBef>
                <a:spcPts val="240"/>
              </a:spcBef>
              <a:buClr>
                <a:srgbClr val="4F81BC"/>
              </a:buClr>
              <a:buFont typeface="Arial MT"/>
              <a:buChar char="•"/>
              <a:tabLst>
                <a:tab pos="240665" algn="l"/>
                <a:tab pos="241300" algn="l"/>
              </a:tabLst>
            </a:pPr>
            <a:r>
              <a:rPr sz="2000" spc="-10" dirty="0">
                <a:latin typeface="Calibri"/>
                <a:cs typeface="Calibri"/>
              </a:rPr>
              <a:t>Scaling:</a:t>
            </a:r>
            <a:r>
              <a:rPr sz="2000" spc="20" dirty="0">
                <a:latin typeface="Calibri"/>
                <a:cs typeface="Calibri"/>
              </a:rPr>
              <a:t> </a:t>
            </a:r>
            <a:r>
              <a:rPr sz="2000" b="1" spc="15" dirty="0">
                <a:latin typeface="Calibri"/>
                <a:cs typeface="Calibri"/>
              </a:rPr>
              <a:t>P’</a:t>
            </a:r>
            <a:r>
              <a:rPr sz="2000" b="1" spc="-15" dirty="0">
                <a:latin typeface="Calibri"/>
                <a:cs typeface="Calibri"/>
              </a:rPr>
              <a:t> </a:t>
            </a:r>
            <a:r>
              <a:rPr sz="2000" b="1" spc="-5" dirty="0">
                <a:latin typeface="Calibri"/>
                <a:cs typeface="Calibri"/>
              </a:rPr>
              <a:t>=</a:t>
            </a:r>
            <a:r>
              <a:rPr sz="2000" b="1" spc="15" dirty="0">
                <a:latin typeface="Calibri"/>
                <a:cs typeface="Calibri"/>
              </a:rPr>
              <a:t> </a:t>
            </a:r>
            <a:r>
              <a:rPr sz="2000" b="1" spc="-5" dirty="0">
                <a:latin typeface="Calibri"/>
                <a:cs typeface="Calibri"/>
              </a:rPr>
              <a:t>S</a:t>
            </a:r>
            <a:r>
              <a:rPr sz="2000" b="1" spc="-10" dirty="0">
                <a:latin typeface="Calibri"/>
                <a:cs typeface="Calibri"/>
              </a:rPr>
              <a:t> </a:t>
            </a:r>
            <a:r>
              <a:rPr sz="2000" b="1" spc="-5" dirty="0">
                <a:latin typeface="Calibri"/>
                <a:cs typeface="Calibri"/>
              </a:rPr>
              <a:t>. P</a:t>
            </a:r>
            <a:r>
              <a:rPr sz="2000" b="1" spc="5" dirty="0">
                <a:latin typeface="Calibri"/>
                <a:cs typeface="Calibri"/>
              </a:rPr>
              <a:t> </a:t>
            </a:r>
            <a:r>
              <a:rPr sz="2000" spc="-5" dirty="0">
                <a:latin typeface="Calibri"/>
                <a:cs typeface="Calibri"/>
              </a:rPr>
              <a:t>(</a:t>
            </a:r>
            <a:r>
              <a:rPr sz="2000" i="1" spc="-5" dirty="0">
                <a:latin typeface="Calibri"/>
                <a:cs typeface="Calibri"/>
              </a:rPr>
              <a:t>Multiplication</a:t>
            </a:r>
            <a:r>
              <a:rPr sz="2000" spc="-5" dirty="0">
                <a:latin typeface="Calibri"/>
                <a:cs typeface="Calibri"/>
              </a:rPr>
              <a:t>)</a:t>
            </a:r>
            <a:endParaRPr sz="2000">
              <a:latin typeface="Calibri"/>
              <a:cs typeface="Calibri"/>
            </a:endParaRPr>
          </a:p>
          <a:p>
            <a:pPr marL="241300" indent="-228600">
              <a:lnSpc>
                <a:spcPct val="100000"/>
              </a:lnSpc>
              <a:spcBef>
                <a:spcPts val="240"/>
              </a:spcBef>
              <a:buClr>
                <a:srgbClr val="4F81BC"/>
              </a:buClr>
              <a:buFont typeface="Arial MT"/>
              <a:buChar char="•"/>
              <a:tabLst>
                <a:tab pos="240665" algn="l"/>
                <a:tab pos="241300" algn="l"/>
              </a:tabLst>
            </a:pPr>
            <a:r>
              <a:rPr sz="2000" spc="-15" dirty="0">
                <a:latin typeface="Calibri"/>
                <a:cs typeface="Calibri"/>
              </a:rPr>
              <a:t>Rotation:</a:t>
            </a:r>
            <a:r>
              <a:rPr sz="2000" dirty="0">
                <a:latin typeface="Calibri"/>
                <a:cs typeface="Calibri"/>
              </a:rPr>
              <a:t> </a:t>
            </a:r>
            <a:r>
              <a:rPr sz="2000" b="1" spc="15" dirty="0">
                <a:latin typeface="Calibri"/>
                <a:cs typeface="Calibri"/>
              </a:rPr>
              <a:t>P’</a:t>
            </a:r>
            <a:r>
              <a:rPr sz="2000" b="1" spc="-15" dirty="0">
                <a:latin typeface="Calibri"/>
                <a:cs typeface="Calibri"/>
              </a:rPr>
              <a:t> </a:t>
            </a:r>
            <a:r>
              <a:rPr sz="2000" b="1" spc="-5" dirty="0">
                <a:latin typeface="Calibri"/>
                <a:cs typeface="Calibri"/>
              </a:rPr>
              <a:t>=</a:t>
            </a:r>
            <a:r>
              <a:rPr sz="2000" b="1" spc="-10" dirty="0">
                <a:latin typeface="Calibri"/>
                <a:cs typeface="Calibri"/>
              </a:rPr>
              <a:t> </a:t>
            </a:r>
            <a:r>
              <a:rPr sz="2000" b="1" spc="-5" dirty="0">
                <a:latin typeface="Calibri"/>
                <a:cs typeface="Calibri"/>
              </a:rPr>
              <a:t>R</a:t>
            </a:r>
            <a:r>
              <a:rPr sz="2000" b="1" spc="5" dirty="0">
                <a:latin typeface="Calibri"/>
                <a:cs typeface="Calibri"/>
              </a:rPr>
              <a:t> </a:t>
            </a:r>
            <a:r>
              <a:rPr sz="2000" b="1" spc="-5" dirty="0">
                <a:latin typeface="Calibri"/>
                <a:cs typeface="Calibri"/>
              </a:rPr>
              <a:t>. P</a:t>
            </a:r>
            <a:r>
              <a:rPr sz="2000" b="1" spc="5" dirty="0">
                <a:latin typeface="Calibri"/>
                <a:cs typeface="Calibri"/>
              </a:rPr>
              <a:t> </a:t>
            </a:r>
            <a:r>
              <a:rPr sz="2000" spc="-5" dirty="0">
                <a:latin typeface="Calibri"/>
                <a:cs typeface="Calibri"/>
              </a:rPr>
              <a:t>(</a:t>
            </a:r>
            <a:r>
              <a:rPr sz="2000" i="1" spc="-5">
                <a:latin typeface="Calibri"/>
                <a:cs typeface="Calibri"/>
              </a:rPr>
              <a:t>Multiplication</a:t>
            </a:r>
            <a:r>
              <a:rPr sz="2000" spc="-5" smtClean="0">
                <a:latin typeface="Calibri"/>
                <a:cs typeface="Calibri"/>
              </a:rPr>
              <a:t>)</a:t>
            </a:r>
            <a:endParaRPr sz="2000">
              <a:latin typeface="Calibri"/>
              <a:cs typeface="Calibri"/>
            </a:endParaRPr>
          </a:p>
        </p:txBody>
      </p:sp>
      <p:sp>
        <p:nvSpPr>
          <p:cNvPr id="6" name="object 6"/>
          <p:cNvSpPr/>
          <p:nvPr/>
        </p:nvSpPr>
        <p:spPr>
          <a:xfrm>
            <a:off x="11375643" y="4236719"/>
            <a:ext cx="94827" cy="297180"/>
          </a:xfrm>
          <a:custGeom>
            <a:avLst/>
            <a:gdLst/>
            <a:ahLst/>
            <a:cxnLst/>
            <a:rect l="l" t="t" r="r" b="b"/>
            <a:pathLst>
              <a:path w="71120" h="396239">
                <a:moveTo>
                  <a:pt x="71120" y="396239"/>
                </a:moveTo>
                <a:lnTo>
                  <a:pt x="43451" y="390651"/>
                </a:lnTo>
                <a:lnTo>
                  <a:pt x="20843" y="375410"/>
                </a:lnTo>
                <a:lnTo>
                  <a:pt x="5593" y="352804"/>
                </a:lnTo>
                <a:lnTo>
                  <a:pt x="0" y="325119"/>
                </a:lnTo>
                <a:lnTo>
                  <a:pt x="0" y="71119"/>
                </a:lnTo>
                <a:lnTo>
                  <a:pt x="5593" y="43435"/>
                </a:lnTo>
                <a:lnTo>
                  <a:pt x="20843" y="20829"/>
                </a:lnTo>
                <a:lnTo>
                  <a:pt x="43451" y="5588"/>
                </a:lnTo>
                <a:lnTo>
                  <a:pt x="71120" y="0"/>
                </a:lnTo>
              </a:path>
            </a:pathLst>
          </a:custGeom>
          <a:ln w="19050">
            <a:solidFill>
              <a:srgbClr val="FFFFFF"/>
            </a:solidFill>
          </a:ln>
        </p:spPr>
        <p:txBody>
          <a:bodyPr wrap="square" lIns="0" tIns="0" rIns="0" bIns="0" rtlCol="0"/>
          <a:lstStyle/>
          <a:p>
            <a:endParaRPr/>
          </a:p>
        </p:txBody>
      </p:sp>
      <p:sp>
        <p:nvSpPr>
          <p:cNvPr id="7" name="object 7"/>
          <p:cNvSpPr/>
          <p:nvPr/>
        </p:nvSpPr>
        <p:spPr>
          <a:xfrm>
            <a:off x="12012337" y="4236719"/>
            <a:ext cx="94827" cy="297180"/>
          </a:xfrm>
          <a:custGeom>
            <a:avLst/>
            <a:gdLst/>
            <a:ahLst/>
            <a:cxnLst/>
            <a:rect l="l" t="t" r="r" b="b"/>
            <a:pathLst>
              <a:path w="71120" h="396239">
                <a:moveTo>
                  <a:pt x="0" y="0"/>
                </a:moveTo>
                <a:lnTo>
                  <a:pt x="27721" y="5588"/>
                </a:lnTo>
                <a:lnTo>
                  <a:pt x="50323" y="20829"/>
                </a:lnTo>
                <a:lnTo>
                  <a:pt x="65543" y="43435"/>
                </a:lnTo>
                <a:lnTo>
                  <a:pt x="71120" y="71119"/>
                </a:lnTo>
                <a:lnTo>
                  <a:pt x="71120" y="325119"/>
                </a:lnTo>
                <a:lnTo>
                  <a:pt x="65543" y="352804"/>
                </a:lnTo>
                <a:lnTo>
                  <a:pt x="50323" y="375410"/>
                </a:lnTo>
                <a:lnTo>
                  <a:pt x="27721" y="390651"/>
                </a:lnTo>
                <a:lnTo>
                  <a:pt x="0" y="396239"/>
                </a:lnTo>
              </a:path>
            </a:pathLst>
          </a:custGeom>
          <a:ln w="19050">
            <a:solidFill>
              <a:srgbClr val="FFFFFF"/>
            </a:solidFill>
          </a:ln>
        </p:spPr>
        <p:txBody>
          <a:bodyPr wrap="square" lIns="0" tIns="0" rIns="0" bIns="0" rtlCol="0"/>
          <a:lstStyle/>
          <a:p>
            <a:endParaRPr/>
          </a:p>
        </p:txBody>
      </p:sp>
      <p:sp>
        <p:nvSpPr>
          <p:cNvPr id="8" name="object 8"/>
          <p:cNvSpPr txBox="1"/>
          <p:nvPr/>
        </p:nvSpPr>
        <p:spPr>
          <a:xfrm>
            <a:off x="11573594" y="4263009"/>
            <a:ext cx="342900" cy="289823"/>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FFFFFF"/>
                </a:solidFill>
                <a:latin typeface="Calibri"/>
                <a:cs typeface="Calibri"/>
              </a:rPr>
              <a:t>53</a:t>
            </a:r>
            <a:endParaRPr sz="1800">
              <a:latin typeface="Calibri"/>
              <a:cs typeface="Calibri"/>
            </a:endParaRPr>
          </a:p>
        </p:txBody>
      </p:sp>
      <p:sp>
        <p:nvSpPr>
          <p:cNvPr id="9" name="Title 8"/>
          <p:cNvSpPr>
            <a:spLocks noGrp="1"/>
          </p:cNvSpPr>
          <p:nvPr>
            <p:ph type="title"/>
          </p:nvPr>
        </p:nvSpPr>
        <p:spPr>
          <a:xfrm>
            <a:off x="101091" y="134493"/>
            <a:ext cx="11989816" cy="307777"/>
          </a:xfrm>
        </p:spPr>
        <p:txBody>
          <a:bodyPr/>
          <a:lstStyle/>
          <a:p>
            <a:endParaRPr lang="en-US"/>
          </a:p>
        </p:txBody>
      </p:sp>
      <p:pic>
        <p:nvPicPr>
          <p:cNvPr id="10" name="object 6"/>
          <p:cNvPicPr/>
          <p:nvPr/>
        </p:nvPicPr>
        <p:blipFill>
          <a:blip r:embed="rId2" cstate="print"/>
          <a:stretch>
            <a:fillRect/>
          </a:stretch>
        </p:blipFill>
        <p:spPr>
          <a:xfrm>
            <a:off x="508001" y="2457450"/>
            <a:ext cx="7823200" cy="2400300"/>
          </a:xfrm>
          <a:prstGeom prst="rect">
            <a:avLst/>
          </a:prstGeom>
        </p:spPr>
      </p:pic>
      <p:sp>
        <p:nvSpPr>
          <p:cNvPr id="11" name="object 3"/>
          <p:cNvSpPr txBox="1"/>
          <p:nvPr/>
        </p:nvSpPr>
        <p:spPr>
          <a:xfrm>
            <a:off x="406400" y="4914901"/>
            <a:ext cx="11480800" cy="1026242"/>
          </a:xfrm>
          <a:prstGeom prst="rect">
            <a:avLst/>
          </a:prstGeom>
        </p:spPr>
        <p:txBody>
          <a:bodyPr vert="horz" wrap="square" lIns="0" tIns="13970" rIns="0" bIns="0" rtlCol="0">
            <a:spAutoFit/>
          </a:bodyPr>
          <a:lstStyle/>
          <a:p>
            <a:pPr marL="12700" marR="5080" indent="798830" algn="just">
              <a:lnSpc>
                <a:spcPct val="100000"/>
              </a:lnSpc>
              <a:spcBef>
                <a:spcPts val="110"/>
              </a:spcBef>
            </a:pPr>
            <a:r>
              <a:rPr sz="2200" spc="-5" dirty="0">
                <a:latin typeface="Calibri"/>
                <a:cs typeface="Calibri"/>
              </a:rPr>
              <a:t>Here, </a:t>
            </a:r>
            <a:r>
              <a:rPr sz="2200" dirty="0">
                <a:latin typeface="Calibri"/>
                <a:cs typeface="Calibri"/>
              </a:rPr>
              <a:t>in </a:t>
            </a:r>
            <a:r>
              <a:rPr sz="2200" spc="-10" dirty="0">
                <a:latin typeface="Calibri"/>
                <a:cs typeface="Calibri"/>
              </a:rPr>
              <a:t>case </a:t>
            </a:r>
            <a:r>
              <a:rPr sz="2200" spc="5" dirty="0">
                <a:latin typeface="Calibri"/>
                <a:cs typeface="Calibri"/>
              </a:rPr>
              <a:t>of </a:t>
            </a:r>
            <a:r>
              <a:rPr sz="2200" spc="-5" dirty="0">
                <a:latin typeface="Calibri"/>
                <a:cs typeface="Calibri"/>
              </a:rPr>
              <a:t>homogenous </a:t>
            </a:r>
            <a:r>
              <a:rPr sz="2200" spc="-15" dirty="0">
                <a:latin typeface="Calibri"/>
                <a:cs typeface="Calibri"/>
              </a:rPr>
              <a:t>coordinates </a:t>
            </a:r>
            <a:r>
              <a:rPr sz="2200" spc="-10" dirty="0">
                <a:latin typeface="Calibri"/>
                <a:cs typeface="Calibri"/>
              </a:rPr>
              <a:t>we </a:t>
            </a:r>
            <a:r>
              <a:rPr sz="2200" dirty="0">
                <a:latin typeface="Calibri"/>
                <a:cs typeface="Calibri"/>
              </a:rPr>
              <a:t>add </a:t>
            </a:r>
            <a:r>
              <a:rPr sz="2200" spc="5" dirty="0">
                <a:latin typeface="Calibri"/>
                <a:cs typeface="Calibri"/>
              </a:rPr>
              <a:t>a </a:t>
            </a:r>
            <a:r>
              <a:rPr sz="2200" spc="-10" dirty="0">
                <a:latin typeface="Calibri"/>
                <a:cs typeface="Calibri"/>
              </a:rPr>
              <a:t>third </a:t>
            </a:r>
            <a:r>
              <a:rPr sz="2200" spc="-5" dirty="0">
                <a:latin typeface="Calibri"/>
                <a:cs typeface="Calibri"/>
              </a:rPr>
              <a:t> </a:t>
            </a:r>
            <a:r>
              <a:rPr sz="2200" spc="-15" dirty="0">
                <a:latin typeface="Calibri"/>
                <a:cs typeface="Calibri"/>
              </a:rPr>
              <a:t>coordinate </a:t>
            </a:r>
            <a:r>
              <a:rPr sz="2200" spc="-5" dirty="0">
                <a:latin typeface="Calibri"/>
                <a:cs typeface="Calibri"/>
              </a:rPr>
              <a:t>‘</a:t>
            </a:r>
            <a:r>
              <a:rPr sz="2200" i="1" spc="-5" dirty="0">
                <a:latin typeface="Calibri"/>
                <a:cs typeface="Calibri"/>
              </a:rPr>
              <a:t>h</a:t>
            </a:r>
            <a:r>
              <a:rPr sz="2200" spc="-5" dirty="0">
                <a:latin typeface="Calibri"/>
                <a:cs typeface="Calibri"/>
              </a:rPr>
              <a:t>’ </a:t>
            </a:r>
            <a:r>
              <a:rPr sz="2200" spc="-10" dirty="0">
                <a:latin typeface="Calibri"/>
                <a:cs typeface="Calibri"/>
              </a:rPr>
              <a:t>to </a:t>
            </a:r>
            <a:r>
              <a:rPr sz="2200" dirty="0">
                <a:latin typeface="Calibri"/>
                <a:cs typeface="Calibri"/>
              </a:rPr>
              <a:t>a </a:t>
            </a:r>
            <a:r>
              <a:rPr sz="2200" spc="-10" dirty="0">
                <a:latin typeface="Calibri"/>
                <a:cs typeface="Calibri"/>
              </a:rPr>
              <a:t>point (x, </a:t>
            </a:r>
            <a:r>
              <a:rPr sz="2200" spc="5" dirty="0">
                <a:latin typeface="Calibri"/>
                <a:cs typeface="Calibri"/>
              </a:rPr>
              <a:t>y) </a:t>
            </a:r>
            <a:r>
              <a:rPr sz="2200" dirty="0">
                <a:latin typeface="Calibri"/>
                <a:cs typeface="Calibri"/>
              </a:rPr>
              <a:t>so </a:t>
            </a:r>
            <a:r>
              <a:rPr sz="2200" spc="-5" dirty="0">
                <a:latin typeface="Calibri"/>
                <a:cs typeface="Calibri"/>
              </a:rPr>
              <a:t>that each </a:t>
            </a:r>
            <a:r>
              <a:rPr sz="2200" spc="-10" dirty="0">
                <a:latin typeface="Calibri"/>
                <a:cs typeface="Calibri"/>
              </a:rPr>
              <a:t>point </a:t>
            </a:r>
            <a:r>
              <a:rPr sz="2200" dirty="0">
                <a:latin typeface="Calibri"/>
                <a:cs typeface="Calibri"/>
              </a:rPr>
              <a:t>is </a:t>
            </a:r>
            <a:r>
              <a:rPr sz="2200" spc="-15" dirty="0">
                <a:latin typeface="Calibri"/>
                <a:cs typeface="Calibri"/>
              </a:rPr>
              <a:t>represented </a:t>
            </a:r>
            <a:r>
              <a:rPr sz="2200" spc="-10" dirty="0">
                <a:latin typeface="Calibri"/>
                <a:cs typeface="Calibri"/>
              </a:rPr>
              <a:t> </a:t>
            </a:r>
            <a:r>
              <a:rPr sz="2200" dirty="0">
                <a:latin typeface="Calibri"/>
                <a:cs typeface="Calibri"/>
              </a:rPr>
              <a:t>by </a:t>
            </a:r>
            <a:r>
              <a:rPr sz="2200" spc="-5" dirty="0">
                <a:latin typeface="Calibri"/>
                <a:cs typeface="Calibri"/>
              </a:rPr>
              <a:t>(</a:t>
            </a:r>
            <a:r>
              <a:rPr sz="2200" i="1" spc="-5" dirty="0">
                <a:latin typeface="Calibri"/>
                <a:cs typeface="Calibri"/>
              </a:rPr>
              <a:t>h</a:t>
            </a:r>
            <a:r>
              <a:rPr sz="2200" spc="-5" dirty="0">
                <a:latin typeface="Calibri"/>
                <a:cs typeface="Calibri"/>
              </a:rPr>
              <a:t>x, </a:t>
            </a:r>
            <a:r>
              <a:rPr sz="2200" i="1" spc="-55" dirty="0">
                <a:latin typeface="Calibri"/>
                <a:cs typeface="Calibri"/>
              </a:rPr>
              <a:t>h</a:t>
            </a:r>
            <a:r>
              <a:rPr sz="2200" spc="-55" dirty="0">
                <a:latin typeface="Calibri"/>
                <a:cs typeface="Calibri"/>
              </a:rPr>
              <a:t>y, </a:t>
            </a:r>
            <a:r>
              <a:rPr sz="2200" i="1" dirty="0">
                <a:latin typeface="Calibri"/>
                <a:cs typeface="Calibri"/>
              </a:rPr>
              <a:t>h</a:t>
            </a:r>
            <a:r>
              <a:rPr sz="2200" dirty="0">
                <a:latin typeface="Calibri"/>
                <a:cs typeface="Calibri"/>
              </a:rPr>
              <a:t>). The ‘</a:t>
            </a:r>
            <a:r>
              <a:rPr sz="2200" i="1" dirty="0">
                <a:latin typeface="Calibri"/>
                <a:cs typeface="Calibri"/>
              </a:rPr>
              <a:t>h</a:t>
            </a:r>
            <a:r>
              <a:rPr sz="2200" dirty="0">
                <a:latin typeface="Calibri"/>
                <a:cs typeface="Calibri"/>
              </a:rPr>
              <a:t>’ is </a:t>
            </a:r>
            <a:r>
              <a:rPr sz="2200" spc="-5" dirty="0">
                <a:latin typeface="Calibri"/>
                <a:cs typeface="Calibri"/>
              </a:rPr>
              <a:t>normally </a:t>
            </a:r>
            <a:r>
              <a:rPr sz="2200" spc="-10" dirty="0">
                <a:latin typeface="Calibri"/>
                <a:cs typeface="Calibri"/>
              </a:rPr>
              <a:t>set </a:t>
            </a:r>
            <a:r>
              <a:rPr sz="2200" spc="-20" dirty="0">
                <a:latin typeface="Calibri"/>
                <a:cs typeface="Calibri"/>
              </a:rPr>
              <a:t>to </a:t>
            </a:r>
            <a:r>
              <a:rPr sz="2200" spc="5" dirty="0">
                <a:latin typeface="Calibri"/>
                <a:cs typeface="Calibri"/>
              </a:rPr>
              <a:t>1. </a:t>
            </a:r>
            <a:r>
              <a:rPr sz="2200" dirty="0">
                <a:latin typeface="Calibri"/>
                <a:cs typeface="Calibri"/>
              </a:rPr>
              <a:t>If the </a:t>
            </a:r>
            <a:r>
              <a:rPr sz="2200" spc="-15" dirty="0">
                <a:latin typeface="Calibri"/>
                <a:cs typeface="Calibri"/>
              </a:rPr>
              <a:t>value </a:t>
            </a:r>
            <a:r>
              <a:rPr sz="2200" spc="5" dirty="0">
                <a:latin typeface="Calibri"/>
                <a:cs typeface="Calibri"/>
              </a:rPr>
              <a:t>of </a:t>
            </a:r>
            <a:r>
              <a:rPr sz="2200" dirty="0">
                <a:latin typeface="Calibri"/>
                <a:cs typeface="Calibri"/>
              </a:rPr>
              <a:t>‘h’ </a:t>
            </a:r>
            <a:r>
              <a:rPr sz="2200" spc="-5" dirty="0">
                <a:latin typeface="Calibri"/>
                <a:cs typeface="Calibri"/>
              </a:rPr>
              <a:t>is </a:t>
            </a:r>
            <a:r>
              <a:rPr sz="2200" dirty="0">
                <a:latin typeface="Calibri"/>
                <a:cs typeface="Calibri"/>
              </a:rPr>
              <a:t> </a:t>
            </a:r>
            <a:r>
              <a:rPr sz="2200" spc="-10" dirty="0">
                <a:latin typeface="Calibri"/>
                <a:cs typeface="Calibri"/>
              </a:rPr>
              <a:t>more </a:t>
            </a:r>
            <a:r>
              <a:rPr sz="2200" dirty="0">
                <a:latin typeface="Calibri"/>
                <a:cs typeface="Calibri"/>
              </a:rPr>
              <a:t>the one </a:t>
            </a:r>
            <a:r>
              <a:rPr sz="2200" spc="-10" dirty="0">
                <a:latin typeface="Calibri"/>
                <a:cs typeface="Calibri"/>
              </a:rPr>
              <a:t>value </a:t>
            </a:r>
            <a:r>
              <a:rPr sz="2200" spc="-5" dirty="0">
                <a:latin typeface="Calibri"/>
                <a:cs typeface="Calibri"/>
              </a:rPr>
              <a:t>then </a:t>
            </a:r>
            <a:r>
              <a:rPr sz="2200" spc="-10" dirty="0">
                <a:latin typeface="Calibri"/>
                <a:cs typeface="Calibri"/>
              </a:rPr>
              <a:t>all </a:t>
            </a:r>
            <a:r>
              <a:rPr sz="2200" dirty="0">
                <a:latin typeface="Calibri"/>
                <a:cs typeface="Calibri"/>
              </a:rPr>
              <a:t>the </a:t>
            </a:r>
            <a:r>
              <a:rPr sz="2200" spc="-15" dirty="0">
                <a:latin typeface="Calibri"/>
                <a:cs typeface="Calibri"/>
              </a:rPr>
              <a:t>co-ordinate </a:t>
            </a:r>
            <a:r>
              <a:rPr sz="2200" spc="-10" dirty="0">
                <a:latin typeface="Calibri"/>
                <a:cs typeface="Calibri"/>
              </a:rPr>
              <a:t>values </a:t>
            </a:r>
            <a:r>
              <a:rPr sz="2200" spc="-20" dirty="0">
                <a:latin typeface="Calibri"/>
                <a:cs typeface="Calibri"/>
              </a:rPr>
              <a:t>are </a:t>
            </a:r>
            <a:r>
              <a:rPr sz="2200" spc="-5" dirty="0">
                <a:latin typeface="Calibri"/>
                <a:cs typeface="Calibri"/>
              </a:rPr>
              <a:t>scaled </a:t>
            </a:r>
            <a:r>
              <a:rPr sz="2200" spc="-35" dirty="0">
                <a:latin typeface="Calibri"/>
                <a:cs typeface="Calibri"/>
              </a:rPr>
              <a:t>by </a:t>
            </a:r>
            <a:r>
              <a:rPr sz="2200" spc="-30" dirty="0">
                <a:latin typeface="Calibri"/>
                <a:cs typeface="Calibri"/>
              </a:rPr>
              <a:t> </a:t>
            </a:r>
            <a:r>
              <a:rPr sz="2200" dirty="0">
                <a:latin typeface="Calibri"/>
                <a:cs typeface="Calibri"/>
              </a:rPr>
              <a:t>this</a:t>
            </a:r>
            <a:r>
              <a:rPr sz="2200" spc="-50" dirty="0">
                <a:latin typeface="Calibri"/>
                <a:cs typeface="Calibri"/>
              </a:rPr>
              <a:t> </a:t>
            </a:r>
            <a:r>
              <a:rPr sz="2200" spc="-5" dirty="0">
                <a:latin typeface="Calibri"/>
                <a:cs typeface="Calibri"/>
              </a:rPr>
              <a:t>value.</a:t>
            </a:r>
            <a:endParaRPr sz="2200">
              <a:latin typeface="Calibri"/>
              <a:cs typeface="Calibri"/>
            </a:endParaRP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14992" y="348672"/>
            <a:ext cx="8880687" cy="321883"/>
          </a:xfrm>
          <a:prstGeom prst="rect">
            <a:avLst/>
          </a:prstGeom>
        </p:spPr>
        <p:txBody>
          <a:bodyPr vert="horz" wrap="square" lIns="0" tIns="13970" rIns="0" bIns="0" rtlCol="0">
            <a:spAutoFit/>
          </a:bodyPr>
          <a:lstStyle/>
          <a:p>
            <a:pPr marL="12700">
              <a:lnSpc>
                <a:spcPct val="100000"/>
              </a:lnSpc>
              <a:spcBef>
                <a:spcPts val="110"/>
              </a:spcBef>
            </a:pPr>
            <a:r>
              <a:rPr spc="-85" dirty="0"/>
              <a:t>H</a:t>
            </a:r>
            <a:r>
              <a:rPr spc="-100" dirty="0"/>
              <a:t>o</a:t>
            </a:r>
            <a:r>
              <a:rPr spc="-95" dirty="0"/>
              <a:t>m</a:t>
            </a:r>
            <a:r>
              <a:rPr spc="-100" dirty="0"/>
              <a:t>o</a:t>
            </a:r>
            <a:r>
              <a:rPr spc="-90" dirty="0"/>
              <a:t>g</a:t>
            </a:r>
            <a:r>
              <a:rPr spc="-95" dirty="0"/>
              <a:t>e</a:t>
            </a:r>
            <a:r>
              <a:rPr spc="-90" dirty="0"/>
              <a:t>n</a:t>
            </a:r>
            <a:r>
              <a:rPr spc="-100" dirty="0"/>
              <a:t>o</a:t>
            </a:r>
            <a:r>
              <a:rPr spc="-85" dirty="0"/>
              <a:t>u</a:t>
            </a:r>
            <a:r>
              <a:rPr dirty="0"/>
              <a:t>s</a:t>
            </a:r>
            <a:r>
              <a:rPr spc="-300" dirty="0"/>
              <a:t> </a:t>
            </a:r>
            <a:r>
              <a:rPr spc="-120" dirty="0"/>
              <a:t>C</a:t>
            </a:r>
            <a:r>
              <a:rPr spc="-100" dirty="0"/>
              <a:t>oo</a:t>
            </a:r>
            <a:r>
              <a:rPr spc="-160" dirty="0"/>
              <a:t>r</a:t>
            </a:r>
            <a:r>
              <a:rPr spc="-85" dirty="0"/>
              <a:t>d</a:t>
            </a:r>
            <a:r>
              <a:rPr spc="-105" dirty="0"/>
              <a:t>i</a:t>
            </a:r>
            <a:r>
              <a:rPr spc="-90" dirty="0"/>
              <a:t>na</a:t>
            </a:r>
            <a:r>
              <a:rPr spc="-175" dirty="0"/>
              <a:t>t</a:t>
            </a:r>
            <a:r>
              <a:rPr spc="-95" dirty="0"/>
              <a:t>e</a:t>
            </a:r>
            <a:r>
              <a:rPr dirty="0"/>
              <a:t>s</a:t>
            </a:r>
          </a:p>
        </p:txBody>
      </p:sp>
      <p:sp>
        <p:nvSpPr>
          <p:cNvPr id="3" name="object 3"/>
          <p:cNvSpPr txBox="1"/>
          <p:nvPr/>
        </p:nvSpPr>
        <p:spPr>
          <a:xfrm>
            <a:off x="869425" y="1211637"/>
            <a:ext cx="2603500" cy="352661"/>
          </a:xfrm>
          <a:prstGeom prst="rect">
            <a:avLst/>
          </a:prstGeom>
        </p:spPr>
        <p:txBody>
          <a:bodyPr vert="horz" wrap="square" lIns="0" tIns="13970" rIns="0" bIns="0" rtlCol="0">
            <a:spAutoFit/>
          </a:bodyPr>
          <a:lstStyle/>
          <a:p>
            <a:pPr marL="241300" indent="-228600">
              <a:lnSpc>
                <a:spcPct val="100000"/>
              </a:lnSpc>
              <a:spcBef>
                <a:spcPts val="110"/>
              </a:spcBef>
              <a:buClr>
                <a:srgbClr val="4F81BC"/>
              </a:buClr>
              <a:buFont typeface="Arial MT"/>
              <a:buChar char="•"/>
              <a:tabLst>
                <a:tab pos="240665" algn="l"/>
                <a:tab pos="241300" algn="l"/>
              </a:tabLst>
            </a:pPr>
            <a:r>
              <a:rPr sz="2200" b="1" spc="-15" dirty="0">
                <a:latin typeface="Calibri"/>
                <a:cs typeface="Calibri"/>
              </a:rPr>
              <a:t>For</a:t>
            </a:r>
            <a:r>
              <a:rPr sz="2200" b="1" spc="-50" dirty="0">
                <a:latin typeface="Calibri"/>
                <a:cs typeface="Calibri"/>
              </a:rPr>
              <a:t> </a:t>
            </a:r>
            <a:r>
              <a:rPr sz="2200" b="1" spc="-10" dirty="0">
                <a:latin typeface="Calibri"/>
                <a:cs typeface="Calibri"/>
              </a:rPr>
              <a:t>translation</a:t>
            </a:r>
            <a:endParaRPr sz="2200">
              <a:latin typeface="Calibri"/>
              <a:cs typeface="Calibri"/>
            </a:endParaRPr>
          </a:p>
        </p:txBody>
      </p:sp>
      <p:sp>
        <p:nvSpPr>
          <p:cNvPr id="5" name="object 5"/>
          <p:cNvSpPr/>
          <p:nvPr/>
        </p:nvSpPr>
        <p:spPr>
          <a:xfrm>
            <a:off x="11375643" y="4236719"/>
            <a:ext cx="94827" cy="297180"/>
          </a:xfrm>
          <a:custGeom>
            <a:avLst/>
            <a:gdLst/>
            <a:ahLst/>
            <a:cxnLst/>
            <a:rect l="l" t="t" r="r" b="b"/>
            <a:pathLst>
              <a:path w="71120" h="396239">
                <a:moveTo>
                  <a:pt x="71120" y="396239"/>
                </a:moveTo>
                <a:lnTo>
                  <a:pt x="43451" y="390651"/>
                </a:lnTo>
                <a:lnTo>
                  <a:pt x="20843" y="375410"/>
                </a:lnTo>
                <a:lnTo>
                  <a:pt x="5593" y="352804"/>
                </a:lnTo>
                <a:lnTo>
                  <a:pt x="0" y="325119"/>
                </a:lnTo>
                <a:lnTo>
                  <a:pt x="0" y="71119"/>
                </a:lnTo>
                <a:lnTo>
                  <a:pt x="5593" y="43435"/>
                </a:lnTo>
                <a:lnTo>
                  <a:pt x="20843" y="20829"/>
                </a:lnTo>
                <a:lnTo>
                  <a:pt x="43451" y="5588"/>
                </a:lnTo>
                <a:lnTo>
                  <a:pt x="71120" y="0"/>
                </a:lnTo>
              </a:path>
            </a:pathLst>
          </a:custGeom>
          <a:ln w="19050">
            <a:solidFill>
              <a:srgbClr val="FFFFFF"/>
            </a:solidFill>
          </a:ln>
        </p:spPr>
        <p:txBody>
          <a:bodyPr wrap="square" lIns="0" tIns="0" rIns="0" bIns="0" rtlCol="0"/>
          <a:lstStyle/>
          <a:p>
            <a:endParaRPr/>
          </a:p>
        </p:txBody>
      </p:sp>
      <p:sp>
        <p:nvSpPr>
          <p:cNvPr id="6" name="object 6"/>
          <p:cNvSpPr/>
          <p:nvPr/>
        </p:nvSpPr>
        <p:spPr>
          <a:xfrm>
            <a:off x="12012337" y="4236719"/>
            <a:ext cx="94827" cy="297180"/>
          </a:xfrm>
          <a:custGeom>
            <a:avLst/>
            <a:gdLst/>
            <a:ahLst/>
            <a:cxnLst/>
            <a:rect l="l" t="t" r="r" b="b"/>
            <a:pathLst>
              <a:path w="71120" h="396239">
                <a:moveTo>
                  <a:pt x="0" y="0"/>
                </a:moveTo>
                <a:lnTo>
                  <a:pt x="27721" y="5588"/>
                </a:lnTo>
                <a:lnTo>
                  <a:pt x="50323" y="20829"/>
                </a:lnTo>
                <a:lnTo>
                  <a:pt x="65543" y="43435"/>
                </a:lnTo>
                <a:lnTo>
                  <a:pt x="71120" y="71119"/>
                </a:lnTo>
                <a:lnTo>
                  <a:pt x="71120" y="325119"/>
                </a:lnTo>
                <a:lnTo>
                  <a:pt x="65543" y="352804"/>
                </a:lnTo>
                <a:lnTo>
                  <a:pt x="50323" y="375410"/>
                </a:lnTo>
                <a:lnTo>
                  <a:pt x="27721" y="390651"/>
                </a:lnTo>
                <a:lnTo>
                  <a:pt x="0" y="396239"/>
                </a:lnTo>
              </a:path>
            </a:pathLst>
          </a:custGeom>
          <a:ln w="19050">
            <a:solidFill>
              <a:srgbClr val="FFFFFF"/>
            </a:solidFill>
          </a:ln>
        </p:spPr>
        <p:txBody>
          <a:bodyPr wrap="square" lIns="0" tIns="0" rIns="0" bIns="0" rtlCol="0"/>
          <a:lstStyle/>
          <a:p>
            <a:endParaRPr/>
          </a:p>
        </p:txBody>
      </p:sp>
      <p:pic>
        <p:nvPicPr>
          <p:cNvPr id="7" name="object 7"/>
          <p:cNvPicPr/>
          <p:nvPr/>
        </p:nvPicPr>
        <p:blipFill>
          <a:blip r:embed="rId2" cstate="print"/>
          <a:stretch>
            <a:fillRect/>
          </a:stretch>
        </p:blipFill>
        <p:spPr>
          <a:xfrm>
            <a:off x="4165600" y="1200150"/>
            <a:ext cx="3251200" cy="857250"/>
          </a:xfrm>
          <a:prstGeom prst="rect">
            <a:avLst/>
          </a:prstGeom>
        </p:spPr>
      </p:pic>
      <p:pic>
        <p:nvPicPr>
          <p:cNvPr id="8" name="object 8"/>
          <p:cNvPicPr/>
          <p:nvPr/>
        </p:nvPicPr>
        <p:blipFill>
          <a:blip r:embed="rId3" cstate="print"/>
          <a:stretch>
            <a:fillRect/>
          </a:stretch>
        </p:blipFill>
        <p:spPr>
          <a:xfrm>
            <a:off x="3352800" y="2847499"/>
            <a:ext cx="7112000" cy="981551"/>
          </a:xfrm>
          <a:prstGeom prst="rect">
            <a:avLst/>
          </a:prstGeom>
        </p:spPr>
      </p:pic>
      <p:sp>
        <p:nvSpPr>
          <p:cNvPr id="9" name="object 9"/>
          <p:cNvSpPr txBox="1"/>
          <p:nvPr/>
        </p:nvSpPr>
        <p:spPr>
          <a:xfrm>
            <a:off x="1426193" y="3844005"/>
            <a:ext cx="8971279" cy="566822"/>
          </a:xfrm>
          <a:prstGeom prst="rect">
            <a:avLst/>
          </a:prstGeom>
        </p:spPr>
        <p:txBody>
          <a:bodyPr vert="horz" wrap="square" lIns="0" tIns="12700" rIns="0" bIns="0" rtlCol="0">
            <a:spAutoFit/>
          </a:bodyPr>
          <a:lstStyle/>
          <a:p>
            <a:pPr marL="12700" marR="5080">
              <a:lnSpc>
                <a:spcPct val="100000"/>
              </a:lnSpc>
              <a:spcBef>
                <a:spcPts val="100"/>
              </a:spcBef>
            </a:pPr>
            <a:r>
              <a:rPr sz="1800" spc="-10" dirty="0">
                <a:latin typeface="Calibri"/>
                <a:cs typeface="Calibri"/>
              </a:rPr>
              <a:t>Here,</a:t>
            </a:r>
            <a:r>
              <a:rPr sz="1800" spc="200" dirty="0">
                <a:latin typeface="Calibri"/>
                <a:cs typeface="Calibri"/>
              </a:rPr>
              <a:t> </a:t>
            </a:r>
            <a:r>
              <a:rPr sz="1800" spc="-5" dirty="0">
                <a:latin typeface="Calibri"/>
                <a:cs typeface="Calibri"/>
              </a:rPr>
              <a:t>figure-a</a:t>
            </a:r>
            <a:r>
              <a:rPr sz="1800" spc="190" dirty="0">
                <a:latin typeface="Calibri"/>
                <a:cs typeface="Calibri"/>
              </a:rPr>
              <a:t> </a:t>
            </a:r>
            <a:r>
              <a:rPr sz="1800" spc="-5" dirty="0">
                <a:latin typeface="Calibri"/>
                <a:cs typeface="Calibri"/>
              </a:rPr>
              <a:t>shows</a:t>
            </a:r>
            <a:r>
              <a:rPr sz="1800" spc="190" dirty="0">
                <a:latin typeface="Calibri"/>
                <a:cs typeface="Calibri"/>
              </a:rPr>
              <a:t> </a:t>
            </a:r>
            <a:r>
              <a:rPr sz="1800" dirty="0">
                <a:latin typeface="Calibri"/>
                <a:cs typeface="Calibri"/>
              </a:rPr>
              <a:t>the</a:t>
            </a:r>
            <a:r>
              <a:rPr sz="1800" spc="210" dirty="0">
                <a:latin typeface="Calibri"/>
                <a:cs typeface="Calibri"/>
              </a:rPr>
              <a:t> </a:t>
            </a:r>
            <a:r>
              <a:rPr sz="1800" spc="-5" dirty="0">
                <a:latin typeface="Calibri"/>
                <a:cs typeface="Calibri"/>
              </a:rPr>
              <a:t>Counter</a:t>
            </a:r>
            <a:r>
              <a:rPr sz="1800" spc="195" dirty="0">
                <a:latin typeface="Calibri"/>
                <a:cs typeface="Calibri"/>
              </a:rPr>
              <a:t> </a:t>
            </a:r>
            <a:r>
              <a:rPr sz="1800" spc="-5" dirty="0">
                <a:latin typeface="Calibri"/>
                <a:cs typeface="Calibri"/>
              </a:rPr>
              <a:t>Clockwise</a:t>
            </a:r>
            <a:r>
              <a:rPr sz="1800" spc="195" dirty="0">
                <a:latin typeface="Calibri"/>
                <a:cs typeface="Calibri"/>
              </a:rPr>
              <a:t> </a:t>
            </a:r>
            <a:r>
              <a:rPr sz="1800" dirty="0">
                <a:latin typeface="Calibri"/>
                <a:cs typeface="Calibri"/>
              </a:rPr>
              <a:t>(CCW)</a:t>
            </a:r>
            <a:r>
              <a:rPr sz="1800" spc="200" dirty="0">
                <a:latin typeface="Calibri"/>
                <a:cs typeface="Calibri"/>
              </a:rPr>
              <a:t> </a:t>
            </a:r>
            <a:r>
              <a:rPr sz="1800" spc="-15" dirty="0">
                <a:latin typeface="Calibri"/>
                <a:cs typeface="Calibri"/>
              </a:rPr>
              <a:t>rotation</a:t>
            </a:r>
            <a:r>
              <a:rPr sz="1800" spc="215" dirty="0">
                <a:latin typeface="Calibri"/>
                <a:cs typeface="Calibri"/>
              </a:rPr>
              <a:t> </a:t>
            </a:r>
            <a:r>
              <a:rPr sz="1800" dirty="0">
                <a:latin typeface="Calibri"/>
                <a:cs typeface="Calibri"/>
              </a:rPr>
              <a:t>&amp;</a:t>
            </a:r>
            <a:r>
              <a:rPr sz="1800" spc="185" dirty="0">
                <a:latin typeface="Calibri"/>
                <a:cs typeface="Calibri"/>
              </a:rPr>
              <a:t> </a:t>
            </a:r>
            <a:r>
              <a:rPr sz="1800" dirty="0">
                <a:latin typeface="Calibri"/>
                <a:cs typeface="Calibri"/>
              </a:rPr>
              <a:t>figure-b </a:t>
            </a:r>
            <a:r>
              <a:rPr sz="1800" spc="-390" dirty="0">
                <a:latin typeface="Calibri"/>
                <a:cs typeface="Calibri"/>
              </a:rPr>
              <a:t> </a:t>
            </a:r>
            <a:r>
              <a:rPr sz="1800" spc="-10" dirty="0">
                <a:latin typeface="Calibri"/>
                <a:cs typeface="Calibri"/>
              </a:rPr>
              <a:t>shows</a:t>
            </a:r>
            <a:r>
              <a:rPr sz="1800" spc="-35" dirty="0">
                <a:latin typeface="Calibri"/>
                <a:cs typeface="Calibri"/>
              </a:rPr>
              <a:t> </a:t>
            </a:r>
            <a:r>
              <a:rPr sz="1800" spc="-5" dirty="0">
                <a:latin typeface="Calibri"/>
                <a:cs typeface="Calibri"/>
              </a:rPr>
              <a:t>the</a:t>
            </a:r>
            <a:r>
              <a:rPr sz="1800" spc="40" dirty="0">
                <a:latin typeface="Calibri"/>
                <a:cs typeface="Calibri"/>
              </a:rPr>
              <a:t> </a:t>
            </a:r>
            <a:r>
              <a:rPr sz="1800" spc="-5" dirty="0">
                <a:latin typeface="Calibri"/>
                <a:cs typeface="Calibri"/>
              </a:rPr>
              <a:t>Clockwise</a:t>
            </a:r>
            <a:r>
              <a:rPr sz="1800" dirty="0">
                <a:latin typeface="Calibri"/>
                <a:cs typeface="Calibri"/>
              </a:rPr>
              <a:t> (CW)</a:t>
            </a:r>
            <a:r>
              <a:rPr sz="1800" spc="10" dirty="0">
                <a:latin typeface="Calibri"/>
                <a:cs typeface="Calibri"/>
              </a:rPr>
              <a:t> </a:t>
            </a:r>
            <a:r>
              <a:rPr sz="1800" spc="-10" dirty="0">
                <a:latin typeface="Calibri"/>
                <a:cs typeface="Calibri"/>
              </a:rPr>
              <a:t>rotation.</a:t>
            </a:r>
            <a:endParaRPr sz="1800">
              <a:latin typeface="Calibri"/>
              <a:cs typeface="Calibri"/>
            </a:endParaRPr>
          </a:p>
        </p:txBody>
      </p:sp>
      <p:sp>
        <p:nvSpPr>
          <p:cNvPr id="10" name="object 10"/>
          <p:cNvSpPr txBox="1"/>
          <p:nvPr/>
        </p:nvSpPr>
        <p:spPr>
          <a:xfrm>
            <a:off x="869424" y="2135886"/>
            <a:ext cx="9694333" cy="1541448"/>
          </a:xfrm>
          <a:prstGeom prst="rect">
            <a:avLst/>
          </a:prstGeom>
        </p:spPr>
        <p:txBody>
          <a:bodyPr vert="horz" wrap="square" lIns="0" tIns="12700" rIns="0" bIns="0" rtlCol="0">
            <a:spAutoFit/>
          </a:bodyPr>
          <a:lstStyle/>
          <a:p>
            <a:pPr marL="429895">
              <a:lnSpc>
                <a:spcPct val="100000"/>
              </a:lnSpc>
              <a:spcBef>
                <a:spcPts val="100"/>
              </a:spcBef>
            </a:pPr>
            <a:r>
              <a:rPr sz="1800" spc="-5" dirty="0">
                <a:latin typeface="Calibri"/>
                <a:cs typeface="Calibri"/>
              </a:rPr>
              <a:t>With</a:t>
            </a:r>
            <a:r>
              <a:rPr sz="1800" spc="110" dirty="0">
                <a:latin typeface="Calibri"/>
                <a:cs typeface="Calibri"/>
              </a:rPr>
              <a:t> </a:t>
            </a:r>
            <a:r>
              <a:rPr sz="1800" spc="5" dirty="0">
                <a:latin typeface="Calibri"/>
                <a:cs typeface="Calibri"/>
              </a:rPr>
              <a:t>T(</a:t>
            </a:r>
            <a:r>
              <a:rPr sz="1800" spc="130" dirty="0">
                <a:latin typeface="Calibri"/>
                <a:cs typeface="Calibri"/>
              </a:rPr>
              <a:t> </a:t>
            </a:r>
            <a:r>
              <a:rPr sz="1800" spc="-5" dirty="0">
                <a:latin typeface="Calibri"/>
                <a:cs typeface="Calibri"/>
              </a:rPr>
              <a:t>tx</a:t>
            </a:r>
            <a:r>
              <a:rPr sz="1800" spc="105" dirty="0">
                <a:latin typeface="Calibri"/>
                <a:cs typeface="Calibri"/>
              </a:rPr>
              <a:t> </a:t>
            </a:r>
            <a:r>
              <a:rPr sz="1800" dirty="0">
                <a:latin typeface="Calibri"/>
                <a:cs typeface="Calibri"/>
              </a:rPr>
              <a:t>,</a:t>
            </a:r>
            <a:r>
              <a:rPr sz="1800" spc="130" dirty="0">
                <a:latin typeface="Calibri"/>
                <a:cs typeface="Calibri"/>
              </a:rPr>
              <a:t> </a:t>
            </a:r>
            <a:r>
              <a:rPr sz="1800" spc="-5" dirty="0">
                <a:latin typeface="Calibri"/>
                <a:cs typeface="Calibri"/>
              </a:rPr>
              <a:t>ty</a:t>
            </a:r>
            <a:r>
              <a:rPr sz="1800" spc="125" dirty="0">
                <a:latin typeface="Calibri"/>
                <a:cs typeface="Calibri"/>
              </a:rPr>
              <a:t> </a:t>
            </a:r>
            <a:r>
              <a:rPr sz="1800" dirty="0">
                <a:latin typeface="Calibri"/>
                <a:cs typeface="Calibri"/>
              </a:rPr>
              <a:t>)</a:t>
            </a:r>
            <a:r>
              <a:rPr sz="1800" spc="100" dirty="0">
                <a:latin typeface="Calibri"/>
                <a:cs typeface="Calibri"/>
              </a:rPr>
              <a:t> </a:t>
            </a:r>
            <a:r>
              <a:rPr sz="1800" dirty="0">
                <a:latin typeface="Calibri"/>
                <a:cs typeface="Calibri"/>
              </a:rPr>
              <a:t>as</a:t>
            </a:r>
            <a:r>
              <a:rPr sz="1800" spc="114" dirty="0">
                <a:latin typeface="Calibri"/>
                <a:cs typeface="Calibri"/>
              </a:rPr>
              <a:t> </a:t>
            </a:r>
            <a:r>
              <a:rPr sz="1800" spc="-15" dirty="0">
                <a:latin typeface="Calibri"/>
                <a:cs typeface="Calibri"/>
              </a:rPr>
              <a:t>translation</a:t>
            </a:r>
            <a:r>
              <a:rPr sz="1800" spc="114" dirty="0">
                <a:latin typeface="Calibri"/>
                <a:cs typeface="Calibri"/>
              </a:rPr>
              <a:t> </a:t>
            </a:r>
            <a:r>
              <a:rPr sz="1800" spc="-5" dirty="0">
                <a:latin typeface="Calibri"/>
                <a:cs typeface="Calibri"/>
              </a:rPr>
              <a:t>matrix,</a:t>
            </a:r>
            <a:r>
              <a:rPr sz="1800" spc="135" dirty="0">
                <a:latin typeface="Calibri"/>
                <a:cs typeface="Calibri"/>
              </a:rPr>
              <a:t> </a:t>
            </a:r>
            <a:r>
              <a:rPr sz="1800" spc="-15" dirty="0">
                <a:latin typeface="Calibri"/>
                <a:cs typeface="Calibri"/>
              </a:rPr>
              <a:t>inverse</a:t>
            </a:r>
            <a:r>
              <a:rPr sz="1800" spc="120" dirty="0">
                <a:latin typeface="Calibri"/>
                <a:cs typeface="Calibri"/>
              </a:rPr>
              <a:t> </a:t>
            </a:r>
            <a:r>
              <a:rPr sz="1800" spc="5" dirty="0">
                <a:latin typeface="Calibri"/>
                <a:cs typeface="Calibri"/>
              </a:rPr>
              <a:t>of</a:t>
            </a:r>
            <a:r>
              <a:rPr sz="1800" spc="120" dirty="0">
                <a:latin typeface="Calibri"/>
                <a:cs typeface="Calibri"/>
              </a:rPr>
              <a:t> </a:t>
            </a:r>
            <a:r>
              <a:rPr sz="1800" spc="-5" dirty="0">
                <a:latin typeface="Calibri"/>
                <a:cs typeface="Calibri"/>
              </a:rPr>
              <a:t>this</a:t>
            </a:r>
            <a:r>
              <a:rPr sz="1800" spc="120" dirty="0">
                <a:latin typeface="Calibri"/>
                <a:cs typeface="Calibri"/>
              </a:rPr>
              <a:t> </a:t>
            </a:r>
            <a:r>
              <a:rPr sz="1800" spc="-10" dirty="0">
                <a:latin typeface="Calibri"/>
                <a:cs typeface="Calibri"/>
              </a:rPr>
              <a:t>translation</a:t>
            </a:r>
            <a:r>
              <a:rPr sz="1800" spc="145" dirty="0">
                <a:latin typeface="Calibri"/>
                <a:cs typeface="Calibri"/>
              </a:rPr>
              <a:t> </a:t>
            </a:r>
            <a:r>
              <a:rPr sz="1800" spc="-10" dirty="0">
                <a:latin typeface="Calibri"/>
                <a:cs typeface="Calibri"/>
              </a:rPr>
              <a:t>matrix</a:t>
            </a:r>
            <a:r>
              <a:rPr sz="1800" spc="110" dirty="0">
                <a:latin typeface="Calibri"/>
                <a:cs typeface="Calibri"/>
              </a:rPr>
              <a:t> </a:t>
            </a:r>
            <a:r>
              <a:rPr sz="1800" spc="-10" dirty="0">
                <a:latin typeface="Calibri"/>
                <a:cs typeface="Calibri"/>
              </a:rPr>
              <a:t>is</a:t>
            </a:r>
            <a:endParaRPr sz="1800" dirty="0">
              <a:latin typeface="Calibri"/>
              <a:cs typeface="Calibri"/>
            </a:endParaRPr>
          </a:p>
          <a:p>
            <a:pPr marL="429895">
              <a:lnSpc>
                <a:spcPct val="100000"/>
              </a:lnSpc>
            </a:pPr>
            <a:r>
              <a:rPr sz="1800" spc="-10" dirty="0">
                <a:latin typeface="Calibri"/>
                <a:cs typeface="Calibri"/>
              </a:rPr>
              <a:t>obtained</a:t>
            </a:r>
            <a:r>
              <a:rPr sz="1800" spc="15" dirty="0">
                <a:latin typeface="Calibri"/>
                <a:cs typeface="Calibri"/>
              </a:rPr>
              <a:t> </a:t>
            </a:r>
            <a:r>
              <a:rPr sz="1800" spc="-10" dirty="0">
                <a:latin typeface="Calibri"/>
                <a:cs typeface="Calibri"/>
              </a:rPr>
              <a:t>by</a:t>
            </a:r>
            <a:r>
              <a:rPr sz="1800" dirty="0">
                <a:latin typeface="Calibri"/>
                <a:cs typeface="Calibri"/>
              </a:rPr>
              <a:t> </a:t>
            </a:r>
            <a:r>
              <a:rPr sz="1800" spc="-15" dirty="0">
                <a:latin typeface="Calibri"/>
                <a:cs typeface="Calibri"/>
              </a:rPr>
              <a:t>representing</a:t>
            </a:r>
            <a:r>
              <a:rPr sz="1800" spc="100" dirty="0">
                <a:latin typeface="Calibri"/>
                <a:cs typeface="Calibri"/>
              </a:rPr>
              <a:t> </a:t>
            </a:r>
            <a:r>
              <a:rPr sz="1800" spc="-10" dirty="0">
                <a:latin typeface="Calibri"/>
                <a:cs typeface="Calibri"/>
              </a:rPr>
              <a:t>tx,</a:t>
            </a:r>
            <a:r>
              <a:rPr sz="1800" spc="5" dirty="0">
                <a:latin typeface="Calibri"/>
                <a:cs typeface="Calibri"/>
              </a:rPr>
              <a:t> </a:t>
            </a:r>
            <a:r>
              <a:rPr sz="1800" spc="-5" dirty="0">
                <a:latin typeface="Calibri"/>
                <a:cs typeface="Calibri"/>
              </a:rPr>
              <a:t>ty</a:t>
            </a:r>
            <a:r>
              <a:rPr sz="1800" dirty="0">
                <a:latin typeface="Calibri"/>
                <a:cs typeface="Calibri"/>
              </a:rPr>
              <a:t> </a:t>
            </a:r>
            <a:r>
              <a:rPr sz="1800" spc="-5" dirty="0">
                <a:latin typeface="Calibri"/>
                <a:cs typeface="Calibri"/>
              </a:rPr>
              <a:t>with</a:t>
            </a:r>
            <a:r>
              <a:rPr sz="1800" spc="20" dirty="0">
                <a:latin typeface="Calibri"/>
                <a:cs typeface="Calibri"/>
              </a:rPr>
              <a:t> </a:t>
            </a:r>
            <a:r>
              <a:rPr sz="1800" spc="-10" dirty="0">
                <a:latin typeface="Calibri"/>
                <a:cs typeface="Calibri"/>
              </a:rPr>
              <a:t>-tx,</a:t>
            </a:r>
            <a:r>
              <a:rPr sz="1800" spc="5" dirty="0">
                <a:latin typeface="Calibri"/>
                <a:cs typeface="Calibri"/>
              </a:rPr>
              <a:t> </a:t>
            </a:r>
            <a:r>
              <a:rPr sz="1800" dirty="0" smtClean="0">
                <a:latin typeface="Calibri"/>
                <a:cs typeface="Calibri"/>
              </a:rPr>
              <a:t>-</a:t>
            </a:r>
            <a:r>
              <a:rPr lang="en-US" sz="1800" dirty="0" smtClean="0">
                <a:latin typeface="Calibri"/>
                <a:cs typeface="Calibri"/>
              </a:rPr>
              <a:t>ty</a:t>
            </a:r>
            <a:endParaRPr sz="1800" dirty="0">
              <a:latin typeface="Calibri"/>
              <a:cs typeface="Calibri"/>
            </a:endParaRPr>
          </a:p>
          <a:p>
            <a:pPr>
              <a:lnSpc>
                <a:spcPct val="100000"/>
              </a:lnSpc>
            </a:pPr>
            <a:endParaRPr sz="1800" dirty="0">
              <a:latin typeface="Calibri"/>
              <a:cs typeface="Calibri"/>
            </a:endParaRPr>
          </a:p>
          <a:p>
            <a:pPr>
              <a:lnSpc>
                <a:spcPct val="100000"/>
              </a:lnSpc>
              <a:spcBef>
                <a:spcPts val="55"/>
              </a:spcBef>
            </a:pPr>
            <a:endParaRPr sz="2250" dirty="0">
              <a:latin typeface="Calibri"/>
              <a:cs typeface="Calibri"/>
            </a:endParaRPr>
          </a:p>
          <a:p>
            <a:pPr marL="241300" indent="-228600">
              <a:lnSpc>
                <a:spcPct val="100000"/>
              </a:lnSpc>
              <a:buClr>
                <a:srgbClr val="4F81BC"/>
              </a:buClr>
              <a:buFont typeface="Arial MT"/>
              <a:buChar char="•"/>
              <a:tabLst>
                <a:tab pos="240665" algn="l"/>
                <a:tab pos="241300" algn="l"/>
              </a:tabLst>
            </a:pPr>
            <a:r>
              <a:rPr sz="2200" b="1" spc="-15" dirty="0">
                <a:latin typeface="Calibri"/>
                <a:cs typeface="Calibri"/>
              </a:rPr>
              <a:t>For</a:t>
            </a:r>
            <a:r>
              <a:rPr sz="2200" b="1" spc="-50" dirty="0">
                <a:latin typeface="Calibri"/>
                <a:cs typeface="Calibri"/>
              </a:rPr>
              <a:t> </a:t>
            </a:r>
            <a:r>
              <a:rPr sz="2200" b="1" spc="-10" dirty="0">
                <a:latin typeface="Calibri"/>
                <a:cs typeface="Calibri"/>
              </a:rPr>
              <a:t>rotation</a:t>
            </a:r>
            <a:endParaRPr sz="2200" dirty="0">
              <a:latin typeface="Calibri"/>
              <a:cs typeface="Calibri"/>
            </a:endParaRPr>
          </a:p>
        </p:txBody>
      </p:sp>
      <p:sp>
        <p:nvSpPr>
          <p:cNvPr id="11" name="object 2"/>
          <p:cNvSpPr txBox="1"/>
          <p:nvPr/>
        </p:nvSpPr>
        <p:spPr>
          <a:xfrm>
            <a:off x="1016001" y="4457700"/>
            <a:ext cx="1970193" cy="352019"/>
          </a:xfrm>
          <a:prstGeom prst="rect">
            <a:avLst/>
          </a:prstGeom>
        </p:spPr>
        <p:txBody>
          <a:bodyPr vert="horz" wrap="square" lIns="0" tIns="13335" rIns="0" bIns="0" rtlCol="0">
            <a:spAutoFit/>
          </a:bodyPr>
          <a:lstStyle/>
          <a:p>
            <a:pPr marL="241300" indent="-228600">
              <a:lnSpc>
                <a:spcPct val="100000"/>
              </a:lnSpc>
              <a:spcBef>
                <a:spcPts val="105"/>
              </a:spcBef>
              <a:buClr>
                <a:srgbClr val="4F81BC"/>
              </a:buClr>
              <a:buFont typeface="Arial MT"/>
              <a:buChar char="•"/>
              <a:tabLst>
                <a:tab pos="240665" algn="l"/>
                <a:tab pos="241300" algn="l"/>
              </a:tabLst>
            </a:pPr>
            <a:r>
              <a:rPr sz="2200" b="1" spc="-15" dirty="0">
                <a:latin typeface="Calibri"/>
                <a:cs typeface="Calibri"/>
              </a:rPr>
              <a:t>For</a:t>
            </a:r>
            <a:r>
              <a:rPr sz="2200" b="1" spc="-65" dirty="0">
                <a:latin typeface="Calibri"/>
                <a:cs typeface="Calibri"/>
              </a:rPr>
              <a:t> </a:t>
            </a:r>
            <a:r>
              <a:rPr sz="2200" b="1" spc="-5" dirty="0">
                <a:latin typeface="Calibri"/>
                <a:cs typeface="Calibri"/>
              </a:rPr>
              <a:t>scaling</a:t>
            </a:r>
            <a:endParaRPr sz="2200">
              <a:latin typeface="Calibri"/>
              <a:cs typeface="Calibri"/>
            </a:endParaRPr>
          </a:p>
        </p:txBody>
      </p:sp>
      <p:pic>
        <p:nvPicPr>
          <p:cNvPr id="14" name="Picture 13" descr="sc.jpg"/>
          <p:cNvPicPr>
            <a:picLocks noChangeAspect="1"/>
          </p:cNvPicPr>
          <p:nvPr/>
        </p:nvPicPr>
        <p:blipFill>
          <a:blip r:embed="rId4"/>
          <a:stretch>
            <a:fillRect/>
          </a:stretch>
        </p:blipFill>
        <p:spPr>
          <a:xfrm>
            <a:off x="3860800" y="4686300"/>
            <a:ext cx="4064000" cy="1028700"/>
          </a:xfrm>
          <a:prstGeom prst="rect">
            <a:avLst/>
          </a:prstGeom>
        </p:spPr>
      </p:pic>
      <p:sp>
        <p:nvSpPr>
          <p:cNvPr id="4" name="TextBox 3"/>
          <p:cNvSpPr txBox="1"/>
          <p:nvPr/>
        </p:nvSpPr>
        <p:spPr>
          <a:xfrm>
            <a:off x="1426192" y="5886450"/>
            <a:ext cx="7311408" cy="369332"/>
          </a:xfrm>
          <a:prstGeom prst="rect">
            <a:avLst/>
          </a:prstGeom>
          <a:noFill/>
        </p:spPr>
        <p:txBody>
          <a:bodyPr wrap="square" rtlCol="0">
            <a:spAutoFit/>
          </a:bodyPr>
          <a:lstStyle/>
          <a:p>
            <a:r>
              <a:rPr lang="en-US" dirty="0" smtClean="0"/>
              <a:t>Inverse Scaling:1/</a:t>
            </a:r>
            <a:r>
              <a:rPr lang="en-US" dirty="0" err="1" smtClean="0"/>
              <a:t>sx</a:t>
            </a:r>
            <a:r>
              <a:rPr lang="en-US" dirty="0" smtClean="0"/>
              <a:t> and 1/</a:t>
            </a:r>
            <a:r>
              <a:rPr lang="en-US" dirty="0" err="1" smtClean="0"/>
              <a:t>sy</a:t>
            </a:r>
            <a:endParaRPr lang="en-US" dirty="0"/>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767825" y="683863"/>
            <a:ext cx="4341705" cy="3093154"/>
          </a:xfrm>
          <a:prstGeom prst="rect">
            <a:avLst/>
          </a:prstGeom>
        </p:spPr>
        <p:txBody>
          <a:bodyPr vert="horz" wrap="square" lIns="0" tIns="83820" rIns="0" bIns="0" rtlCol="0">
            <a:spAutoFit/>
          </a:bodyPr>
          <a:lstStyle/>
          <a:p>
            <a:pPr marL="241300" indent="-228600">
              <a:lnSpc>
                <a:spcPct val="100000"/>
              </a:lnSpc>
              <a:spcBef>
                <a:spcPts val="660"/>
              </a:spcBef>
              <a:buClr>
                <a:srgbClr val="4F81BC"/>
              </a:buClr>
              <a:buFont typeface="Arial MT"/>
              <a:buChar char="•"/>
              <a:tabLst>
                <a:tab pos="240665" algn="l"/>
                <a:tab pos="241300" algn="l"/>
              </a:tabLst>
            </a:pPr>
            <a:r>
              <a:rPr sz="2200" b="1" spc="-15" dirty="0">
                <a:latin typeface="Calibri"/>
                <a:cs typeface="Calibri"/>
              </a:rPr>
              <a:t>For</a:t>
            </a:r>
            <a:r>
              <a:rPr sz="2200" b="1" spc="-45" dirty="0">
                <a:latin typeface="Calibri"/>
                <a:cs typeface="Calibri"/>
              </a:rPr>
              <a:t> </a:t>
            </a:r>
            <a:r>
              <a:rPr sz="2200" b="1" spc="-5" dirty="0">
                <a:latin typeface="Calibri"/>
                <a:cs typeface="Calibri"/>
              </a:rPr>
              <a:t>Reflection</a:t>
            </a:r>
            <a:endParaRPr sz="2200">
              <a:latin typeface="Calibri"/>
              <a:cs typeface="Calibri"/>
            </a:endParaRPr>
          </a:p>
          <a:p>
            <a:pPr marL="591820" lvl="1" indent="-283845">
              <a:lnSpc>
                <a:spcPct val="100000"/>
              </a:lnSpc>
              <a:spcBef>
                <a:spcPts val="490"/>
              </a:spcBef>
              <a:buClr>
                <a:srgbClr val="C0504D"/>
              </a:buClr>
              <a:buFont typeface="Arial MT"/>
              <a:buChar char="•"/>
              <a:tabLst>
                <a:tab pos="591185" algn="l"/>
                <a:tab pos="591820" algn="l"/>
              </a:tabLst>
            </a:pPr>
            <a:r>
              <a:rPr sz="2000" spc="-15" dirty="0">
                <a:latin typeface="Calibri"/>
                <a:cs typeface="Calibri"/>
              </a:rPr>
              <a:t>Reflection</a:t>
            </a:r>
            <a:r>
              <a:rPr sz="2000" spc="40" dirty="0">
                <a:latin typeface="Calibri"/>
                <a:cs typeface="Calibri"/>
              </a:rPr>
              <a:t> </a:t>
            </a:r>
            <a:r>
              <a:rPr sz="2000" spc="-5" dirty="0">
                <a:latin typeface="Calibri"/>
                <a:cs typeface="Calibri"/>
              </a:rPr>
              <a:t>about</a:t>
            </a:r>
            <a:r>
              <a:rPr sz="2000" spc="-10" dirty="0">
                <a:latin typeface="Calibri"/>
                <a:cs typeface="Calibri"/>
              </a:rPr>
              <a:t> </a:t>
            </a:r>
            <a:r>
              <a:rPr sz="2000" spc="-15" dirty="0">
                <a:latin typeface="Calibri"/>
                <a:cs typeface="Calibri"/>
              </a:rPr>
              <a:t>x-axis</a:t>
            </a:r>
            <a:endParaRPr sz="2000">
              <a:latin typeface="Calibri"/>
              <a:cs typeface="Calibri"/>
            </a:endParaRPr>
          </a:p>
          <a:p>
            <a:pPr lvl="1">
              <a:lnSpc>
                <a:spcPct val="100000"/>
              </a:lnSpc>
              <a:spcBef>
                <a:spcPts val="45"/>
              </a:spcBef>
              <a:buClr>
                <a:srgbClr val="C0504D"/>
              </a:buClr>
              <a:buFont typeface="Arial MT"/>
              <a:buChar char="•"/>
            </a:pPr>
            <a:endParaRPr sz="2950">
              <a:latin typeface="Calibri"/>
              <a:cs typeface="Calibri"/>
            </a:endParaRPr>
          </a:p>
          <a:p>
            <a:pPr marL="591820" lvl="1" indent="-283845">
              <a:lnSpc>
                <a:spcPct val="100000"/>
              </a:lnSpc>
              <a:spcBef>
                <a:spcPts val="5"/>
              </a:spcBef>
              <a:buClr>
                <a:srgbClr val="C0504D"/>
              </a:buClr>
              <a:buFont typeface="Arial MT"/>
              <a:buChar char="•"/>
              <a:tabLst>
                <a:tab pos="591185" algn="l"/>
                <a:tab pos="591820" algn="l"/>
              </a:tabLst>
            </a:pPr>
            <a:r>
              <a:rPr sz="2000" spc="-15" dirty="0">
                <a:latin typeface="Calibri"/>
                <a:cs typeface="Calibri"/>
              </a:rPr>
              <a:t>Reflection</a:t>
            </a:r>
            <a:r>
              <a:rPr sz="2000" spc="25" dirty="0">
                <a:latin typeface="Calibri"/>
                <a:cs typeface="Calibri"/>
              </a:rPr>
              <a:t> </a:t>
            </a:r>
            <a:r>
              <a:rPr sz="2000" dirty="0">
                <a:latin typeface="Calibri"/>
                <a:cs typeface="Calibri"/>
              </a:rPr>
              <a:t>about</a:t>
            </a:r>
            <a:r>
              <a:rPr sz="2000" spc="-30" dirty="0">
                <a:latin typeface="Calibri"/>
                <a:cs typeface="Calibri"/>
              </a:rPr>
              <a:t> </a:t>
            </a:r>
            <a:r>
              <a:rPr sz="2000" spc="-10" dirty="0">
                <a:latin typeface="Calibri"/>
                <a:cs typeface="Calibri"/>
              </a:rPr>
              <a:t>y-axis</a:t>
            </a:r>
            <a:endParaRPr sz="2000">
              <a:latin typeface="Calibri"/>
              <a:cs typeface="Calibri"/>
            </a:endParaRPr>
          </a:p>
          <a:p>
            <a:pPr lvl="1">
              <a:lnSpc>
                <a:spcPct val="100000"/>
              </a:lnSpc>
              <a:spcBef>
                <a:spcPts val="45"/>
              </a:spcBef>
              <a:buClr>
                <a:srgbClr val="C0504D"/>
              </a:buClr>
              <a:buFont typeface="Arial MT"/>
              <a:buChar char="•"/>
            </a:pPr>
            <a:endParaRPr sz="2950">
              <a:latin typeface="Calibri"/>
              <a:cs typeface="Calibri"/>
            </a:endParaRPr>
          </a:p>
          <a:p>
            <a:pPr marL="591820" lvl="1" indent="-283845">
              <a:lnSpc>
                <a:spcPct val="100000"/>
              </a:lnSpc>
              <a:buClr>
                <a:srgbClr val="C0504D"/>
              </a:buClr>
              <a:buFont typeface="Arial MT"/>
              <a:buChar char="•"/>
              <a:tabLst>
                <a:tab pos="591185" algn="l"/>
                <a:tab pos="591820" algn="l"/>
              </a:tabLst>
            </a:pPr>
            <a:r>
              <a:rPr sz="2000" spc="-15" dirty="0">
                <a:latin typeface="Calibri"/>
                <a:cs typeface="Calibri"/>
              </a:rPr>
              <a:t>Reflection</a:t>
            </a:r>
            <a:r>
              <a:rPr sz="2000" spc="40" dirty="0">
                <a:latin typeface="Calibri"/>
                <a:cs typeface="Calibri"/>
              </a:rPr>
              <a:t> </a:t>
            </a:r>
            <a:r>
              <a:rPr sz="2000">
                <a:latin typeface="Calibri"/>
                <a:cs typeface="Calibri"/>
              </a:rPr>
              <a:t>about</a:t>
            </a:r>
            <a:r>
              <a:rPr sz="2000" spc="-20">
                <a:latin typeface="Calibri"/>
                <a:cs typeface="Calibri"/>
              </a:rPr>
              <a:t> </a:t>
            </a:r>
            <a:r>
              <a:rPr sz="2000" spc="-10" smtClean="0">
                <a:latin typeface="Calibri"/>
                <a:cs typeface="Calibri"/>
              </a:rPr>
              <a:t>y=x</a:t>
            </a:r>
            <a:endParaRPr sz="2000">
              <a:latin typeface="Calibri"/>
              <a:cs typeface="Calibri"/>
            </a:endParaRPr>
          </a:p>
          <a:p>
            <a:pPr lvl="1">
              <a:lnSpc>
                <a:spcPct val="100000"/>
              </a:lnSpc>
              <a:spcBef>
                <a:spcPts val="50"/>
              </a:spcBef>
              <a:buClr>
                <a:srgbClr val="C0504D"/>
              </a:buClr>
              <a:buFont typeface="Arial MT"/>
              <a:buChar char="•"/>
            </a:pPr>
            <a:endParaRPr sz="2950">
              <a:latin typeface="Calibri"/>
              <a:cs typeface="Calibri"/>
            </a:endParaRPr>
          </a:p>
          <a:p>
            <a:pPr marL="591820" lvl="1" indent="-283845">
              <a:lnSpc>
                <a:spcPct val="100000"/>
              </a:lnSpc>
              <a:buClr>
                <a:srgbClr val="C0504D"/>
              </a:buClr>
              <a:buFont typeface="Arial MT"/>
              <a:buChar char="•"/>
              <a:tabLst>
                <a:tab pos="591185" algn="l"/>
                <a:tab pos="591820" algn="l"/>
              </a:tabLst>
            </a:pPr>
            <a:r>
              <a:rPr sz="2000" spc="-15" dirty="0">
                <a:latin typeface="Calibri"/>
                <a:cs typeface="Calibri"/>
              </a:rPr>
              <a:t>Reflection</a:t>
            </a:r>
            <a:r>
              <a:rPr sz="2000" spc="35" dirty="0">
                <a:latin typeface="Calibri"/>
                <a:cs typeface="Calibri"/>
              </a:rPr>
              <a:t> </a:t>
            </a:r>
            <a:r>
              <a:rPr sz="2000" dirty="0">
                <a:latin typeface="Calibri"/>
                <a:cs typeface="Calibri"/>
              </a:rPr>
              <a:t>about</a:t>
            </a:r>
            <a:r>
              <a:rPr sz="2000" spc="-40" dirty="0">
                <a:latin typeface="Calibri"/>
                <a:cs typeface="Calibri"/>
              </a:rPr>
              <a:t> </a:t>
            </a:r>
            <a:r>
              <a:rPr sz="2000" spc="-10" dirty="0">
                <a:latin typeface="Calibri"/>
                <a:cs typeface="Calibri"/>
              </a:rPr>
              <a:t>y</a:t>
            </a:r>
            <a:r>
              <a:rPr sz="2000" spc="-10">
                <a:latin typeface="Calibri"/>
                <a:cs typeface="Calibri"/>
              </a:rPr>
              <a:t>=-</a:t>
            </a:r>
            <a:r>
              <a:rPr sz="2000" spc="-10" smtClean="0">
                <a:latin typeface="Calibri"/>
                <a:cs typeface="Calibri"/>
              </a:rPr>
              <a:t>x</a:t>
            </a:r>
            <a:endParaRPr sz="2000">
              <a:latin typeface="Calibri"/>
              <a:cs typeface="Calibri"/>
            </a:endParaRPr>
          </a:p>
        </p:txBody>
      </p:sp>
      <p:sp>
        <p:nvSpPr>
          <p:cNvPr id="4" name="object 4"/>
          <p:cNvSpPr txBox="1"/>
          <p:nvPr/>
        </p:nvSpPr>
        <p:spPr>
          <a:xfrm>
            <a:off x="1162033" y="3588162"/>
            <a:ext cx="4950460" cy="319318"/>
          </a:xfrm>
          <a:prstGeom prst="rect">
            <a:avLst/>
          </a:prstGeom>
        </p:spPr>
        <p:txBody>
          <a:bodyPr vert="horz" wrap="square" lIns="0" tIns="11430" rIns="0" bIns="0" rtlCol="0">
            <a:spAutoFit/>
          </a:bodyPr>
          <a:lstStyle/>
          <a:p>
            <a:pPr marL="295910" indent="-283845">
              <a:lnSpc>
                <a:spcPct val="100000"/>
              </a:lnSpc>
              <a:spcBef>
                <a:spcPts val="90"/>
              </a:spcBef>
              <a:buClr>
                <a:srgbClr val="C0504D"/>
              </a:buClr>
              <a:buFont typeface="Arial MT"/>
              <a:buChar char="•"/>
              <a:tabLst>
                <a:tab pos="295910" algn="l"/>
                <a:tab pos="296545" algn="l"/>
              </a:tabLst>
            </a:pPr>
            <a:r>
              <a:rPr sz="2000" spc="-15" dirty="0">
                <a:latin typeface="Calibri"/>
                <a:cs typeface="Calibri"/>
              </a:rPr>
              <a:t>Reflection</a:t>
            </a:r>
            <a:r>
              <a:rPr sz="2000" spc="50" dirty="0">
                <a:latin typeface="Calibri"/>
                <a:cs typeface="Calibri"/>
              </a:rPr>
              <a:t> </a:t>
            </a:r>
            <a:r>
              <a:rPr sz="2000" spc="-5" dirty="0">
                <a:latin typeface="Calibri"/>
                <a:cs typeface="Calibri"/>
              </a:rPr>
              <a:t>about</a:t>
            </a:r>
            <a:r>
              <a:rPr sz="2000" spc="-20" dirty="0">
                <a:latin typeface="Calibri"/>
                <a:cs typeface="Calibri"/>
              </a:rPr>
              <a:t> any</a:t>
            </a:r>
            <a:r>
              <a:rPr sz="2000" spc="5" dirty="0">
                <a:latin typeface="Calibri"/>
                <a:cs typeface="Calibri"/>
              </a:rPr>
              <a:t> </a:t>
            </a:r>
            <a:r>
              <a:rPr sz="2000" spc="-5" dirty="0">
                <a:latin typeface="Calibri"/>
                <a:cs typeface="Calibri"/>
              </a:rPr>
              <a:t>line</a:t>
            </a:r>
            <a:r>
              <a:rPr sz="2000" spc="15" dirty="0">
                <a:latin typeface="Calibri"/>
                <a:cs typeface="Calibri"/>
              </a:rPr>
              <a:t> </a:t>
            </a:r>
            <a:r>
              <a:rPr sz="2000" spc="-10" dirty="0">
                <a:latin typeface="Calibri"/>
                <a:cs typeface="Calibri"/>
              </a:rPr>
              <a:t>y=mx+c</a:t>
            </a:r>
            <a:endParaRPr sz="2000">
              <a:latin typeface="Calibri"/>
              <a:cs typeface="Calibri"/>
            </a:endParaRPr>
          </a:p>
        </p:txBody>
      </p:sp>
      <p:sp>
        <p:nvSpPr>
          <p:cNvPr id="6" name="object 6"/>
          <p:cNvSpPr/>
          <p:nvPr/>
        </p:nvSpPr>
        <p:spPr>
          <a:xfrm>
            <a:off x="11375643" y="4236719"/>
            <a:ext cx="94827" cy="297180"/>
          </a:xfrm>
          <a:custGeom>
            <a:avLst/>
            <a:gdLst/>
            <a:ahLst/>
            <a:cxnLst/>
            <a:rect l="l" t="t" r="r" b="b"/>
            <a:pathLst>
              <a:path w="71120" h="396239">
                <a:moveTo>
                  <a:pt x="71120" y="396239"/>
                </a:moveTo>
                <a:lnTo>
                  <a:pt x="43451" y="390651"/>
                </a:lnTo>
                <a:lnTo>
                  <a:pt x="20843" y="375410"/>
                </a:lnTo>
                <a:lnTo>
                  <a:pt x="5593" y="352804"/>
                </a:lnTo>
                <a:lnTo>
                  <a:pt x="0" y="325119"/>
                </a:lnTo>
                <a:lnTo>
                  <a:pt x="0" y="71119"/>
                </a:lnTo>
                <a:lnTo>
                  <a:pt x="5593" y="43435"/>
                </a:lnTo>
                <a:lnTo>
                  <a:pt x="20843" y="20829"/>
                </a:lnTo>
                <a:lnTo>
                  <a:pt x="43451" y="5588"/>
                </a:lnTo>
                <a:lnTo>
                  <a:pt x="71120" y="0"/>
                </a:lnTo>
              </a:path>
            </a:pathLst>
          </a:custGeom>
          <a:ln w="19050">
            <a:solidFill>
              <a:srgbClr val="FFFFFF"/>
            </a:solidFill>
          </a:ln>
        </p:spPr>
        <p:txBody>
          <a:bodyPr wrap="square" lIns="0" tIns="0" rIns="0" bIns="0" rtlCol="0"/>
          <a:lstStyle/>
          <a:p>
            <a:endParaRPr/>
          </a:p>
        </p:txBody>
      </p:sp>
      <p:sp>
        <p:nvSpPr>
          <p:cNvPr id="7" name="object 7"/>
          <p:cNvSpPr/>
          <p:nvPr/>
        </p:nvSpPr>
        <p:spPr>
          <a:xfrm>
            <a:off x="12012337" y="4236719"/>
            <a:ext cx="94827" cy="297180"/>
          </a:xfrm>
          <a:custGeom>
            <a:avLst/>
            <a:gdLst/>
            <a:ahLst/>
            <a:cxnLst/>
            <a:rect l="l" t="t" r="r" b="b"/>
            <a:pathLst>
              <a:path w="71120" h="396239">
                <a:moveTo>
                  <a:pt x="0" y="0"/>
                </a:moveTo>
                <a:lnTo>
                  <a:pt x="27721" y="5588"/>
                </a:lnTo>
                <a:lnTo>
                  <a:pt x="50323" y="20829"/>
                </a:lnTo>
                <a:lnTo>
                  <a:pt x="65543" y="43435"/>
                </a:lnTo>
                <a:lnTo>
                  <a:pt x="71120" y="71119"/>
                </a:lnTo>
                <a:lnTo>
                  <a:pt x="71120" y="325119"/>
                </a:lnTo>
                <a:lnTo>
                  <a:pt x="65543" y="352804"/>
                </a:lnTo>
                <a:lnTo>
                  <a:pt x="50323" y="375410"/>
                </a:lnTo>
                <a:lnTo>
                  <a:pt x="27721" y="390651"/>
                </a:lnTo>
                <a:lnTo>
                  <a:pt x="0" y="396239"/>
                </a:lnTo>
              </a:path>
            </a:pathLst>
          </a:custGeom>
          <a:ln w="19050">
            <a:solidFill>
              <a:srgbClr val="FFFFFF"/>
            </a:solidFill>
          </a:ln>
        </p:spPr>
        <p:txBody>
          <a:bodyPr wrap="square" lIns="0" tIns="0" rIns="0" bIns="0" rtlCol="0"/>
          <a:lstStyle/>
          <a:p>
            <a:endParaRPr/>
          </a:p>
        </p:txBody>
      </p:sp>
      <p:pic>
        <p:nvPicPr>
          <p:cNvPr id="10" name="object 10"/>
          <p:cNvPicPr/>
          <p:nvPr/>
        </p:nvPicPr>
        <p:blipFill>
          <a:blip r:embed="rId2" cstate="print"/>
          <a:stretch>
            <a:fillRect/>
          </a:stretch>
        </p:blipFill>
        <p:spPr>
          <a:xfrm>
            <a:off x="5080000" y="685801"/>
            <a:ext cx="2946400" cy="650081"/>
          </a:xfrm>
          <a:prstGeom prst="rect">
            <a:avLst/>
          </a:prstGeom>
        </p:spPr>
      </p:pic>
      <p:pic>
        <p:nvPicPr>
          <p:cNvPr id="11" name="object 11"/>
          <p:cNvPicPr/>
          <p:nvPr/>
        </p:nvPicPr>
        <p:blipFill>
          <a:blip r:embed="rId3" cstate="print"/>
          <a:stretch>
            <a:fillRect/>
          </a:stretch>
        </p:blipFill>
        <p:spPr>
          <a:xfrm>
            <a:off x="5181601" y="1428750"/>
            <a:ext cx="2832100" cy="607219"/>
          </a:xfrm>
          <a:prstGeom prst="rect">
            <a:avLst/>
          </a:prstGeom>
        </p:spPr>
      </p:pic>
      <p:pic>
        <p:nvPicPr>
          <p:cNvPr id="12" name="object 12"/>
          <p:cNvPicPr/>
          <p:nvPr/>
        </p:nvPicPr>
        <p:blipFill>
          <a:blip r:embed="rId4" cstate="print"/>
          <a:stretch>
            <a:fillRect/>
          </a:stretch>
        </p:blipFill>
        <p:spPr>
          <a:xfrm>
            <a:off x="5181600" y="2171700"/>
            <a:ext cx="2844800" cy="614363"/>
          </a:xfrm>
          <a:prstGeom prst="rect">
            <a:avLst/>
          </a:prstGeom>
        </p:spPr>
      </p:pic>
      <p:pic>
        <p:nvPicPr>
          <p:cNvPr id="13" name="object 13"/>
          <p:cNvPicPr/>
          <p:nvPr/>
        </p:nvPicPr>
        <p:blipFill>
          <a:blip r:embed="rId5" cstate="print"/>
          <a:stretch>
            <a:fillRect/>
          </a:stretch>
        </p:blipFill>
        <p:spPr>
          <a:xfrm>
            <a:off x="5326041" y="2857500"/>
            <a:ext cx="2832100" cy="635794"/>
          </a:xfrm>
          <a:prstGeom prst="rect">
            <a:avLst/>
          </a:prstGeom>
        </p:spPr>
      </p:pic>
      <p:pic>
        <p:nvPicPr>
          <p:cNvPr id="14" name="object 14"/>
          <p:cNvPicPr/>
          <p:nvPr/>
        </p:nvPicPr>
        <p:blipFill>
          <a:blip r:embed="rId6" cstate="print"/>
          <a:stretch>
            <a:fillRect/>
          </a:stretch>
        </p:blipFill>
        <p:spPr>
          <a:xfrm>
            <a:off x="5080000" y="3886199"/>
            <a:ext cx="4724400" cy="1200150"/>
          </a:xfrm>
          <a:prstGeom prst="rect">
            <a:avLst/>
          </a:prstGeom>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4400" y="628650"/>
            <a:ext cx="3813387" cy="321883"/>
          </a:xfrm>
          <a:prstGeom prst="rect">
            <a:avLst/>
          </a:prstGeom>
        </p:spPr>
        <p:txBody>
          <a:bodyPr vert="horz" wrap="square" lIns="0" tIns="13970" rIns="0" bIns="0" rtlCol="0">
            <a:spAutoFit/>
          </a:bodyPr>
          <a:lstStyle/>
          <a:p>
            <a:pPr marL="12700">
              <a:lnSpc>
                <a:spcPct val="100000"/>
              </a:lnSpc>
              <a:spcBef>
                <a:spcPts val="110"/>
              </a:spcBef>
            </a:pPr>
            <a:r>
              <a:rPr lang="en-US" spc="-80" dirty="0" smtClean="0">
                <a:latin typeface="Times New Roman" pitchFamily="18" charset="0"/>
                <a:cs typeface="Times New Roman" pitchFamily="18" charset="0"/>
              </a:rPr>
              <a:t>2.</a:t>
            </a:r>
            <a:r>
              <a:rPr spc="-80" dirty="0" smtClean="0">
                <a:latin typeface="Times New Roman" pitchFamily="18" charset="0"/>
                <a:cs typeface="Times New Roman" pitchFamily="18" charset="0"/>
              </a:rPr>
              <a:t>S</a:t>
            </a:r>
            <a:r>
              <a:rPr spc="-85" dirty="0" smtClean="0">
                <a:latin typeface="Times New Roman" pitchFamily="18" charset="0"/>
                <a:cs typeface="Times New Roman" pitchFamily="18" charset="0"/>
              </a:rPr>
              <a:t>h</a:t>
            </a:r>
            <a:r>
              <a:rPr spc="-95" dirty="0" smtClean="0">
                <a:latin typeface="Times New Roman" pitchFamily="18" charset="0"/>
                <a:cs typeface="Times New Roman" pitchFamily="18" charset="0"/>
              </a:rPr>
              <a:t>e</a:t>
            </a:r>
            <a:r>
              <a:rPr spc="-90" dirty="0" smtClean="0">
                <a:latin typeface="Times New Roman" pitchFamily="18" charset="0"/>
                <a:cs typeface="Times New Roman" pitchFamily="18" charset="0"/>
              </a:rPr>
              <a:t>ar</a:t>
            </a:r>
            <a:endParaRPr spc="5" dirty="0">
              <a:latin typeface="Times New Roman" pitchFamily="18" charset="0"/>
              <a:cs typeface="Times New Roman" pitchFamily="18" charset="0"/>
            </a:endParaRPr>
          </a:p>
        </p:txBody>
      </p:sp>
      <p:sp>
        <p:nvSpPr>
          <p:cNvPr id="3" name="object 3"/>
          <p:cNvSpPr txBox="1"/>
          <p:nvPr/>
        </p:nvSpPr>
        <p:spPr>
          <a:xfrm>
            <a:off x="869424" y="1211637"/>
            <a:ext cx="9805245" cy="1368323"/>
          </a:xfrm>
          <a:prstGeom prst="rect">
            <a:avLst/>
          </a:prstGeom>
        </p:spPr>
        <p:txBody>
          <a:bodyPr vert="horz" wrap="square" lIns="0" tIns="13970" rIns="0" bIns="0" rtlCol="0">
            <a:spAutoFit/>
          </a:bodyPr>
          <a:lstStyle/>
          <a:p>
            <a:pPr marL="12700" marR="5080" indent="798830" algn="just">
              <a:lnSpc>
                <a:spcPct val="100000"/>
              </a:lnSpc>
              <a:spcBef>
                <a:spcPts val="110"/>
              </a:spcBef>
            </a:pPr>
            <a:r>
              <a:rPr sz="2200" dirty="0">
                <a:latin typeface="Times New Roman" pitchFamily="18" charset="0"/>
                <a:cs typeface="Times New Roman" pitchFamily="18" charset="0"/>
              </a:rPr>
              <a:t>It </a:t>
            </a:r>
            <a:r>
              <a:rPr sz="2200" spc="-10" dirty="0">
                <a:latin typeface="Times New Roman" pitchFamily="18" charset="0"/>
                <a:cs typeface="Times New Roman" pitchFamily="18" charset="0"/>
              </a:rPr>
              <a:t>distorts </a:t>
            </a:r>
            <a:r>
              <a:rPr sz="2200" dirty="0">
                <a:latin typeface="Times New Roman" pitchFamily="18" charset="0"/>
                <a:cs typeface="Times New Roman" pitchFamily="18" charset="0"/>
              </a:rPr>
              <a:t>the </a:t>
            </a:r>
            <a:r>
              <a:rPr sz="2200" spc="-10" dirty="0">
                <a:latin typeface="Times New Roman" pitchFamily="18" charset="0"/>
                <a:cs typeface="Times New Roman" pitchFamily="18" charset="0"/>
              </a:rPr>
              <a:t>shape </a:t>
            </a:r>
            <a:r>
              <a:rPr sz="2200" spc="5" dirty="0">
                <a:latin typeface="Times New Roman" pitchFamily="18" charset="0"/>
                <a:cs typeface="Times New Roman" pitchFamily="18" charset="0"/>
              </a:rPr>
              <a:t>of </a:t>
            </a:r>
            <a:r>
              <a:rPr sz="2200" spc="-5" dirty="0">
                <a:latin typeface="Times New Roman" pitchFamily="18" charset="0"/>
                <a:cs typeface="Times New Roman" pitchFamily="18" charset="0"/>
              </a:rPr>
              <a:t>object </a:t>
            </a:r>
            <a:r>
              <a:rPr sz="2200" dirty="0">
                <a:latin typeface="Times New Roman" pitchFamily="18" charset="0"/>
                <a:cs typeface="Times New Roman" pitchFamily="18" charset="0"/>
              </a:rPr>
              <a:t>in </a:t>
            </a:r>
            <a:r>
              <a:rPr sz="2200" spc="-5" dirty="0">
                <a:latin typeface="Times New Roman" pitchFamily="18" charset="0"/>
                <a:cs typeface="Times New Roman" pitchFamily="18" charset="0"/>
              </a:rPr>
              <a:t>either </a:t>
            </a:r>
            <a:r>
              <a:rPr sz="2200" spc="15" dirty="0">
                <a:latin typeface="Times New Roman" pitchFamily="18" charset="0"/>
                <a:cs typeface="Times New Roman" pitchFamily="18" charset="0"/>
              </a:rPr>
              <a:t>‘x’ </a:t>
            </a:r>
            <a:r>
              <a:rPr sz="2200" spc="5" dirty="0">
                <a:latin typeface="Times New Roman" pitchFamily="18" charset="0"/>
                <a:cs typeface="Times New Roman" pitchFamily="18" charset="0"/>
              </a:rPr>
              <a:t>or </a:t>
            </a:r>
            <a:r>
              <a:rPr sz="2200" spc="25" dirty="0">
                <a:latin typeface="Times New Roman" pitchFamily="18" charset="0"/>
                <a:cs typeface="Times New Roman" pitchFamily="18" charset="0"/>
              </a:rPr>
              <a:t>‘y’ </a:t>
            </a:r>
            <a:r>
              <a:rPr sz="2200" spc="5" dirty="0">
                <a:latin typeface="Times New Roman" pitchFamily="18" charset="0"/>
                <a:cs typeface="Times New Roman" pitchFamily="18" charset="0"/>
              </a:rPr>
              <a:t>or </a:t>
            </a:r>
            <a:r>
              <a:rPr sz="2200" spc="-5" dirty="0">
                <a:latin typeface="Times New Roman" pitchFamily="18" charset="0"/>
                <a:cs typeface="Times New Roman" pitchFamily="18" charset="0"/>
              </a:rPr>
              <a:t>both </a:t>
            </a:r>
            <a:r>
              <a:rPr sz="2200" dirty="0">
                <a:latin typeface="Times New Roman" pitchFamily="18" charset="0"/>
                <a:cs typeface="Times New Roman" pitchFamily="18" charset="0"/>
              </a:rPr>
              <a:t> </a:t>
            </a:r>
            <a:r>
              <a:rPr sz="2200" spc="-5" dirty="0">
                <a:latin typeface="Times New Roman" pitchFamily="18" charset="0"/>
                <a:cs typeface="Times New Roman" pitchFamily="18" charset="0"/>
              </a:rPr>
              <a:t>direction.</a:t>
            </a:r>
            <a:r>
              <a:rPr sz="2200" dirty="0">
                <a:latin typeface="Times New Roman" pitchFamily="18" charset="0"/>
                <a:cs typeface="Times New Roman" pitchFamily="18" charset="0"/>
              </a:rPr>
              <a:t> In</a:t>
            </a:r>
            <a:r>
              <a:rPr sz="2200" spc="5" dirty="0">
                <a:latin typeface="Times New Roman" pitchFamily="18" charset="0"/>
                <a:cs typeface="Times New Roman" pitchFamily="18" charset="0"/>
              </a:rPr>
              <a:t> </a:t>
            </a:r>
            <a:r>
              <a:rPr sz="2200" spc="-15" dirty="0">
                <a:latin typeface="Times New Roman" pitchFamily="18" charset="0"/>
                <a:cs typeface="Times New Roman" pitchFamily="18" charset="0"/>
              </a:rPr>
              <a:t>case</a:t>
            </a:r>
            <a:r>
              <a:rPr sz="2200" spc="-10" dirty="0">
                <a:latin typeface="Times New Roman" pitchFamily="18" charset="0"/>
                <a:cs typeface="Times New Roman" pitchFamily="18" charset="0"/>
              </a:rPr>
              <a:t> </a:t>
            </a:r>
            <a:r>
              <a:rPr sz="2200" spc="5" dirty="0">
                <a:latin typeface="Times New Roman" pitchFamily="18" charset="0"/>
                <a:cs typeface="Times New Roman" pitchFamily="18" charset="0"/>
              </a:rPr>
              <a:t>of</a:t>
            </a:r>
            <a:r>
              <a:rPr sz="2200" spc="10" dirty="0">
                <a:latin typeface="Times New Roman" pitchFamily="18" charset="0"/>
                <a:cs typeface="Times New Roman" pitchFamily="18" charset="0"/>
              </a:rPr>
              <a:t> </a:t>
            </a:r>
            <a:r>
              <a:rPr sz="2200" spc="-10" dirty="0">
                <a:latin typeface="Times New Roman" pitchFamily="18" charset="0"/>
                <a:cs typeface="Times New Roman" pitchFamily="18" charset="0"/>
              </a:rPr>
              <a:t>single</a:t>
            </a:r>
            <a:r>
              <a:rPr sz="2200" spc="-5" dirty="0">
                <a:latin typeface="Times New Roman" pitchFamily="18" charset="0"/>
                <a:cs typeface="Times New Roman" pitchFamily="18" charset="0"/>
              </a:rPr>
              <a:t> </a:t>
            </a:r>
            <a:r>
              <a:rPr sz="2200" spc="-10" dirty="0">
                <a:latin typeface="Times New Roman" pitchFamily="18" charset="0"/>
                <a:cs typeface="Times New Roman" pitchFamily="18" charset="0"/>
              </a:rPr>
              <a:t>directional</a:t>
            </a:r>
            <a:r>
              <a:rPr sz="2200" spc="-5" dirty="0">
                <a:latin typeface="Times New Roman" pitchFamily="18" charset="0"/>
                <a:cs typeface="Times New Roman" pitchFamily="18" charset="0"/>
              </a:rPr>
              <a:t> shearing</a:t>
            </a:r>
            <a:r>
              <a:rPr sz="2200" dirty="0">
                <a:latin typeface="Times New Roman" pitchFamily="18" charset="0"/>
                <a:cs typeface="Times New Roman" pitchFamily="18" charset="0"/>
              </a:rPr>
              <a:t> </a:t>
            </a:r>
            <a:r>
              <a:rPr sz="2200" spc="-5" dirty="0">
                <a:latin typeface="Times New Roman" pitchFamily="18" charset="0"/>
                <a:cs typeface="Times New Roman" pitchFamily="18" charset="0"/>
              </a:rPr>
              <a:t>(e.g.</a:t>
            </a:r>
            <a:r>
              <a:rPr sz="2200" dirty="0">
                <a:latin typeface="Times New Roman" pitchFamily="18" charset="0"/>
                <a:cs typeface="Times New Roman" pitchFamily="18" charset="0"/>
              </a:rPr>
              <a:t> in</a:t>
            </a:r>
            <a:r>
              <a:rPr sz="2200" spc="5" dirty="0">
                <a:latin typeface="Times New Roman" pitchFamily="18" charset="0"/>
                <a:cs typeface="Times New Roman" pitchFamily="18" charset="0"/>
              </a:rPr>
              <a:t> </a:t>
            </a:r>
            <a:r>
              <a:rPr sz="2200" spc="15" dirty="0">
                <a:latin typeface="Times New Roman" pitchFamily="18" charset="0"/>
                <a:cs typeface="Times New Roman" pitchFamily="18" charset="0"/>
              </a:rPr>
              <a:t>‘x’ </a:t>
            </a:r>
            <a:r>
              <a:rPr sz="2200" spc="20" dirty="0">
                <a:latin typeface="Times New Roman" pitchFamily="18" charset="0"/>
                <a:cs typeface="Times New Roman" pitchFamily="18" charset="0"/>
              </a:rPr>
              <a:t> </a:t>
            </a:r>
            <a:r>
              <a:rPr sz="2200" spc="-5" dirty="0">
                <a:latin typeface="Times New Roman" pitchFamily="18" charset="0"/>
                <a:cs typeface="Times New Roman" pitchFamily="18" charset="0"/>
              </a:rPr>
              <a:t>direction </a:t>
            </a:r>
            <a:r>
              <a:rPr sz="2200" spc="-15" dirty="0">
                <a:latin typeface="Times New Roman" pitchFamily="18" charset="0"/>
                <a:cs typeface="Times New Roman" pitchFamily="18" charset="0"/>
              </a:rPr>
              <a:t>can </a:t>
            </a:r>
            <a:r>
              <a:rPr sz="2200" dirty="0">
                <a:latin typeface="Times New Roman" pitchFamily="18" charset="0"/>
                <a:cs typeface="Times New Roman" pitchFamily="18" charset="0"/>
              </a:rPr>
              <a:t>be </a:t>
            </a:r>
            <a:r>
              <a:rPr sz="2200" spc="-5" dirty="0">
                <a:latin typeface="Times New Roman" pitchFamily="18" charset="0"/>
                <a:cs typeface="Times New Roman" pitchFamily="18" charset="0"/>
              </a:rPr>
              <a:t>viewed </a:t>
            </a:r>
            <a:r>
              <a:rPr sz="2200" dirty="0">
                <a:latin typeface="Times New Roman" pitchFamily="18" charset="0"/>
                <a:cs typeface="Times New Roman" pitchFamily="18" charset="0"/>
              </a:rPr>
              <a:t>as an </a:t>
            </a:r>
            <a:r>
              <a:rPr sz="2200" spc="-5" dirty="0">
                <a:latin typeface="Times New Roman" pitchFamily="18" charset="0"/>
                <a:cs typeface="Times New Roman" pitchFamily="18" charset="0"/>
              </a:rPr>
              <a:t>object made </a:t>
            </a:r>
            <a:r>
              <a:rPr sz="2200" spc="-15" dirty="0">
                <a:latin typeface="Times New Roman" pitchFamily="18" charset="0"/>
                <a:cs typeface="Times New Roman" pitchFamily="18" charset="0"/>
              </a:rPr>
              <a:t>up </a:t>
            </a:r>
            <a:r>
              <a:rPr sz="2200" spc="5" dirty="0">
                <a:latin typeface="Times New Roman" pitchFamily="18" charset="0"/>
                <a:cs typeface="Times New Roman" pitchFamily="18" charset="0"/>
              </a:rPr>
              <a:t>of </a:t>
            </a:r>
            <a:r>
              <a:rPr sz="2200" dirty="0">
                <a:latin typeface="Times New Roman" pitchFamily="18" charset="0"/>
                <a:cs typeface="Times New Roman" pitchFamily="18" charset="0"/>
              </a:rPr>
              <a:t>very thin </a:t>
            </a:r>
            <a:r>
              <a:rPr sz="2200" spc="-20" dirty="0">
                <a:latin typeface="Times New Roman" pitchFamily="18" charset="0"/>
                <a:cs typeface="Times New Roman" pitchFamily="18" charset="0"/>
              </a:rPr>
              <a:t>layer </a:t>
            </a:r>
            <a:r>
              <a:rPr sz="2200" spc="-15" dirty="0">
                <a:latin typeface="Times New Roman" pitchFamily="18" charset="0"/>
                <a:cs typeface="Times New Roman" pitchFamily="18" charset="0"/>
              </a:rPr>
              <a:t> </a:t>
            </a:r>
            <a:r>
              <a:rPr sz="2200">
                <a:latin typeface="Times New Roman" pitchFamily="18" charset="0"/>
                <a:cs typeface="Times New Roman" pitchFamily="18" charset="0"/>
              </a:rPr>
              <a:t>and </a:t>
            </a:r>
            <a:r>
              <a:rPr sz="2200" spc="-5" smtClean="0">
                <a:latin typeface="Times New Roman" pitchFamily="18" charset="0"/>
                <a:cs typeface="Times New Roman" pitchFamily="18" charset="0"/>
              </a:rPr>
              <a:t>slid</a:t>
            </a:r>
            <a:r>
              <a:rPr lang="en-US" sz="2200" spc="-5" dirty="0" smtClean="0">
                <a:latin typeface="Times New Roman" pitchFamily="18" charset="0"/>
                <a:cs typeface="Times New Roman" pitchFamily="18" charset="0"/>
              </a:rPr>
              <a:t>e</a:t>
            </a:r>
            <a:r>
              <a:rPr sz="2200" spc="-5" smtClean="0">
                <a:latin typeface="Times New Roman" pitchFamily="18" charset="0"/>
                <a:cs typeface="Times New Roman" pitchFamily="18" charset="0"/>
              </a:rPr>
              <a:t> </a:t>
            </a:r>
            <a:r>
              <a:rPr sz="2200" spc="-5" dirty="0">
                <a:latin typeface="Times New Roman" pitchFamily="18" charset="0"/>
                <a:cs typeface="Times New Roman" pitchFamily="18" charset="0"/>
              </a:rPr>
              <a:t>over each other </a:t>
            </a:r>
            <a:r>
              <a:rPr sz="2200" dirty="0">
                <a:latin typeface="Times New Roman" pitchFamily="18" charset="0"/>
                <a:cs typeface="Times New Roman" pitchFamily="18" charset="0"/>
              </a:rPr>
              <a:t>with the </a:t>
            </a:r>
            <a:r>
              <a:rPr sz="2200" i="1" spc="-10" dirty="0">
                <a:latin typeface="Times New Roman" pitchFamily="18" charset="0"/>
                <a:cs typeface="Times New Roman" pitchFamily="18" charset="0"/>
              </a:rPr>
              <a:t>base </a:t>
            </a:r>
            <a:r>
              <a:rPr sz="2200" spc="-10" dirty="0">
                <a:latin typeface="Times New Roman" pitchFamily="18" charset="0"/>
                <a:cs typeface="Times New Roman" pitchFamily="18" charset="0"/>
              </a:rPr>
              <a:t>remaining </a:t>
            </a:r>
            <a:r>
              <a:rPr sz="2200" spc="-5" dirty="0">
                <a:latin typeface="Times New Roman" pitchFamily="18" charset="0"/>
                <a:cs typeface="Times New Roman" pitchFamily="18" charset="0"/>
              </a:rPr>
              <a:t>where it </a:t>
            </a:r>
            <a:r>
              <a:rPr sz="2200" dirty="0">
                <a:latin typeface="Times New Roman" pitchFamily="18" charset="0"/>
                <a:cs typeface="Times New Roman" pitchFamily="18" charset="0"/>
              </a:rPr>
              <a:t>is). </a:t>
            </a:r>
            <a:r>
              <a:rPr sz="2200" spc="5" dirty="0">
                <a:latin typeface="Times New Roman" pitchFamily="18" charset="0"/>
                <a:cs typeface="Times New Roman" pitchFamily="18" charset="0"/>
              </a:rPr>
              <a:t> </a:t>
            </a:r>
            <a:r>
              <a:rPr sz="2200" spc="-5" dirty="0">
                <a:latin typeface="Times New Roman" pitchFamily="18" charset="0"/>
                <a:cs typeface="Times New Roman" pitchFamily="18" charset="0"/>
              </a:rPr>
              <a:t>Shearing </a:t>
            </a:r>
            <a:r>
              <a:rPr sz="2200" dirty="0">
                <a:latin typeface="Times New Roman" pitchFamily="18" charset="0"/>
                <a:cs typeface="Times New Roman" pitchFamily="18" charset="0"/>
              </a:rPr>
              <a:t>is </a:t>
            </a:r>
            <a:r>
              <a:rPr sz="2200" spc="5" dirty="0">
                <a:latin typeface="Times New Roman" pitchFamily="18" charset="0"/>
                <a:cs typeface="Times New Roman" pitchFamily="18" charset="0"/>
              </a:rPr>
              <a:t>a </a:t>
            </a:r>
            <a:r>
              <a:rPr sz="2200" b="1" i="1" spc="-5" dirty="0">
                <a:latin typeface="Times New Roman" pitchFamily="18" charset="0"/>
                <a:cs typeface="Times New Roman" pitchFamily="18" charset="0"/>
              </a:rPr>
              <a:t>non-rigid-body transformation </a:t>
            </a:r>
            <a:r>
              <a:rPr sz="2200" spc="-15" dirty="0">
                <a:latin typeface="Times New Roman" pitchFamily="18" charset="0"/>
                <a:cs typeface="Times New Roman" pitchFamily="18" charset="0"/>
              </a:rPr>
              <a:t>that </a:t>
            </a:r>
            <a:r>
              <a:rPr sz="2200" spc="-10" dirty="0">
                <a:latin typeface="Times New Roman" pitchFamily="18" charset="0"/>
                <a:cs typeface="Times New Roman" pitchFamily="18" charset="0"/>
              </a:rPr>
              <a:t>moves </a:t>
            </a:r>
            <a:r>
              <a:rPr sz="2200" spc="-5" dirty="0">
                <a:latin typeface="Times New Roman" pitchFamily="18" charset="0"/>
                <a:cs typeface="Times New Roman" pitchFamily="18" charset="0"/>
              </a:rPr>
              <a:t>objects </a:t>
            </a:r>
            <a:r>
              <a:rPr sz="2200" dirty="0">
                <a:latin typeface="Times New Roman" pitchFamily="18" charset="0"/>
                <a:cs typeface="Times New Roman" pitchFamily="18" charset="0"/>
              </a:rPr>
              <a:t> with</a:t>
            </a:r>
            <a:r>
              <a:rPr sz="2200" spc="-50" dirty="0">
                <a:latin typeface="Times New Roman" pitchFamily="18" charset="0"/>
                <a:cs typeface="Times New Roman" pitchFamily="18" charset="0"/>
              </a:rPr>
              <a:t> </a:t>
            </a:r>
            <a:r>
              <a:rPr sz="2200" spc="-5" dirty="0">
                <a:latin typeface="Times New Roman" pitchFamily="18" charset="0"/>
                <a:cs typeface="Times New Roman" pitchFamily="18" charset="0"/>
              </a:rPr>
              <a:t>deformation.</a:t>
            </a:r>
            <a:endParaRPr sz="2200">
              <a:latin typeface="Times New Roman" pitchFamily="18" charset="0"/>
              <a:cs typeface="Times New Roman" pitchFamily="18" charset="0"/>
            </a:endParaRPr>
          </a:p>
        </p:txBody>
      </p:sp>
      <p:sp>
        <p:nvSpPr>
          <p:cNvPr id="5" name="object 5"/>
          <p:cNvSpPr/>
          <p:nvPr/>
        </p:nvSpPr>
        <p:spPr>
          <a:xfrm>
            <a:off x="11375643" y="4236719"/>
            <a:ext cx="94827" cy="297180"/>
          </a:xfrm>
          <a:custGeom>
            <a:avLst/>
            <a:gdLst/>
            <a:ahLst/>
            <a:cxnLst/>
            <a:rect l="l" t="t" r="r" b="b"/>
            <a:pathLst>
              <a:path w="71120" h="396239">
                <a:moveTo>
                  <a:pt x="71120" y="396239"/>
                </a:moveTo>
                <a:lnTo>
                  <a:pt x="43451" y="390651"/>
                </a:lnTo>
                <a:lnTo>
                  <a:pt x="20843" y="375410"/>
                </a:lnTo>
                <a:lnTo>
                  <a:pt x="5593" y="352804"/>
                </a:lnTo>
                <a:lnTo>
                  <a:pt x="0" y="325119"/>
                </a:lnTo>
                <a:lnTo>
                  <a:pt x="0" y="71119"/>
                </a:lnTo>
                <a:lnTo>
                  <a:pt x="5593" y="43435"/>
                </a:lnTo>
                <a:lnTo>
                  <a:pt x="20843" y="20829"/>
                </a:lnTo>
                <a:lnTo>
                  <a:pt x="43451" y="5588"/>
                </a:lnTo>
                <a:lnTo>
                  <a:pt x="71120" y="0"/>
                </a:lnTo>
              </a:path>
            </a:pathLst>
          </a:custGeom>
          <a:ln w="19050">
            <a:solidFill>
              <a:srgbClr val="FFFFFF"/>
            </a:solidFill>
          </a:ln>
        </p:spPr>
        <p:txBody>
          <a:bodyPr wrap="square" lIns="0" tIns="0" rIns="0" bIns="0" rtlCol="0"/>
          <a:lstStyle/>
          <a:p>
            <a:endParaRPr/>
          </a:p>
        </p:txBody>
      </p:sp>
      <p:sp>
        <p:nvSpPr>
          <p:cNvPr id="6" name="object 6"/>
          <p:cNvSpPr/>
          <p:nvPr/>
        </p:nvSpPr>
        <p:spPr>
          <a:xfrm>
            <a:off x="12012337" y="4236719"/>
            <a:ext cx="94827" cy="297180"/>
          </a:xfrm>
          <a:custGeom>
            <a:avLst/>
            <a:gdLst/>
            <a:ahLst/>
            <a:cxnLst/>
            <a:rect l="l" t="t" r="r" b="b"/>
            <a:pathLst>
              <a:path w="71120" h="396239">
                <a:moveTo>
                  <a:pt x="0" y="0"/>
                </a:moveTo>
                <a:lnTo>
                  <a:pt x="27721" y="5588"/>
                </a:lnTo>
                <a:lnTo>
                  <a:pt x="50323" y="20829"/>
                </a:lnTo>
                <a:lnTo>
                  <a:pt x="65543" y="43435"/>
                </a:lnTo>
                <a:lnTo>
                  <a:pt x="71120" y="71119"/>
                </a:lnTo>
                <a:lnTo>
                  <a:pt x="71120" y="325119"/>
                </a:lnTo>
                <a:lnTo>
                  <a:pt x="65543" y="352804"/>
                </a:lnTo>
                <a:lnTo>
                  <a:pt x="50323" y="375410"/>
                </a:lnTo>
                <a:lnTo>
                  <a:pt x="27721" y="390651"/>
                </a:lnTo>
                <a:lnTo>
                  <a:pt x="0" y="396239"/>
                </a:lnTo>
              </a:path>
            </a:pathLst>
          </a:custGeom>
          <a:ln w="19050">
            <a:solidFill>
              <a:srgbClr val="FFFFFF"/>
            </a:solidFill>
          </a:ln>
        </p:spPr>
        <p:txBody>
          <a:bodyPr wrap="square" lIns="0" tIns="0" rIns="0" bIns="0" rtlCol="0"/>
          <a:lstStyle/>
          <a:p>
            <a:endParaRPr/>
          </a:p>
        </p:txBody>
      </p:sp>
      <p:pic>
        <p:nvPicPr>
          <p:cNvPr id="7" name="object 7"/>
          <p:cNvPicPr/>
          <p:nvPr/>
        </p:nvPicPr>
        <p:blipFill>
          <a:blip r:embed="rId2" cstate="print"/>
          <a:stretch>
            <a:fillRect/>
          </a:stretch>
        </p:blipFill>
        <p:spPr>
          <a:xfrm>
            <a:off x="812801" y="2971800"/>
            <a:ext cx="9867900" cy="2371725"/>
          </a:xfrm>
          <a:prstGeom prst="rect">
            <a:avLst/>
          </a:prstGeom>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p:nvPr/>
        </p:nvSpPr>
        <p:spPr>
          <a:xfrm>
            <a:off x="11375643" y="4236719"/>
            <a:ext cx="94827" cy="297180"/>
          </a:xfrm>
          <a:custGeom>
            <a:avLst/>
            <a:gdLst/>
            <a:ahLst/>
            <a:cxnLst/>
            <a:rect l="l" t="t" r="r" b="b"/>
            <a:pathLst>
              <a:path w="71120" h="396239">
                <a:moveTo>
                  <a:pt x="71120" y="396239"/>
                </a:moveTo>
                <a:lnTo>
                  <a:pt x="43451" y="390651"/>
                </a:lnTo>
                <a:lnTo>
                  <a:pt x="20843" y="375410"/>
                </a:lnTo>
                <a:lnTo>
                  <a:pt x="5593" y="352804"/>
                </a:lnTo>
                <a:lnTo>
                  <a:pt x="0" y="325119"/>
                </a:lnTo>
                <a:lnTo>
                  <a:pt x="0" y="71119"/>
                </a:lnTo>
                <a:lnTo>
                  <a:pt x="5593" y="43435"/>
                </a:lnTo>
                <a:lnTo>
                  <a:pt x="20843" y="20829"/>
                </a:lnTo>
                <a:lnTo>
                  <a:pt x="43451" y="5588"/>
                </a:lnTo>
                <a:lnTo>
                  <a:pt x="71120" y="0"/>
                </a:lnTo>
              </a:path>
            </a:pathLst>
          </a:custGeom>
          <a:ln w="19050">
            <a:solidFill>
              <a:srgbClr val="FFFFFF"/>
            </a:solidFill>
          </a:ln>
        </p:spPr>
        <p:txBody>
          <a:bodyPr wrap="square" lIns="0" tIns="0" rIns="0" bIns="0" rtlCol="0"/>
          <a:lstStyle/>
          <a:p>
            <a:endParaRPr/>
          </a:p>
        </p:txBody>
      </p:sp>
      <p:sp>
        <p:nvSpPr>
          <p:cNvPr id="5" name="object 5"/>
          <p:cNvSpPr/>
          <p:nvPr/>
        </p:nvSpPr>
        <p:spPr>
          <a:xfrm>
            <a:off x="12012337" y="4236719"/>
            <a:ext cx="94827" cy="297180"/>
          </a:xfrm>
          <a:custGeom>
            <a:avLst/>
            <a:gdLst/>
            <a:ahLst/>
            <a:cxnLst/>
            <a:rect l="l" t="t" r="r" b="b"/>
            <a:pathLst>
              <a:path w="71120" h="396239">
                <a:moveTo>
                  <a:pt x="0" y="0"/>
                </a:moveTo>
                <a:lnTo>
                  <a:pt x="27721" y="5588"/>
                </a:lnTo>
                <a:lnTo>
                  <a:pt x="50323" y="20829"/>
                </a:lnTo>
                <a:lnTo>
                  <a:pt x="65543" y="43435"/>
                </a:lnTo>
                <a:lnTo>
                  <a:pt x="71120" y="71119"/>
                </a:lnTo>
                <a:lnTo>
                  <a:pt x="71120" y="325119"/>
                </a:lnTo>
                <a:lnTo>
                  <a:pt x="65543" y="352804"/>
                </a:lnTo>
                <a:lnTo>
                  <a:pt x="50323" y="375410"/>
                </a:lnTo>
                <a:lnTo>
                  <a:pt x="27721" y="390651"/>
                </a:lnTo>
                <a:lnTo>
                  <a:pt x="0" y="396239"/>
                </a:lnTo>
              </a:path>
            </a:pathLst>
          </a:custGeom>
          <a:ln w="19050">
            <a:solidFill>
              <a:srgbClr val="FFFFFF"/>
            </a:solidFill>
          </a:ln>
        </p:spPr>
        <p:txBody>
          <a:bodyPr wrap="square" lIns="0" tIns="0" rIns="0" bIns="0" rtlCol="0"/>
          <a:lstStyle/>
          <a:p>
            <a:endParaRPr/>
          </a:p>
        </p:txBody>
      </p:sp>
      <p:pic>
        <p:nvPicPr>
          <p:cNvPr id="6" name="object 6"/>
          <p:cNvPicPr/>
          <p:nvPr/>
        </p:nvPicPr>
        <p:blipFill>
          <a:blip r:embed="rId2" cstate="print"/>
          <a:stretch>
            <a:fillRect/>
          </a:stretch>
        </p:blipFill>
        <p:spPr>
          <a:xfrm>
            <a:off x="2743200" y="1162517"/>
            <a:ext cx="6604000" cy="3672173"/>
          </a:xfrm>
          <a:prstGeom prst="rect">
            <a:avLst/>
          </a:prstGeom>
        </p:spPr>
      </p:pic>
      <p:sp>
        <p:nvSpPr>
          <p:cNvPr id="7" name="Title 6"/>
          <p:cNvSpPr>
            <a:spLocks noGrp="1"/>
          </p:cNvSpPr>
          <p:nvPr>
            <p:ph type="title"/>
          </p:nvPr>
        </p:nvSpPr>
        <p:spPr>
          <a:xfrm>
            <a:off x="101091" y="134493"/>
            <a:ext cx="11989816" cy="307777"/>
          </a:xfrm>
        </p:spPr>
        <p:txBody>
          <a:bodyPr/>
          <a:lstStyle/>
          <a:p>
            <a:endParaRPr lang="en-US"/>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533400" y="271881"/>
            <a:ext cx="11658600" cy="5993765"/>
            <a:chOff x="533400" y="271881"/>
            <a:chExt cx="11658600" cy="5993765"/>
          </a:xfrm>
        </p:grpSpPr>
        <p:pic>
          <p:nvPicPr>
            <p:cNvPr id="3" name="object 3"/>
            <p:cNvPicPr/>
            <p:nvPr/>
          </p:nvPicPr>
          <p:blipFill>
            <a:blip r:embed="rId2" cstate="print"/>
            <a:stretch>
              <a:fillRect/>
            </a:stretch>
          </p:blipFill>
          <p:spPr>
            <a:xfrm>
              <a:off x="873902" y="271881"/>
              <a:ext cx="10394772" cy="4945684"/>
            </a:xfrm>
            <a:prstGeom prst="rect">
              <a:avLst/>
            </a:prstGeom>
          </p:spPr>
        </p:pic>
        <p:pic>
          <p:nvPicPr>
            <p:cNvPr id="4" name="object 4"/>
            <p:cNvPicPr/>
            <p:nvPr/>
          </p:nvPicPr>
          <p:blipFill>
            <a:blip r:embed="rId3" cstate="print"/>
            <a:stretch>
              <a:fillRect/>
            </a:stretch>
          </p:blipFill>
          <p:spPr>
            <a:xfrm>
              <a:off x="5241035" y="3360420"/>
              <a:ext cx="6950963" cy="2904743"/>
            </a:xfrm>
            <a:prstGeom prst="rect">
              <a:avLst/>
            </a:prstGeom>
          </p:spPr>
        </p:pic>
        <p:pic>
          <p:nvPicPr>
            <p:cNvPr id="5" name="object 5"/>
            <p:cNvPicPr/>
            <p:nvPr/>
          </p:nvPicPr>
          <p:blipFill>
            <a:blip r:embed="rId4" cstate="print"/>
            <a:stretch>
              <a:fillRect/>
            </a:stretch>
          </p:blipFill>
          <p:spPr>
            <a:xfrm>
              <a:off x="533400" y="2779776"/>
              <a:ext cx="4707635" cy="3485388"/>
            </a:xfrm>
            <a:prstGeom prst="rect">
              <a:avLst/>
            </a:prstGeom>
          </p:spPr>
        </p:pic>
      </p:gr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772201" y="157374"/>
            <a:ext cx="10566603" cy="6626664"/>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644816" y="395000"/>
            <a:ext cx="10308171" cy="6257259"/>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hx.jpg"/>
          <p:cNvPicPr>
            <a:picLocks noChangeAspect="1"/>
          </p:cNvPicPr>
          <p:nvPr/>
        </p:nvPicPr>
        <p:blipFill>
          <a:blip r:embed="rId2"/>
          <a:stretch>
            <a:fillRect/>
          </a:stretch>
        </p:blipFill>
        <p:spPr>
          <a:xfrm>
            <a:off x="609600" y="800100"/>
            <a:ext cx="7899400" cy="2521744"/>
          </a:xfrm>
          <a:prstGeom prst="rect">
            <a:avLst/>
          </a:prstGeom>
        </p:spPr>
      </p:pic>
      <p:pic>
        <p:nvPicPr>
          <p:cNvPr id="4" name="Picture 3" descr="shy.jpg"/>
          <p:cNvPicPr>
            <a:picLocks noChangeAspect="1"/>
          </p:cNvPicPr>
          <p:nvPr/>
        </p:nvPicPr>
        <p:blipFill>
          <a:blip r:embed="rId3"/>
          <a:stretch>
            <a:fillRect/>
          </a:stretch>
        </p:blipFill>
        <p:spPr>
          <a:xfrm>
            <a:off x="406400" y="3429000"/>
            <a:ext cx="7645400" cy="2578894"/>
          </a:xfrm>
          <a:prstGeom prst="rect">
            <a:avLst/>
          </a:prstGeom>
        </p:spPr>
      </p:pic>
      <p:sp>
        <p:nvSpPr>
          <p:cNvPr id="5" name="TextBox 4"/>
          <p:cNvSpPr txBox="1"/>
          <p:nvPr/>
        </p:nvSpPr>
        <p:spPr>
          <a:xfrm>
            <a:off x="8839200" y="2228851"/>
            <a:ext cx="2032000" cy="369332"/>
          </a:xfrm>
          <a:prstGeom prst="rect">
            <a:avLst/>
          </a:prstGeom>
          <a:noFill/>
        </p:spPr>
        <p:txBody>
          <a:bodyPr wrap="square" rtlCol="0">
            <a:spAutoFit/>
          </a:bodyPr>
          <a:lstStyle/>
          <a:p>
            <a:r>
              <a:rPr lang="en-US" dirty="0" smtClean="0"/>
              <a:t>x-direction Shear</a:t>
            </a:r>
            <a:endParaRPr lang="en-US" dirty="0"/>
          </a:p>
        </p:txBody>
      </p:sp>
      <p:sp>
        <p:nvSpPr>
          <p:cNvPr id="6" name="TextBox 5"/>
          <p:cNvSpPr txBox="1"/>
          <p:nvPr/>
        </p:nvSpPr>
        <p:spPr>
          <a:xfrm>
            <a:off x="8737600" y="4229101"/>
            <a:ext cx="2032000" cy="369332"/>
          </a:xfrm>
          <a:prstGeom prst="rect">
            <a:avLst/>
          </a:prstGeom>
          <a:noFill/>
        </p:spPr>
        <p:txBody>
          <a:bodyPr wrap="square" rtlCol="0">
            <a:spAutoFit/>
          </a:bodyPr>
          <a:lstStyle/>
          <a:p>
            <a:r>
              <a:rPr lang="en-US" dirty="0" smtClean="0"/>
              <a:t>y-direction Shear</a:t>
            </a:r>
            <a:endParaRPr lang="en-US" dirty="0"/>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3"/>
          <p:cNvGrpSpPr/>
          <p:nvPr/>
        </p:nvGrpSpPr>
        <p:grpSpPr>
          <a:xfrm>
            <a:off x="2032000" y="2133600"/>
            <a:ext cx="2946400" cy="1981200"/>
            <a:chOff x="1524000" y="2133600"/>
            <a:chExt cx="2209800" cy="1981200"/>
          </a:xfrm>
        </p:grpSpPr>
        <p:sp>
          <p:nvSpPr>
            <p:cNvPr id="4" name="object 4"/>
            <p:cNvSpPr/>
            <p:nvPr/>
          </p:nvSpPr>
          <p:spPr>
            <a:xfrm>
              <a:off x="1524000" y="2133600"/>
              <a:ext cx="2209800" cy="1981200"/>
            </a:xfrm>
            <a:custGeom>
              <a:avLst/>
              <a:gdLst/>
              <a:ahLst/>
              <a:cxnLst/>
              <a:rect l="l" t="t" r="r" b="b"/>
              <a:pathLst>
                <a:path w="2209800" h="1981200">
                  <a:moveTo>
                    <a:pt x="228600" y="0"/>
                  </a:moveTo>
                  <a:lnTo>
                    <a:pt x="228600" y="1981200"/>
                  </a:lnTo>
                </a:path>
                <a:path w="2209800" h="1981200">
                  <a:moveTo>
                    <a:pt x="0" y="1371600"/>
                  </a:moveTo>
                  <a:lnTo>
                    <a:pt x="2209800" y="1371600"/>
                  </a:lnTo>
                </a:path>
              </a:pathLst>
            </a:custGeom>
            <a:ln w="9525">
              <a:solidFill>
                <a:srgbClr val="000000"/>
              </a:solidFill>
            </a:ln>
          </p:spPr>
          <p:txBody>
            <a:bodyPr wrap="square" lIns="0" tIns="0" rIns="0" bIns="0" rtlCol="0"/>
            <a:lstStyle/>
            <a:p>
              <a:endParaRPr/>
            </a:p>
          </p:txBody>
        </p:sp>
        <p:sp>
          <p:nvSpPr>
            <p:cNvPr id="5" name="object 5"/>
            <p:cNvSpPr/>
            <p:nvPr/>
          </p:nvSpPr>
          <p:spPr>
            <a:xfrm>
              <a:off x="1752600" y="2743200"/>
              <a:ext cx="762000" cy="762000"/>
            </a:xfrm>
            <a:custGeom>
              <a:avLst/>
              <a:gdLst/>
              <a:ahLst/>
              <a:cxnLst/>
              <a:rect l="l" t="t" r="r" b="b"/>
              <a:pathLst>
                <a:path w="762000" h="762000">
                  <a:moveTo>
                    <a:pt x="0" y="762000"/>
                  </a:moveTo>
                  <a:lnTo>
                    <a:pt x="762000" y="762000"/>
                  </a:lnTo>
                  <a:lnTo>
                    <a:pt x="762000" y="0"/>
                  </a:lnTo>
                  <a:lnTo>
                    <a:pt x="0" y="0"/>
                  </a:lnTo>
                  <a:lnTo>
                    <a:pt x="0" y="762000"/>
                  </a:lnTo>
                  <a:close/>
                </a:path>
              </a:pathLst>
            </a:custGeom>
            <a:ln w="9525">
              <a:solidFill>
                <a:srgbClr val="000000"/>
              </a:solidFill>
            </a:ln>
          </p:spPr>
          <p:txBody>
            <a:bodyPr wrap="square" lIns="0" tIns="0" rIns="0" bIns="0" rtlCol="0"/>
            <a:lstStyle/>
            <a:p>
              <a:endParaRPr/>
            </a:p>
          </p:txBody>
        </p:sp>
        <p:sp>
          <p:nvSpPr>
            <p:cNvPr id="6" name="object 6"/>
            <p:cNvSpPr/>
            <p:nvPr/>
          </p:nvSpPr>
          <p:spPr>
            <a:xfrm>
              <a:off x="1676400" y="3962400"/>
              <a:ext cx="152400" cy="0"/>
            </a:xfrm>
            <a:custGeom>
              <a:avLst/>
              <a:gdLst/>
              <a:ahLst/>
              <a:cxnLst/>
              <a:rect l="l" t="t" r="r" b="b"/>
              <a:pathLst>
                <a:path w="152400">
                  <a:moveTo>
                    <a:pt x="152400" y="0"/>
                  </a:moveTo>
                  <a:lnTo>
                    <a:pt x="0" y="0"/>
                  </a:lnTo>
                </a:path>
              </a:pathLst>
            </a:custGeom>
            <a:ln w="9525">
              <a:solidFill>
                <a:srgbClr val="000000"/>
              </a:solidFill>
            </a:ln>
          </p:spPr>
          <p:txBody>
            <a:bodyPr wrap="square" lIns="0" tIns="0" rIns="0" bIns="0" rtlCol="0"/>
            <a:lstStyle/>
            <a:p>
              <a:endParaRPr/>
            </a:p>
          </p:txBody>
        </p:sp>
      </p:grpSp>
      <p:sp>
        <p:nvSpPr>
          <p:cNvPr id="7" name="object 7"/>
          <p:cNvSpPr/>
          <p:nvPr/>
        </p:nvSpPr>
        <p:spPr>
          <a:xfrm>
            <a:off x="7213600" y="2057400"/>
            <a:ext cx="2946400" cy="1981200"/>
          </a:xfrm>
          <a:custGeom>
            <a:avLst/>
            <a:gdLst/>
            <a:ahLst/>
            <a:cxnLst/>
            <a:rect l="l" t="t" r="r" b="b"/>
            <a:pathLst>
              <a:path w="2209800" h="1981200">
                <a:moveTo>
                  <a:pt x="152400" y="0"/>
                </a:moveTo>
                <a:lnTo>
                  <a:pt x="152400" y="1981200"/>
                </a:lnTo>
              </a:path>
              <a:path w="2209800" h="1981200">
                <a:moveTo>
                  <a:pt x="0" y="1447800"/>
                </a:moveTo>
                <a:lnTo>
                  <a:pt x="2209800" y="1447800"/>
                </a:lnTo>
              </a:path>
              <a:path w="2209800" h="1981200">
                <a:moveTo>
                  <a:pt x="914400" y="685800"/>
                </a:moveTo>
                <a:lnTo>
                  <a:pt x="1752600" y="685800"/>
                </a:lnTo>
              </a:path>
              <a:path w="2209800" h="1981200">
                <a:moveTo>
                  <a:pt x="914400" y="685800"/>
                </a:moveTo>
                <a:lnTo>
                  <a:pt x="609600" y="1447800"/>
                </a:lnTo>
              </a:path>
              <a:path w="2209800" h="1981200">
                <a:moveTo>
                  <a:pt x="1752600" y="685800"/>
                </a:moveTo>
                <a:lnTo>
                  <a:pt x="1447800" y="1447800"/>
                </a:lnTo>
              </a:path>
              <a:path w="2209800" h="1981200">
                <a:moveTo>
                  <a:pt x="228600" y="1676400"/>
                </a:moveTo>
                <a:lnTo>
                  <a:pt x="76200" y="1676400"/>
                </a:lnTo>
              </a:path>
            </a:pathLst>
          </a:custGeom>
          <a:ln w="9525">
            <a:solidFill>
              <a:srgbClr val="000000"/>
            </a:solidFill>
          </a:ln>
        </p:spPr>
        <p:txBody>
          <a:bodyPr wrap="square" lIns="0" tIns="0" rIns="0" bIns="0" rtlCol="0"/>
          <a:lstStyle/>
          <a:p>
            <a:endParaRPr/>
          </a:p>
        </p:txBody>
      </p:sp>
      <p:sp>
        <p:nvSpPr>
          <p:cNvPr id="8" name="object 8"/>
          <p:cNvSpPr txBox="1"/>
          <p:nvPr/>
        </p:nvSpPr>
        <p:spPr>
          <a:xfrm>
            <a:off x="5989660" y="3608909"/>
            <a:ext cx="1128607" cy="289823"/>
          </a:xfrm>
          <a:prstGeom prst="rect">
            <a:avLst/>
          </a:prstGeom>
        </p:spPr>
        <p:txBody>
          <a:bodyPr vert="horz" wrap="square" lIns="0" tIns="12700" rIns="0" bIns="0" rtlCol="0">
            <a:spAutoFit/>
          </a:bodyPr>
          <a:lstStyle/>
          <a:p>
            <a:pPr marL="12700">
              <a:lnSpc>
                <a:spcPct val="100000"/>
              </a:lnSpc>
              <a:spcBef>
                <a:spcPts val="100"/>
              </a:spcBef>
            </a:pPr>
            <a:r>
              <a:rPr sz="1800" dirty="0">
                <a:latin typeface="Microsoft Sans Serif"/>
                <a:cs typeface="Microsoft Sans Serif"/>
              </a:rPr>
              <a:t>Yref</a:t>
            </a:r>
            <a:r>
              <a:rPr sz="1800" spc="-50" dirty="0">
                <a:latin typeface="Microsoft Sans Serif"/>
                <a:cs typeface="Microsoft Sans Serif"/>
              </a:rPr>
              <a:t> </a:t>
            </a:r>
            <a:r>
              <a:rPr sz="1800" spc="-5" dirty="0">
                <a:latin typeface="Microsoft Sans Serif"/>
                <a:cs typeface="Microsoft Sans Serif"/>
              </a:rPr>
              <a:t>=-1</a:t>
            </a:r>
            <a:endParaRPr sz="1800">
              <a:latin typeface="Microsoft Sans Serif"/>
              <a:cs typeface="Microsoft Sans Serif"/>
            </a:endParaRPr>
          </a:p>
        </p:txBody>
      </p:sp>
      <p:sp>
        <p:nvSpPr>
          <p:cNvPr id="9" name="object 9"/>
          <p:cNvSpPr txBox="1"/>
          <p:nvPr/>
        </p:nvSpPr>
        <p:spPr>
          <a:xfrm>
            <a:off x="1548925" y="2542159"/>
            <a:ext cx="660400" cy="289823"/>
          </a:xfrm>
          <a:prstGeom prst="rect">
            <a:avLst/>
          </a:prstGeom>
        </p:spPr>
        <p:txBody>
          <a:bodyPr vert="horz" wrap="square" lIns="0" tIns="12700" rIns="0" bIns="0" rtlCol="0">
            <a:spAutoFit/>
          </a:bodyPr>
          <a:lstStyle/>
          <a:p>
            <a:pPr marL="12700">
              <a:lnSpc>
                <a:spcPct val="100000"/>
              </a:lnSpc>
              <a:spcBef>
                <a:spcPts val="100"/>
              </a:spcBef>
            </a:pPr>
            <a:r>
              <a:rPr sz="1800" spc="-5" dirty="0">
                <a:latin typeface="Microsoft Sans Serif"/>
                <a:cs typeface="Microsoft Sans Serif"/>
              </a:rPr>
              <a:t>(0,</a:t>
            </a:r>
            <a:r>
              <a:rPr sz="1800" spc="-15" dirty="0">
                <a:latin typeface="Microsoft Sans Serif"/>
                <a:cs typeface="Microsoft Sans Serif"/>
              </a:rPr>
              <a:t>1</a:t>
            </a:r>
            <a:r>
              <a:rPr sz="1800" dirty="0">
                <a:latin typeface="Microsoft Sans Serif"/>
                <a:cs typeface="Microsoft Sans Serif"/>
              </a:rPr>
              <a:t>)</a:t>
            </a:r>
            <a:endParaRPr sz="1800">
              <a:latin typeface="Microsoft Sans Serif"/>
              <a:cs typeface="Microsoft Sans Serif"/>
            </a:endParaRPr>
          </a:p>
        </p:txBody>
      </p:sp>
      <p:sp>
        <p:nvSpPr>
          <p:cNvPr id="10" name="object 10"/>
          <p:cNvSpPr txBox="1"/>
          <p:nvPr/>
        </p:nvSpPr>
        <p:spPr>
          <a:xfrm>
            <a:off x="3377692" y="2556510"/>
            <a:ext cx="661245" cy="289823"/>
          </a:xfrm>
          <a:prstGeom prst="rect">
            <a:avLst/>
          </a:prstGeom>
        </p:spPr>
        <p:txBody>
          <a:bodyPr vert="horz" wrap="square" lIns="0" tIns="12700" rIns="0" bIns="0" rtlCol="0">
            <a:spAutoFit/>
          </a:bodyPr>
          <a:lstStyle/>
          <a:p>
            <a:pPr marL="12700">
              <a:lnSpc>
                <a:spcPct val="100000"/>
              </a:lnSpc>
              <a:spcBef>
                <a:spcPts val="100"/>
              </a:spcBef>
            </a:pPr>
            <a:r>
              <a:rPr sz="1800" spc="-5" dirty="0">
                <a:latin typeface="Microsoft Sans Serif"/>
                <a:cs typeface="Microsoft Sans Serif"/>
              </a:rPr>
              <a:t>(1,1)</a:t>
            </a:r>
            <a:endParaRPr sz="1800">
              <a:latin typeface="Microsoft Sans Serif"/>
              <a:cs typeface="Microsoft Sans Serif"/>
            </a:endParaRPr>
          </a:p>
        </p:txBody>
      </p:sp>
      <p:sp>
        <p:nvSpPr>
          <p:cNvPr id="11" name="object 11"/>
          <p:cNvSpPr txBox="1"/>
          <p:nvPr/>
        </p:nvSpPr>
        <p:spPr>
          <a:xfrm>
            <a:off x="3377692" y="3532709"/>
            <a:ext cx="662093" cy="289823"/>
          </a:xfrm>
          <a:prstGeom prst="rect">
            <a:avLst/>
          </a:prstGeom>
        </p:spPr>
        <p:txBody>
          <a:bodyPr vert="horz" wrap="square" lIns="0" tIns="12700" rIns="0" bIns="0" rtlCol="0">
            <a:spAutoFit/>
          </a:bodyPr>
          <a:lstStyle/>
          <a:p>
            <a:pPr marL="12700">
              <a:lnSpc>
                <a:spcPct val="100000"/>
              </a:lnSpc>
              <a:spcBef>
                <a:spcPts val="100"/>
              </a:spcBef>
            </a:pPr>
            <a:r>
              <a:rPr sz="1800" dirty="0">
                <a:latin typeface="Microsoft Sans Serif"/>
                <a:cs typeface="Microsoft Sans Serif"/>
              </a:rPr>
              <a:t>(1,0)</a:t>
            </a:r>
            <a:endParaRPr sz="1800">
              <a:latin typeface="Microsoft Sans Serif"/>
              <a:cs typeface="Microsoft Sans Serif"/>
            </a:endParaRPr>
          </a:p>
        </p:txBody>
      </p:sp>
      <p:sp>
        <p:nvSpPr>
          <p:cNvPr id="12" name="object 12"/>
          <p:cNvSpPr txBox="1"/>
          <p:nvPr/>
        </p:nvSpPr>
        <p:spPr>
          <a:xfrm>
            <a:off x="908439" y="3363977"/>
            <a:ext cx="1402080" cy="777136"/>
          </a:xfrm>
          <a:prstGeom prst="rect">
            <a:avLst/>
          </a:prstGeom>
        </p:spPr>
        <p:txBody>
          <a:bodyPr vert="horz" wrap="square" lIns="0" tIns="119380" rIns="0" bIns="0" rtlCol="0">
            <a:spAutoFit/>
          </a:bodyPr>
          <a:lstStyle/>
          <a:p>
            <a:pPr marL="568960">
              <a:lnSpc>
                <a:spcPct val="100000"/>
              </a:lnSpc>
              <a:spcBef>
                <a:spcPts val="940"/>
              </a:spcBef>
            </a:pPr>
            <a:r>
              <a:rPr sz="1800" spc="-5" dirty="0">
                <a:latin typeface="Microsoft Sans Serif"/>
                <a:cs typeface="Microsoft Sans Serif"/>
              </a:rPr>
              <a:t>(0,</a:t>
            </a:r>
            <a:r>
              <a:rPr sz="1800" spc="-15" dirty="0">
                <a:latin typeface="Microsoft Sans Serif"/>
                <a:cs typeface="Microsoft Sans Serif"/>
              </a:rPr>
              <a:t>0</a:t>
            </a:r>
            <a:r>
              <a:rPr sz="1800" dirty="0">
                <a:latin typeface="Microsoft Sans Serif"/>
                <a:cs typeface="Microsoft Sans Serif"/>
              </a:rPr>
              <a:t>)</a:t>
            </a:r>
            <a:endParaRPr sz="1800">
              <a:latin typeface="Microsoft Sans Serif"/>
              <a:cs typeface="Microsoft Sans Serif"/>
            </a:endParaRPr>
          </a:p>
          <a:p>
            <a:pPr marL="12700">
              <a:lnSpc>
                <a:spcPct val="100000"/>
              </a:lnSpc>
              <a:spcBef>
                <a:spcPts val="845"/>
              </a:spcBef>
            </a:pPr>
            <a:r>
              <a:rPr sz="1800" dirty="0">
                <a:latin typeface="Microsoft Sans Serif"/>
                <a:cs typeface="Microsoft Sans Serif"/>
              </a:rPr>
              <a:t>Yref</a:t>
            </a:r>
            <a:r>
              <a:rPr sz="1800" spc="-25" dirty="0">
                <a:latin typeface="Microsoft Sans Serif"/>
                <a:cs typeface="Microsoft Sans Serif"/>
              </a:rPr>
              <a:t> </a:t>
            </a:r>
            <a:r>
              <a:rPr sz="1800" dirty="0">
                <a:latin typeface="Microsoft Sans Serif"/>
                <a:cs typeface="Microsoft Sans Serif"/>
              </a:rPr>
              <a:t>=-1</a:t>
            </a:r>
            <a:endParaRPr sz="1800">
              <a:latin typeface="Microsoft Sans Serif"/>
              <a:cs typeface="Microsoft Sans Serif"/>
            </a:endParaRPr>
          </a:p>
        </p:txBody>
      </p:sp>
      <p:sp>
        <p:nvSpPr>
          <p:cNvPr id="13" name="object 13"/>
          <p:cNvSpPr txBox="1"/>
          <p:nvPr/>
        </p:nvSpPr>
        <p:spPr>
          <a:xfrm>
            <a:off x="7848937" y="2389759"/>
            <a:ext cx="660400" cy="289823"/>
          </a:xfrm>
          <a:prstGeom prst="rect">
            <a:avLst/>
          </a:prstGeom>
        </p:spPr>
        <p:txBody>
          <a:bodyPr vert="horz" wrap="square" lIns="0" tIns="12700" rIns="0" bIns="0" rtlCol="0">
            <a:spAutoFit/>
          </a:bodyPr>
          <a:lstStyle/>
          <a:p>
            <a:pPr marL="12700">
              <a:lnSpc>
                <a:spcPct val="100000"/>
              </a:lnSpc>
              <a:spcBef>
                <a:spcPts val="100"/>
              </a:spcBef>
            </a:pPr>
            <a:r>
              <a:rPr sz="1800" spc="-5" dirty="0">
                <a:latin typeface="Microsoft Sans Serif"/>
                <a:cs typeface="Microsoft Sans Serif"/>
              </a:rPr>
              <a:t>(1,</a:t>
            </a:r>
            <a:r>
              <a:rPr sz="1800" spc="-15" dirty="0">
                <a:latin typeface="Microsoft Sans Serif"/>
                <a:cs typeface="Microsoft Sans Serif"/>
              </a:rPr>
              <a:t>1</a:t>
            </a:r>
            <a:r>
              <a:rPr sz="1800" dirty="0">
                <a:latin typeface="Microsoft Sans Serif"/>
                <a:cs typeface="Microsoft Sans Serif"/>
              </a:rPr>
              <a:t>)</a:t>
            </a:r>
            <a:endParaRPr sz="1800">
              <a:latin typeface="Microsoft Sans Serif"/>
              <a:cs typeface="Microsoft Sans Serif"/>
            </a:endParaRPr>
          </a:p>
        </p:txBody>
      </p:sp>
      <p:sp>
        <p:nvSpPr>
          <p:cNvPr id="14" name="object 14"/>
          <p:cNvSpPr txBox="1"/>
          <p:nvPr/>
        </p:nvSpPr>
        <p:spPr>
          <a:xfrm>
            <a:off x="9373276" y="2404110"/>
            <a:ext cx="660400" cy="289823"/>
          </a:xfrm>
          <a:prstGeom prst="rect">
            <a:avLst/>
          </a:prstGeom>
        </p:spPr>
        <p:txBody>
          <a:bodyPr vert="horz" wrap="square" lIns="0" tIns="12700" rIns="0" bIns="0" rtlCol="0">
            <a:spAutoFit/>
          </a:bodyPr>
          <a:lstStyle/>
          <a:p>
            <a:pPr marL="12700">
              <a:lnSpc>
                <a:spcPct val="100000"/>
              </a:lnSpc>
              <a:spcBef>
                <a:spcPts val="100"/>
              </a:spcBef>
            </a:pPr>
            <a:r>
              <a:rPr sz="1800" spc="-5" dirty="0">
                <a:latin typeface="Microsoft Sans Serif"/>
                <a:cs typeface="Microsoft Sans Serif"/>
              </a:rPr>
              <a:t>(2,</a:t>
            </a:r>
            <a:r>
              <a:rPr sz="1800" spc="-15" dirty="0">
                <a:latin typeface="Microsoft Sans Serif"/>
                <a:cs typeface="Microsoft Sans Serif"/>
              </a:rPr>
              <a:t>1</a:t>
            </a:r>
            <a:r>
              <a:rPr sz="1800" dirty="0">
                <a:latin typeface="Microsoft Sans Serif"/>
                <a:cs typeface="Microsoft Sans Serif"/>
              </a:rPr>
              <a:t>)</a:t>
            </a:r>
            <a:endParaRPr sz="1800">
              <a:latin typeface="Microsoft Sans Serif"/>
              <a:cs typeface="Microsoft Sans Serif"/>
            </a:endParaRPr>
          </a:p>
        </p:txBody>
      </p:sp>
      <p:sp>
        <p:nvSpPr>
          <p:cNvPr id="15" name="object 15"/>
          <p:cNvSpPr txBox="1"/>
          <p:nvPr/>
        </p:nvSpPr>
        <p:spPr>
          <a:xfrm>
            <a:off x="9196492" y="3470910"/>
            <a:ext cx="914400" cy="289823"/>
          </a:xfrm>
          <a:prstGeom prst="rect">
            <a:avLst/>
          </a:prstGeom>
        </p:spPr>
        <p:txBody>
          <a:bodyPr vert="horz" wrap="square" lIns="0" tIns="12700" rIns="0" bIns="0" rtlCol="0">
            <a:spAutoFit/>
          </a:bodyPr>
          <a:lstStyle/>
          <a:p>
            <a:pPr marL="12700">
              <a:lnSpc>
                <a:spcPct val="100000"/>
              </a:lnSpc>
              <a:spcBef>
                <a:spcPts val="100"/>
              </a:spcBef>
            </a:pPr>
            <a:r>
              <a:rPr sz="1800" spc="-5" dirty="0">
                <a:latin typeface="Microsoft Sans Serif"/>
                <a:cs typeface="Microsoft Sans Serif"/>
              </a:rPr>
              <a:t>(3/</a:t>
            </a:r>
            <a:r>
              <a:rPr sz="1800" spc="-15" dirty="0">
                <a:latin typeface="Microsoft Sans Serif"/>
                <a:cs typeface="Microsoft Sans Serif"/>
              </a:rPr>
              <a:t>2</a:t>
            </a:r>
            <a:r>
              <a:rPr sz="1800" spc="-5" dirty="0">
                <a:latin typeface="Microsoft Sans Serif"/>
                <a:cs typeface="Microsoft Sans Serif"/>
              </a:rPr>
              <a:t>,0)</a:t>
            </a:r>
            <a:endParaRPr sz="1800">
              <a:latin typeface="Microsoft Sans Serif"/>
              <a:cs typeface="Microsoft Sans Serif"/>
            </a:endParaRPr>
          </a:p>
        </p:txBody>
      </p:sp>
      <p:sp>
        <p:nvSpPr>
          <p:cNvPr id="16" name="object 16"/>
          <p:cNvSpPr txBox="1"/>
          <p:nvPr/>
        </p:nvSpPr>
        <p:spPr>
          <a:xfrm>
            <a:off x="7722953" y="3456559"/>
            <a:ext cx="914400" cy="289823"/>
          </a:xfrm>
          <a:prstGeom prst="rect">
            <a:avLst/>
          </a:prstGeom>
        </p:spPr>
        <p:txBody>
          <a:bodyPr vert="horz" wrap="square" lIns="0" tIns="12700" rIns="0" bIns="0" rtlCol="0">
            <a:spAutoFit/>
          </a:bodyPr>
          <a:lstStyle/>
          <a:p>
            <a:pPr marL="12700">
              <a:lnSpc>
                <a:spcPct val="100000"/>
              </a:lnSpc>
              <a:spcBef>
                <a:spcPts val="100"/>
              </a:spcBef>
            </a:pPr>
            <a:r>
              <a:rPr sz="1800" spc="-5" dirty="0">
                <a:latin typeface="Microsoft Sans Serif"/>
                <a:cs typeface="Microsoft Sans Serif"/>
              </a:rPr>
              <a:t>(1/</a:t>
            </a:r>
            <a:r>
              <a:rPr sz="1800" spc="-15" dirty="0">
                <a:latin typeface="Microsoft Sans Serif"/>
                <a:cs typeface="Microsoft Sans Serif"/>
              </a:rPr>
              <a:t>2</a:t>
            </a:r>
            <a:r>
              <a:rPr sz="1800" spc="-5" dirty="0">
                <a:latin typeface="Microsoft Sans Serif"/>
                <a:cs typeface="Microsoft Sans Serif"/>
              </a:rPr>
              <a:t>,0)</a:t>
            </a:r>
            <a:endParaRPr sz="1800">
              <a:latin typeface="Microsoft Sans Serif"/>
              <a:cs typeface="Microsoft Sans Serif"/>
            </a:endParaRPr>
          </a:p>
        </p:txBody>
      </p:sp>
      <p:sp>
        <p:nvSpPr>
          <p:cNvPr id="17" name="object 17"/>
          <p:cNvSpPr txBox="1"/>
          <p:nvPr/>
        </p:nvSpPr>
        <p:spPr>
          <a:xfrm>
            <a:off x="714589" y="4447414"/>
            <a:ext cx="9724812" cy="289823"/>
          </a:xfrm>
          <a:prstGeom prst="rect">
            <a:avLst/>
          </a:prstGeom>
        </p:spPr>
        <p:txBody>
          <a:bodyPr vert="horz" wrap="square" lIns="0" tIns="12700" rIns="0" bIns="0" rtlCol="0">
            <a:spAutoFit/>
          </a:bodyPr>
          <a:lstStyle/>
          <a:p>
            <a:pPr marL="12700">
              <a:lnSpc>
                <a:spcPct val="100000"/>
              </a:lnSpc>
              <a:spcBef>
                <a:spcPts val="100"/>
              </a:spcBef>
            </a:pPr>
            <a:r>
              <a:rPr sz="1800" spc="-20" dirty="0">
                <a:latin typeface="Microsoft Sans Serif"/>
                <a:cs typeface="Microsoft Sans Serif"/>
              </a:rPr>
              <a:t>We</a:t>
            </a:r>
            <a:r>
              <a:rPr sz="1800" spc="25" dirty="0">
                <a:latin typeface="Microsoft Sans Serif"/>
                <a:cs typeface="Microsoft Sans Serif"/>
              </a:rPr>
              <a:t> </a:t>
            </a:r>
            <a:r>
              <a:rPr sz="1800" spc="-5" dirty="0">
                <a:latin typeface="Microsoft Sans Serif"/>
                <a:cs typeface="Microsoft Sans Serif"/>
              </a:rPr>
              <a:t>can</a:t>
            </a:r>
            <a:r>
              <a:rPr sz="1800" spc="25" dirty="0">
                <a:latin typeface="Microsoft Sans Serif"/>
                <a:cs typeface="Microsoft Sans Serif"/>
              </a:rPr>
              <a:t> </a:t>
            </a:r>
            <a:r>
              <a:rPr sz="1800" spc="-5" dirty="0">
                <a:latin typeface="Microsoft Sans Serif"/>
                <a:cs typeface="Microsoft Sans Serif"/>
              </a:rPr>
              <a:t>generate</a:t>
            </a:r>
            <a:r>
              <a:rPr sz="1800" spc="50" dirty="0">
                <a:latin typeface="Microsoft Sans Serif"/>
                <a:cs typeface="Microsoft Sans Serif"/>
              </a:rPr>
              <a:t> </a:t>
            </a:r>
            <a:r>
              <a:rPr sz="1800" spc="-10" dirty="0">
                <a:latin typeface="Microsoft Sans Serif"/>
                <a:cs typeface="Microsoft Sans Serif"/>
              </a:rPr>
              <a:t>x-direction</a:t>
            </a:r>
            <a:r>
              <a:rPr sz="1800" spc="45" dirty="0">
                <a:latin typeface="Microsoft Sans Serif"/>
                <a:cs typeface="Microsoft Sans Serif"/>
              </a:rPr>
              <a:t> </a:t>
            </a:r>
            <a:r>
              <a:rPr sz="1800" spc="-5" dirty="0">
                <a:latin typeface="Microsoft Sans Serif"/>
                <a:cs typeface="Microsoft Sans Serif"/>
              </a:rPr>
              <a:t>shears</a:t>
            </a:r>
            <a:r>
              <a:rPr sz="1800" spc="35" dirty="0">
                <a:latin typeface="Microsoft Sans Serif"/>
                <a:cs typeface="Microsoft Sans Serif"/>
              </a:rPr>
              <a:t> </a:t>
            </a:r>
            <a:r>
              <a:rPr sz="1800" spc="-5" dirty="0">
                <a:latin typeface="Microsoft Sans Serif"/>
                <a:cs typeface="Microsoft Sans Serif"/>
              </a:rPr>
              <a:t>relative</a:t>
            </a:r>
            <a:r>
              <a:rPr sz="1800" spc="30" dirty="0">
                <a:latin typeface="Microsoft Sans Serif"/>
                <a:cs typeface="Microsoft Sans Serif"/>
              </a:rPr>
              <a:t> </a:t>
            </a:r>
            <a:r>
              <a:rPr sz="1800" dirty="0">
                <a:latin typeface="Microsoft Sans Serif"/>
                <a:cs typeface="Microsoft Sans Serif"/>
              </a:rPr>
              <a:t>to</a:t>
            </a:r>
            <a:r>
              <a:rPr sz="1800" spc="15" dirty="0">
                <a:latin typeface="Microsoft Sans Serif"/>
                <a:cs typeface="Microsoft Sans Serif"/>
              </a:rPr>
              <a:t> </a:t>
            </a:r>
            <a:r>
              <a:rPr sz="1800" spc="-5" dirty="0">
                <a:latin typeface="Microsoft Sans Serif"/>
                <a:cs typeface="Microsoft Sans Serif"/>
              </a:rPr>
              <a:t>other</a:t>
            </a:r>
            <a:r>
              <a:rPr sz="1800" spc="35" dirty="0">
                <a:latin typeface="Microsoft Sans Serif"/>
                <a:cs typeface="Microsoft Sans Serif"/>
              </a:rPr>
              <a:t> </a:t>
            </a:r>
            <a:r>
              <a:rPr sz="1800" spc="-5" dirty="0">
                <a:latin typeface="Microsoft Sans Serif"/>
                <a:cs typeface="Microsoft Sans Serif"/>
              </a:rPr>
              <a:t>referance</a:t>
            </a:r>
            <a:r>
              <a:rPr sz="1800" spc="35" dirty="0">
                <a:latin typeface="Microsoft Sans Serif"/>
                <a:cs typeface="Microsoft Sans Serif"/>
              </a:rPr>
              <a:t> </a:t>
            </a:r>
            <a:r>
              <a:rPr sz="1800" spc="-10" dirty="0">
                <a:latin typeface="Microsoft Sans Serif"/>
                <a:cs typeface="Microsoft Sans Serif"/>
              </a:rPr>
              <a:t>lines</a:t>
            </a:r>
            <a:r>
              <a:rPr sz="1800" spc="40" dirty="0">
                <a:latin typeface="Microsoft Sans Serif"/>
                <a:cs typeface="Microsoft Sans Serif"/>
              </a:rPr>
              <a:t> </a:t>
            </a:r>
            <a:r>
              <a:rPr sz="1800" spc="-15" dirty="0">
                <a:latin typeface="Microsoft Sans Serif"/>
                <a:cs typeface="Microsoft Sans Serif"/>
              </a:rPr>
              <a:t>with</a:t>
            </a:r>
            <a:endParaRPr sz="1800">
              <a:latin typeface="Microsoft Sans Serif"/>
              <a:cs typeface="Microsoft Sans Serif"/>
            </a:endParaRPr>
          </a:p>
        </p:txBody>
      </p:sp>
      <p:sp>
        <p:nvSpPr>
          <p:cNvPr id="18" name="object 18"/>
          <p:cNvSpPr/>
          <p:nvPr/>
        </p:nvSpPr>
        <p:spPr>
          <a:xfrm>
            <a:off x="812800" y="4800600"/>
            <a:ext cx="0" cy="1371600"/>
          </a:xfrm>
          <a:custGeom>
            <a:avLst/>
            <a:gdLst/>
            <a:ahLst/>
            <a:cxnLst/>
            <a:rect l="l" t="t" r="r" b="b"/>
            <a:pathLst>
              <a:path h="1371600">
                <a:moveTo>
                  <a:pt x="0" y="0"/>
                </a:moveTo>
                <a:lnTo>
                  <a:pt x="0" y="1371600"/>
                </a:lnTo>
              </a:path>
            </a:pathLst>
          </a:custGeom>
          <a:ln w="9525">
            <a:solidFill>
              <a:srgbClr val="000000"/>
            </a:solidFill>
          </a:ln>
        </p:spPr>
        <p:txBody>
          <a:bodyPr wrap="square" lIns="0" tIns="0" rIns="0" bIns="0" rtlCol="0"/>
          <a:lstStyle/>
          <a:p>
            <a:endParaRPr/>
          </a:p>
        </p:txBody>
      </p:sp>
      <p:sp>
        <p:nvSpPr>
          <p:cNvPr id="19" name="object 19"/>
          <p:cNvSpPr/>
          <p:nvPr/>
        </p:nvSpPr>
        <p:spPr>
          <a:xfrm>
            <a:off x="3556000" y="4857750"/>
            <a:ext cx="0" cy="1371600"/>
          </a:xfrm>
          <a:custGeom>
            <a:avLst/>
            <a:gdLst/>
            <a:ahLst/>
            <a:cxnLst/>
            <a:rect l="l" t="t" r="r" b="b"/>
            <a:pathLst>
              <a:path h="1371600">
                <a:moveTo>
                  <a:pt x="0" y="0"/>
                </a:moveTo>
                <a:lnTo>
                  <a:pt x="0" y="1371600"/>
                </a:lnTo>
              </a:path>
            </a:pathLst>
          </a:custGeom>
          <a:ln w="9525">
            <a:solidFill>
              <a:srgbClr val="000000"/>
            </a:solidFill>
          </a:ln>
        </p:spPr>
        <p:txBody>
          <a:bodyPr wrap="square" lIns="0" tIns="0" rIns="0" bIns="0" rtlCol="0"/>
          <a:lstStyle/>
          <a:p>
            <a:endParaRPr/>
          </a:p>
        </p:txBody>
      </p:sp>
      <p:sp>
        <p:nvSpPr>
          <p:cNvPr id="20" name="object 20"/>
          <p:cNvSpPr txBox="1"/>
          <p:nvPr/>
        </p:nvSpPr>
        <p:spPr>
          <a:xfrm>
            <a:off x="1019387" y="4980890"/>
            <a:ext cx="3349413" cy="289823"/>
          </a:xfrm>
          <a:prstGeom prst="rect">
            <a:avLst/>
          </a:prstGeom>
        </p:spPr>
        <p:txBody>
          <a:bodyPr vert="horz" wrap="square" lIns="0" tIns="12700" rIns="0" bIns="0" rtlCol="0">
            <a:spAutoFit/>
          </a:bodyPr>
          <a:lstStyle/>
          <a:p>
            <a:pPr marL="12700">
              <a:lnSpc>
                <a:spcPct val="100000"/>
              </a:lnSpc>
              <a:spcBef>
                <a:spcPts val="100"/>
              </a:spcBef>
              <a:tabLst>
                <a:tab pos="686435" algn="l"/>
              </a:tabLst>
            </a:pPr>
            <a:r>
              <a:rPr sz="1800">
                <a:latin typeface="Microsoft Sans Serif"/>
                <a:cs typeface="Microsoft Sans Serif"/>
              </a:rPr>
              <a:t>1</a:t>
            </a:r>
            <a:r>
              <a:rPr sz="1800" spc="20">
                <a:latin typeface="Microsoft Sans Serif"/>
                <a:cs typeface="Microsoft Sans Serif"/>
              </a:rPr>
              <a:t> </a:t>
            </a:r>
            <a:r>
              <a:rPr lang="en-US" sz="1800" spc="20" dirty="0" smtClean="0">
                <a:latin typeface="Microsoft Sans Serif"/>
                <a:cs typeface="Microsoft Sans Serif"/>
              </a:rPr>
              <a:t>   </a:t>
            </a:r>
            <a:r>
              <a:rPr sz="1800" spc="-5" smtClean="0">
                <a:latin typeface="Microsoft Sans Serif"/>
                <a:cs typeface="Microsoft Sans Serif"/>
              </a:rPr>
              <a:t>shx</a:t>
            </a:r>
            <a:r>
              <a:rPr sz="1800" spc="-5" dirty="0">
                <a:latin typeface="Microsoft Sans Serif"/>
                <a:cs typeface="Microsoft Sans Serif"/>
              </a:rPr>
              <a:t>	-</a:t>
            </a:r>
            <a:r>
              <a:rPr sz="1800" spc="-5">
                <a:latin typeface="Microsoft Sans Serif"/>
                <a:cs typeface="Microsoft Sans Serif"/>
              </a:rPr>
              <a:t>sh</a:t>
            </a:r>
            <a:r>
              <a:rPr sz="1800" spc="-5" baseline="-25000">
                <a:latin typeface="Microsoft Sans Serif"/>
                <a:cs typeface="Microsoft Sans Serif"/>
              </a:rPr>
              <a:t>x</a:t>
            </a:r>
            <a:r>
              <a:rPr sz="1800" spc="-40">
                <a:latin typeface="Microsoft Sans Serif"/>
                <a:cs typeface="Microsoft Sans Serif"/>
              </a:rPr>
              <a:t> </a:t>
            </a:r>
            <a:r>
              <a:rPr lang="en-US" sz="1800" spc="-40" dirty="0" smtClean="0">
                <a:latin typeface="Microsoft Sans Serif"/>
                <a:cs typeface="Microsoft Sans Serif"/>
              </a:rPr>
              <a:t>*</a:t>
            </a:r>
            <a:r>
              <a:rPr sz="1800" spc="-10" smtClean="0">
                <a:latin typeface="Microsoft Sans Serif"/>
                <a:cs typeface="Microsoft Sans Serif"/>
              </a:rPr>
              <a:t>yref</a:t>
            </a:r>
            <a:endParaRPr sz="1800">
              <a:latin typeface="Microsoft Sans Serif"/>
              <a:cs typeface="Microsoft Sans Serif"/>
            </a:endParaRPr>
          </a:p>
        </p:txBody>
      </p:sp>
      <p:sp>
        <p:nvSpPr>
          <p:cNvPr id="21" name="object 21"/>
          <p:cNvSpPr txBox="1"/>
          <p:nvPr/>
        </p:nvSpPr>
        <p:spPr>
          <a:xfrm>
            <a:off x="1019389" y="5255463"/>
            <a:ext cx="2333412" cy="846386"/>
          </a:xfrm>
          <a:prstGeom prst="rect">
            <a:avLst/>
          </a:prstGeom>
        </p:spPr>
        <p:txBody>
          <a:bodyPr vert="horz" wrap="square" lIns="0" tIns="149860" rIns="0" bIns="0" rtlCol="0">
            <a:spAutoFit/>
          </a:bodyPr>
          <a:lstStyle/>
          <a:p>
            <a:pPr marL="12700">
              <a:lnSpc>
                <a:spcPct val="100000"/>
              </a:lnSpc>
              <a:spcBef>
                <a:spcPts val="1180"/>
              </a:spcBef>
              <a:tabLst>
                <a:tab pos="266700" algn="l"/>
                <a:tab pos="838200" algn="l"/>
              </a:tabLst>
            </a:pPr>
            <a:r>
              <a:rPr sz="1800" spc="-5" dirty="0">
                <a:latin typeface="Microsoft Sans Serif"/>
                <a:cs typeface="Microsoft Sans Serif"/>
              </a:rPr>
              <a:t>0</a:t>
            </a:r>
            <a:r>
              <a:rPr sz="1800" spc="-5">
                <a:latin typeface="Microsoft Sans Serif"/>
                <a:cs typeface="Microsoft Sans Serif"/>
              </a:rPr>
              <a:t>	</a:t>
            </a:r>
            <a:r>
              <a:rPr lang="en-US" sz="1800" spc="-5" dirty="0" smtClean="0">
                <a:latin typeface="Microsoft Sans Serif"/>
                <a:cs typeface="Microsoft Sans Serif"/>
              </a:rPr>
              <a:t>    </a:t>
            </a:r>
            <a:r>
              <a:rPr sz="1800" spc="-5" smtClean="0">
                <a:latin typeface="Microsoft Sans Serif"/>
                <a:cs typeface="Microsoft Sans Serif"/>
              </a:rPr>
              <a:t>1</a:t>
            </a:r>
            <a:r>
              <a:rPr sz="1800" spc="-5">
                <a:latin typeface="Microsoft Sans Serif"/>
                <a:cs typeface="Microsoft Sans Serif"/>
              </a:rPr>
              <a:t>	</a:t>
            </a:r>
            <a:r>
              <a:rPr lang="en-US" sz="1800" spc="-5" dirty="0" smtClean="0">
                <a:latin typeface="Microsoft Sans Serif"/>
                <a:cs typeface="Microsoft Sans Serif"/>
              </a:rPr>
              <a:t>       </a:t>
            </a:r>
            <a:r>
              <a:rPr sz="1800" spc="-5" smtClean="0">
                <a:latin typeface="Microsoft Sans Serif"/>
                <a:cs typeface="Microsoft Sans Serif"/>
              </a:rPr>
              <a:t>0</a:t>
            </a:r>
            <a:endParaRPr sz="1800">
              <a:latin typeface="Microsoft Sans Serif"/>
              <a:cs typeface="Microsoft Sans Serif"/>
            </a:endParaRPr>
          </a:p>
          <a:p>
            <a:pPr marL="12700">
              <a:lnSpc>
                <a:spcPct val="100000"/>
              </a:lnSpc>
              <a:spcBef>
                <a:spcPts val="1080"/>
              </a:spcBef>
              <a:tabLst>
                <a:tab pos="330200" algn="l"/>
                <a:tab pos="901065" algn="l"/>
              </a:tabLst>
            </a:pPr>
            <a:r>
              <a:rPr sz="1800" spc="-5" dirty="0">
                <a:latin typeface="Microsoft Sans Serif"/>
                <a:cs typeface="Microsoft Sans Serif"/>
              </a:rPr>
              <a:t>0</a:t>
            </a:r>
            <a:r>
              <a:rPr sz="1800" spc="-5">
                <a:latin typeface="Microsoft Sans Serif"/>
                <a:cs typeface="Microsoft Sans Serif"/>
              </a:rPr>
              <a:t>	</a:t>
            </a:r>
            <a:r>
              <a:rPr lang="en-US" sz="1800" spc="-5" dirty="0" smtClean="0">
                <a:latin typeface="Microsoft Sans Serif"/>
                <a:cs typeface="Microsoft Sans Serif"/>
              </a:rPr>
              <a:t>    </a:t>
            </a:r>
            <a:r>
              <a:rPr sz="1800" spc="-5" smtClean="0">
                <a:latin typeface="Microsoft Sans Serif"/>
                <a:cs typeface="Microsoft Sans Serif"/>
              </a:rPr>
              <a:t>0</a:t>
            </a:r>
            <a:r>
              <a:rPr sz="1800" spc="-5">
                <a:latin typeface="Microsoft Sans Serif"/>
                <a:cs typeface="Microsoft Sans Serif"/>
              </a:rPr>
              <a:t>	</a:t>
            </a:r>
            <a:r>
              <a:rPr lang="en-US" sz="1800" spc="-5" dirty="0" smtClean="0">
                <a:latin typeface="Microsoft Sans Serif"/>
                <a:cs typeface="Microsoft Sans Serif"/>
              </a:rPr>
              <a:t>       </a:t>
            </a:r>
            <a:r>
              <a:rPr sz="1800" spc="-5" smtClean="0">
                <a:latin typeface="Microsoft Sans Serif"/>
                <a:cs typeface="Microsoft Sans Serif"/>
              </a:rPr>
              <a:t>1</a:t>
            </a:r>
            <a:endParaRPr sz="1800">
              <a:latin typeface="Microsoft Sans Serif"/>
              <a:cs typeface="Microsoft Sans Serif"/>
            </a:endParaRPr>
          </a:p>
        </p:txBody>
      </p:sp>
      <p:sp>
        <p:nvSpPr>
          <p:cNvPr id="22" name="object 22"/>
          <p:cNvSpPr txBox="1"/>
          <p:nvPr/>
        </p:nvSpPr>
        <p:spPr>
          <a:xfrm>
            <a:off x="4978400" y="4857750"/>
            <a:ext cx="5554133" cy="1264449"/>
          </a:xfrm>
          <a:prstGeom prst="rect">
            <a:avLst/>
          </a:prstGeom>
        </p:spPr>
        <p:txBody>
          <a:bodyPr vert="horz" wrap="square" lIns="0" tIns="149860" rIns="0" bIns="0" rtlCol="0">
            <a:spAutoFit/>
          </a:bodyPr>
          <a:lstStyle/>
          <a:p>
            <a:pPr marL="12700">
              <a:lnSpc>
                <a:spcPct val="100000"/>
              </a:lnSpc>
              <a:spcBef>
                <a:spcPts val="1180"/>
              </a:spcBef>
            </a:pPr>
            <a:r>
              <a:rPr sz="1800" spc="-5" dirty="0">
                <a:latin typeface="Microsoft Sans Serif"/>
                <a:cs typeface="Microsoft Sans Serif"/>
              </a:rPr>
              <a:t>With</a:t>
            </a:r>
            <a:r>
              <a:rPr sz="1800" spc="25" dirty="0">
                <a:latin typeface="Microsoft Sans Serif"/>
                <a:cs typeface="Microsoft Sans Serif"/>
              </a:rPr>
              <a:t> </a:t>
            </a:r>
            <a:r>
              <a:rPr sz="1800" spc="-10" dirty="0">
                <a:latin typeface="Microsoft Sans Serif"/>
                <a:cs typeface="Microsoft Sans Serif"/>
              </a:rPr>
              <a:t>coordinate</a:t>
            </a:r>
            <a:r>
              <a:rPr sz="1800" spc="35" dirty="0">
                <a:latin typeface="Microsoft Sans Serif"/>
                <a:cs typeface="Microsoft Sans Serif"/>
              </a:rPr>
              <a:t> </a:t>
            </a:r>
            <a:r>
              <a:rPr sz="1800" spc="-10" dirty="0">
                <a:latin typeface="Microsoft Sans Serif"/>
                <a:cs typeface="Microsoft Sans Serif"/>
              </a:rPr>
              <a:t>positions</a:t>
            </a:r>
            <a:r>
              <a:rPr sz="1800" spc="50" dirty="0">
                <a:latin typeface="Microsoft Sans Serif"/>
                <a:cs typeface="Microsoft Sans Serif"/>
              </a:rPr>
              <a:t> </a:t>
            </a:r>
            <a:r>
              <a:rPr sz="1800" spc="-5" dirty="0">
                <a:latin typeface="Microsoft Sans Serif"/>
                <a:cs typeface="Microsoft Sans Serif"/>
              </a:rPr>
              <a:t>transformed</a:t>
            </a:r>
            <a:r>
              <a:rPr sz="1800" spc="20" dirty="0">
                <a:latin typeface="Microsoft Sans Serif"/>
                <a:cs typeface="Microsoft Sans Serif"/>
              </a:rPr>
              <a:t> </a:t>
            </a:r>
            <a:r>
              <a:rPr sz="1800" dirty="0">
                <a:latin typeface="Microsoft Sans Serif"/>
                <a:cs typeface="Microsoft Sans Serif"/>
              </a:rPr>
              <a:t>as</a:t>
            </a:r>
            <a:endParaRPr sz="1800">
              <a:latin typeface="Microsoft Sans Serif"/>
              <a:cs typeface="Microsoft Sans Serif"/>
            </a:endParaRPr>
          </a:p>
          <a:p>
            <a:pPr marL="12700">
              <a:lnSpc>
                <a:spcPct val="100000"/>
              </a:lnSpc>
              <a:spcBef>
                <a:spcPts val="1080"/>
              </a:spcBef>
              <a:tabLst>
                <a:tab pos="2564130" algn="l"/>
              </a:tabLst>
            </a:pPr>
            <a:r>
              <a:rPr lang="en-US" spc="-10" dirty="0" smtClean="0">
                <a:latin typeface="Microsoft Sans Serif"/>
                <a:cs typeface="Microsoft Sans Serif"/>
              </a:rPr>
              <a:t>x</a:t>
            </a:r>
            <a:r>
              <a:rPr sz="1800" spc="-10" smtClean="0">
                <a:latin typeface="Microsoft Sans Serif"/>
                <a:cs typeface="Microsoft Sans Serif"/>
              </a:rPr>
              <a:t>’=</a:t>
            </a:r>
            <a:r>
              <a:rPr sz="1800" spc="20" smtClean="0">
                <a:latin typeface="Microsoft Sans Serif"/>
                <a:cs typeface="Microsoft Sans Serif"/>
              </a:rPr>
              <a:t> </a:t>
            </a:r>
            <a:r>
              <a:rPr sz="1800" dirty="0">
                <a:latin typeface="Microsoft Sans Serif"/>
                <a:cs typeface="Microsoft Sans Serif"/>
              </a:rPr>
              <a:t>x</a:t>
            </a:r>
            <a:r>
              <a:rPr sz="1800" spc="25" dirty="0">
                <a:latin typeface="Microsoft Sans Serif"/>
                <a:cs typeface="Microsoft Sans Serif"/>
              </a:rPr>
              <a:t> </a:t>
            </a:r>
            <a:r>
              <a:rPr sz="1800" dirty="0">
                <a:latin typeface="Microsoft Sans Serif"/>
                <a:cs typeface="Microsoft Sans Serif"/>
              </a:rPr>
              <a:t>+</a:t>
            </a:r>
            <a:r>
              <a:rPr sz="1800" spc="25" dirty="0">
                <a:latin typeface="Microsoft Sans Serif"/>
                <a:cs typeface="Microsoft Sans Serif"/>
              </a:rPr>
              <a:t> </a:t>
            </a:r>
            <a:r>
              <a:rPr sz="1800" spc="-5" dirty="0">
                <a:latin typeface="Microsoft Sans Serif"/>
                <a:cs typeface="Microsoft Sans Serif"/>
              </a:rPr>
              <a:t>sh</a:t>
            </a:r>
            <a:r>
              <a:rPr sz="1800" spc="-5" baseline="-25000" dirty="0">
                <a:latin typeface="Microsoft Sans Serif"/>
                <a:cs typeface="Microsoft Sans Serif"/>
              </a:rPr>
              <a:t>x</a:t>
            </a:r>
            <a:r>
              <a:rPr sz="1800" spc="20" dirty="0">
                <a:latin typeface="Microsoft Sans Serif"/>
                <a:cs typeface="Microsoft Sans Serif"/>
              </a:rPr>
              <a:t> </a:t>
            </a:r>
            <a:r>
              <a:rPr sz="1800" dirty="0">
                <a:latin typeface="Microsoft Sans Serif"/>
                <a:cs typeface="Microsoft Sans Serif"/>
              </a:rPr>
              <a:t>(y</a:t>
            </a:r>
            <a:r>
              <a:rPr sz="1800" spc="30" dirty="0">
                <a:latin typeface="Microsoft Sans Serif"/>
                <a:cs typeface="Microsoft Sans Serif"/>
              </a:rPr>
              <a:t> </a:t>
            </a:r>
            <a:r>
              <a:rPr sz="1800" dirty="0">
                <a:latin typeface="Microsoft Sans Serif"/>
                <a:cs typeface="Microsoft Sans Serif"/>
              </a:rPr>
              <a:t>-</a:t>
            </a:r>
            <a:r>
              <a:rPr sz="1800" spc="30" dirty="0">
                <a:latin typeface="Microsoft Sans Serif"/>
                <a:cs typeface="Microsoft Sans Serif"/>
              </a:rPr>
              <a:t> </a:t>
            </a:r>
            <a:r>
              <a:rPr sz="1800" spc="-5" dirty="0">
                <a:latin typeface="Microsoft Sans Serif"/>
                <a:cs typeface="Microsoft Sans Serif"/>
              </a:rPr>
              <a:t>yref)</a:t>
            </a:r>
            <a:r>
              <a:rPr sz="1800" spc="-5">
                <a:latin typeface="Microsoft Sans Serif"/>
                <a:cs typeface="Microsoft Sans Serif"/>
              </a:rPr>
              <a:t>	</a:t>
            </a:r>
            <a:endParaRPr lang="en-US" sz="1800" spc="-5" dirty="0" smtClean="0">
              <a:latin typeface="Microsoft Sans Serif"/>
              <a:cs typeface="Microsoft Sans Serif"/>
            </a:endParaRPr>
          </a:p>
          <a:p>
            <a:pPr marL="12700">
              <a:lnSpc>
                <a:spcPct val="100000"/>
              </a:lnSpc>
              <a:spcBef>
                <a:spcPts val="1080"/>
              </a:spcBef>
              <a:tabLst>
                <a:tab pos="2564130" algn="l"/>
              </a:tabLst>
            </a:pPr>
            <a:r>
              <a:rPr sz="1800" spc="-10" smtClean="0">
                <a:latin typeface="Microsoft Sans Serif"/>
                <a:cs typeface="Microsoft Sans Serif"/>
              </a:rPr>
              <a:t>y</a:t>
            </a:r>
            <a:r>
              <a:rPr sz="1800" spc="-10" dirty="0">
                <a:latin typeface="Microsoft Sans Serif"/>
                <a:cs typeface="Microsoft Sans Serif"/>
              </a:rPr>
              <a:t>’</a:t>
            </a:r>
            <a:r>
              <a:rPr sz="1800" spc="-60" dirty="0">
                <a:latin typeface="Microsoft Sans Serif"/>
                <a:cs typeface="Microsoft Sans Serif"/>
              </a:rPr>
              <a:t> </a:t>
            </a:r>
            <a:r>
              <a:rPr sz="1800" dirty="0">
                <a:latin typeface="Microsoft Sans Serif"/>
                <a:cs typeface="Microsoft Sans Serif"/>
              </a:rPr>
              <a:t>=</a:t>
            </a:r>
            <a:r>
              <a:rPr sz="1800" spc="-10" dirty="0">
                <a:latin typeface="Microsoft Sans Serif"/>
                <a:cs typeface="Microsoft Sans Serif"/>
              </a:rPr>
              <a:t> </a:t>
            </a:r>
            <a:r>
              <a:rPr sz="1800" dirty="0">
                <a:latin typeface="Microsoft Sans Serif"/>
                <a:cs typeface="Microsoft Sans Serif"/>
              </a:rPr>
              <a:t>y</a:t>
            </a:r>
            <a:endParaRPr sz="1800">
              <a:latin typeface="Microsoft Sans Serif"/>
              <a:cs typeface="Microsoft Sans Serif"/>
            </a:endParaRPr>
          </a:p>
        </p:txBody>
      </p:sp>
      <p:sp>
        <p:nvSpPr>
          <p:cNvPr id="26" name="Title 25"/>
          <p:cNvSpPr>
            <a:spLocks noGrp="1"/>
          </p:cNvSpPr>
          <p:nvPr>
            <p:ph type="title"/>
          </p:nvPr>
        </p:nvSpPr>
        <p:spPr/>
        <p:txBody>
          <a:bodyPr>
            <a:normAutofit/>
          </a:bodyPr>
          <a:lstStyle/>
          <a:p>
            <a:r>
              <a:rPr lang="en-US" sz="2800" dirty="0" smtClean="0">
                <a:latin typeface="Times New Roman" pitchFamily="18" charset="0"/>
                <a:cs typeface="Times New Roman" pitchFamily="18" charset="0"/>
              </a:rPr>
              <a:t>X-direction shear relative to other reference line</a:t>
            </a:r>
            <a:endParaRPr lang="en-US" sz="2800" dirty="0">
              <a:latin typeface="Times New Roman" pitchFamily="18" charset="0"/>
              <a:cs typeface="Times New Roman" pitchFamily="18" charset="0"/>
            </a:endParaRPr>
          </a:p>
        </p:txBody>
      </p:sp>
      <p:sp>
        <p:nvSpPr>
          <p:cNvPr id="27" name="TextBox 26"/>
          <p:cNvSpPr txBox="1"/>
          <p:nvPr/>
        </p:nvSpPr>
        <p:spPr>
          <a:xfrm>
            <a:off x="5181600" y="2743200"/>
            <a:ext cx="1320800" cy="369332"/>
          </a:xfrm>
          <a:prstGeom prst="rect">
            <a:avLst/>
          </a:prstGeom>
          <a:noFill/>
        </p:spPr>
        <p:txBody>
          <a:bodyPr wrap="square" rtlCol="0">
            <a:spAutoFit/>
          </a:bodyPr>
          <a:lstStyle/>
          <a:p>
            <a:r>
              <a:rPr lang="en-US" dirty="0" err="1" smtClean="0"/>
              <a:t>sh</a:t>
            </a:r>
            <a:r>
              <a:rPr lang="en-US" baseline="-25000" dirty="0" err="1" smtClean="0"/>
              <a:t>x</a:t>
            </a:r>
            <a:r>
              <a:rPr lang="en-US" dirty="0" smtClean="0"/>
              <a:t>=1/2</a:t>
            </a:r>
            <a:endParaRPr lang="en-US" dirty="0"/>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14993" y="348672"/>
            <a:ext cx="9284545" cy="321883"/>
          </a:xfrm>
          <a:prstGeom prst="rect">
            <a:avLst/>
          </a:prstGeom>
        </p:spPr>
        <p:txBody>
          <a:bodyPr vert="horz" wrap="square" lIns="0" tIns="13970" rIns="0" bIns="0" rtlCol="0">
            <a:spAutoFit/>
          </a:bodyPr>
          <a:lstStyle/>
          <a:p>
            <a:pPr marL="12700">
              <a:lnSpc>
                <a:spcPct val="100000"/>
              </a:lnSpc>
              <a:spcBef>
                <a:spcPts val="110"/>
              </a:spcBef>
            </a:pPr>
            <a:r>
              <a:rPr spc="-120" dirty="0"/>
              <a:t>C</a:t>
            </a:r>
            <a:r>
              <a:rPr spc="-100" dirty="0"/>
              <a:t>o</a:t>
            </a:r>
            <a:r>
              <a:rPr spc="-95" dirty="0"/>
              <a:t>m</a:t>
            </a:r>
            <a:r>
              <a:rPr spc="-85" dirty="0"/>
              <a:t>p</a:t>
            </a:r>
            <a:r>
              <a:rPr spc="-105" dirty="0"/>
              <a:t>osi</a:t>
            </a:r>
            <a:r>
              <a:rPr spc="-175" dirty="0"/>
              <a:t>t</a:t>
            </a:r>
            <a:r>
              <a:rPr spc="5" dirty="0"/>
              <a:t>e</a:t>
            </a:r>
            <a:r>
              <a:rPr spc="-270" dirty="0"/>
              <a:t> </a:t>
            </a:r>
            <a:r>
              <a:rPr spc="-254" dirty="0"/>
              <a:t>T</a:t>
            </a:r>
            <a:r>
              <a:rPr spc="-160" dirty="0"/>
              <a:t>r</a:t>
            </a:r>
            <a:r>
              <a:rPr spc="-90" dirty="0"/>
              <a:t>an</a:t>
            </a:r>
            <a:r>
              <a:rPr spc="-105" dirty="0"/>
              <a:t>s</a:t>
            </a:r>
            <a:r>
              <a:rPr spc="-90" dirty="0"/>
              <a:t>f</a:t>
            </a:r>
            <a:r>
              <a:rPr spc="-100" dirty="0"/>
              <a:t>o</a:t>
            </a:r>
            <a:r>
              <a:rPr spc="-90" dirty="0"/>
              <a:t>r</a:t>
            </a:r>
            <a:r>
              <a:rPr spc="-95" dirty="0"/>
              <a:t>m</a:t>
            </a:r>
            <a:r>
              <a:rPr spc="-90" dirty="0"/>
              <a:t>a</a:t>
            </a:r>
            <a:r>
              <a:rPr spc="-100" dirty="0"/>
              <a:t>t</a:t>
            </a:r>
            <a:r>
              <a:rPr spc="-105" dirty="0"/>
              <a:t>io</a:t>
            </a:r>
            <a:r>
              <a:rPr spc="5" dirty="0"/>
              <a:t>n</a:t>
            </a:r>
          </a:p>
        </p:txBody>
      </p:sp>
      <p:sp>
        <p:nvSpPr>
          <p:cNvPr id="3" name="object 3"/>
          <p:cNvSpPr txBox="1"/>
          <p:nvPr/>
        </p:nvSpPr>
        <p:spPr>
          <a:xfrm>
            <a:off x="869424" y="1211637"/>
            <a:ext cx="9806093" cy="3222677"/>
          </a:xfrm>
          <a:prstGeom prst="rect">
            <a:avLst/>
          </a:prstGeom>
        </p:spPr>
        <p:txBody>
          <a:bodyPr vert="horz" wrap="square" lIns="0" tIns="13970" rIns="0" bIns="0" rtlCol="0">
            <a:spAutoFit/>
          </a:bodyPr>
          <a:lstStyle/>
          <a:p>
            <a:pPr marL="12700" marR="5080" indent="798830" algn="just">
              <a:lnSpc>
                <a:spcPct val="100000"/>
              </a:lnSpc>
              <a:spcBef>
                <a:spcPts val="110"/>
              </a:spcBef>
            </a:pPr>
            <a:r>
              <a:rPr sz="2200" spc="5" dirty="0">
                <a:latin typeface="Calibri"/>
                <a:cs typeface="Calibri"/>
              </a:rPr>
              <a:t>With</a:t>
            </a:r>
            <a:r>
              <a:rPr sz="2200" spc="10" dirty="0">
                <a:latin typeface="Calibri"/>
                <a:cs typeface="Calibri"/>
              </a:rPr>
              <a:t> </a:t>
            </a:r>
            <a:r>
              <a:rPr sz="2200" dirty="0">
                <a:latin typeface="Calibri"/>
                <a:cs typeface="Calibri"/>
              </a:rPr>
              <a:t>the</a:t>
            </a:r>
            <a:r>
              <a:rPr sz="2200" spc="5" dirty="0">
                <a:latin typeface="Calibri"/>
                <a:cs typeface="Calibri"/>
              </a:rPr>
              <a:t> </a:t>
            </a:r>
            <a:r>
              <a:rPr sz="2200" spc="-5" dirty="0">
                <a:latin typeface="Calibri"/>
                <a:cs typeface="Calibri"/>
              </a:rPr>
              <a:t>matrix</a:t>
            </a:r>
            <a:r>
              <a:rPr sz="2200" dirty="0">
                <a:latin typeface="Calibri"/>
                <a:cs typeface="Calibri"/>
              </a:rPr>
              <a:t> </a:t>
            </a:r>
            <a:r>
              <a:rPr sz="2200" spc="-15" dirty="0">
                <a:latin typeface="Calibri"/>
                <a:cs typeface="Calibri"/>
              </a:rPr>
              <a:t>representation</a:t>
            </a:r>
            <a:r>
              <a:rPr sz="2200" spc="-10" dirty="0">
                <a:latin typeface="Calibri"/>
                <a:cs typeface="Calibri"/>
              </a:rPr>
              <a:t> </a:t>
            </a:r>
            <a:r>
              <a:rPr sz="2200" spc="5" dirty="0">
                <a:latin typeface="Calibri"/>
                <a:cs typeface="Calibri"/>
              </a:rPr>
              <a:t>of</a:t>
            </a:r>
            <a:r>
              <a:rPr sz="2200" spc="10" dirty="0">
                <a:latin typeface="Calibri"/>
                <a:cs typeface="Calibri"/>
              </a:rPr>
              <a:t> </a:t>
            </a:r>
            <a:r>
              <a:rPr sz="2200" spc="-15" dirty="0">
                <a:latin typeface="Calibri"/>
                <a:cs typeface="Calibri"/>
              </a:rPr>
              <a:t>transformation </a:t>
            </a:r>
            <a:r>
              <a:rPr sz="2200" spc="-10" dirty="0">
                <a:latin typeface="Calibri"/>
                <a:cs typeface="Calibri"/>
              </a:rPr>
              <a:t> </a:t>
            </a:r>
            <a:r>
              <a:rPr sz="2200" spc="-5" dirty="0">
                <a:latin typeface="Calibri"/>
                <a:cs typeface="Calibri"/>
              </a:rPr>
              <a:t>equations it </a:t>
            </a:r>
            <a:r>
              <a:rPr sz="2200" dirty="0">
                <a:latin typeface="Calibri"/>
                <a:cs typeface="Calibri"/>
              </a:rPr>
              <a:t>is </a:t>
            </a:r>
            <a:r>
              <a:rPr sz="2200" spc="-5" dirty="0">
                <a:latin typeface="Calibri"/>
                <a:cs typeface="Calibri"/>
              </a:rPr>
              <a:t>possible </a:t>
            </a:r>
            <a:r>
              <a:rPr sz="2200" spc="-10" dirty="0">
                <a:latin typeface="Calibri"/>
                <a:cs typeface="Calibri"/>
              </a:rPr>
              <a:t>to </a:t>
            </a:r>
            <a:r>
              <a:rPr sz="2200" spc="-5" dirty="0">
                <a:latin typeface="Calibri"/>
                <a:cs typeface="Calibri"/>
              </a:rPr>
              <a:t>setup </a:t>
            </a:r>
            <a:r>
              <a:rPr sz="2200" dirty="0">
                <a:latin typeface="Calibri"/>
                <a:cs typeface="Calibri"/>
              </a:rPr>
              <a:t>a </a:t>
            </a:r>
            <a:r>
              <a:rPr sz="2200" spc="-10" dirty="0">
                <a:latin typeface="Calibri"/>
                <a:cs typeface="Calibri"/>
              </a:rPr>
              <a:t>matrix </a:t>
            </a:r>
            <a:r>
              <a:rPr sz="2200" spc="-20" dirty="0">
                <a:latin typeface="Calibri"/>
                <a:cs typeface="Calibri"/>
              </a:rPr>
              <a:t>for any </a:t>
            </a:r>
            <a:r>
              <a:rPr sz="2200" spc="-5" dirty="0">
                <a:latin typeface="Calibri"/>
                <a:cs typeface="Calibri"/>
              </a:rPr>
              <a:t>sequence </a:t>
            </a:r>
            <a:r>
              <a:rPr sz="2200" spc="10" dirty="0">
                <a:latin typeface="Calibri"/>
                <a:cs typeface="Calibri"/>
              </a:rPr>
              <a:t>of </a:t>
            </a:r>
            <a:r>
              <a:rPr sz="2200" spc="15" dirty="0">
                <a:latin typeface="Calibri"/>
                <a:cs typeface="Calibri"/>
              </a:rPr>
              <a:t> </a:t>
            </a:r>
            <a:r>
              <a:rPr sz="2200" spc="-15" dirty="0">
                <a:latin typeface="Calibri"/>
                <a:cs typeface="Calibri"/>
              </a:rPr>
              <a:t>transformations</a:t>
            </a:r>
            <a:r>
              <a:rPr sz="2200" spc="-10" dirty="0">
                <a:latin typeface="Calibri"/>
                <a:cs typeface="Calibri"/>
              </a:rPr>
              <a:t> </a:t>
            </a:r>
            <a:r>
              <a:rPr sz="2200" dirty="0">
                <a:latin typeface="Calibri"/>
                <a:cs typeface="Calibri"/>
              </a:rPr>
              <a:t>as</a:t>
            </a:r>
            <a:r>
              <a:rPr sz="2200" spc="5" dirty="0">
                <a:latin typeface="Calibri"/>
                <a:cs typeface="Calibri"/>
              </a:rPr>
              <a:t> a</a:t>
            </a:r>
            <a:r>
              <a:rPr sz="2200" spc="10" dirty="0">
                <a:latin typeface="Calibri"/>
                <a:cs typeface="Calibri"/>
              </a:rPr>
              <a:t> </a:t>
            </a:r>
            <a:r>
              <a:rPr sz="2200" spc="-10" dirty="0">
                <a:latin typeface="Calibri"/>
                <a:cs typeface="Calibri"/>
              </a:rPr>
              <a:t>composite</a:t>
            </a:r>
            <a:r>
              <a:rPr sz="2200" spc="-5" dirty="0">
                <a:latin typeface="Calibri"/>
                <a:cs typeface="Calibri"/>
              </a:rPr>
              <a:t> </a:t>
            </a:r>
            <a:r>
              <a:rPr sz="2200" spc="-15" dirty="0">
                <a:latin typeface="Calibri"/>
                <a:cs typeface="Calibri"/>
              </a:rPr>
              <a:t>transformation</a:t>
            </a:r>
            <a:r>
              <a:rPr sz="2200" spc="-10" dirty="0">
                <a:latin typeface="Calibri"/>
                <a:cs typeface="Calibri"/>
              </a:rPr>
              <a:t> </a:t>
            </a:r>
            <a:r>
              <a:rPr sz="2200" spc="-5" dirty="0">
                <a:latin typeface="Calibri"/>
                <a:cs typeface="Calibri"/>
              </a:rPr>
              <a:t>matrix</a:t>
            </a:r>
            <a:r>
              <a:rPr sz="2200" dirty="0">
                <a:latin typeface="Calibri"/>
                <a:cs typeface="Calibri"/>
              </a:rPr>
              <a:t> </a:t>
            </a:r>
            <a:r>
              <a:rPr sz="2200" spc="-30" dirty="0">
                <a:latin typeface="Calibri"/>
                <a:cs typeface="Calibri"/>
              </a:rPr>
              <a:t>by </a:t>
            </a:r>
            <a:r>
              <a:rPr sz="2200" spc="-25" dirty="0">
                <a:latin typeface="Calibri"/>
                <a:cs typeface="Calibri"/>
              </a:rPr>
              <a:t> </a:t>
            </a:r>
            <a:r>
              <a:rPr sz="2200" spc="-10" dirty="0">
                <a:latin typeface="Calibri"/>
                <a:cs typeface="Calibri"/>
              </a:rPr>
              <a:t>calculating</a:t>
            </a:r>
            <a:r>
              <a:rPr sz="2200" spc="-5" dirty="0">
                <a:latin typeface="Calibri"/>
                <a:cs typeface="Calibri"/>
              </a:rPr>
              <a:t> </a:t>
            </a:r>
            <a:r>
              <a:rPr sz="2200" spc="-10" dirty="0">
                <a:latin typeface="Calibri"/>
                <a:cs typeface="Calibri"/>
              </a:rPr>
              <a:t>the</a:t>
            </a:r>
            <a:r>
              <a:rPr sz="2200" spc="-5" dirty="0">
                <a:latin typeface="Calibri"/>
                <a:cs typeface="Calibri"/>
              </a:rPr>
              <a:t> </a:t>
            </a:r>
            <a:r>
              <a:rPr sz="2200" spc="-10" dirty="0">
                <a:latin typeface="Calibri"/>
                <a:cs typeface="Calibri"/>
              </a:rPr>
              <a:t>matrix</a:t>
            </a:r>
            <a:r>
              <a:rPr sz="2200" spc="-5" dirty="0">
                <a:latin typeface="Calibri"/>
                <a:cs typeface="Calibri"/>
              </a:rPr>
              <a:t> </a:t>
            </a:r>
            <a:r>
              <a:rPr sz="2200" spc="-10" dirty="0">
                <a:latin typeface="Calibri"/>
                <a:cs typeface="Calibri"/>
              </a:rPr>
              <a:t>product</a:t>
            </a:r>
            <a:r>
              <a:rPr sz="2200" spc="-5" dirty="0">
                <a:latin typeface="Calibri"/>
                <a:cs typeface="Calibri"/>
              </a:rPr>
              <a:t> </a:t>
            </a:r>
            <a:r>
              <a:rPr sz="2200" spc="5" dirty="0">
                <a:latin typeface="Calibri"/>
                <a:cs typeface="Calibri"/>
              </a:rPr>
              <a:t>of</a:t>
            </a:r>
            <a:r>
              <a:rPr sz="2200" spc="10" dirty="0">
                <a:latin typeface="Calibri"/>
                <a:cs typeface="Calibri"/>
              </a:rPr>
              <a:t> </a:t>
            </a:r>
            <a:r>
              <a:rPr sz="2200" spc="-10" dirty="0">
                <a:latin typeface="Calibri"/>
                <a:cs typeface="Calibri"/>
              </a:rPr>
              <a:t>individual</a:t>
            </a:r>
            <a:r>
              <a:rPr sz="2200" spc="-5" dirty="0">
                <a:latin typeface="Calibri"/>
                <a:cs typeface="Calibri"/>
              </a:rPr>
              <a:t> </a:t>
            </a:r>
            <a:r>
              <a:rPr sz="2200" spc="-15" dirty="0">
                <a:latin typeface="Calibri"/>
                <a:cs typeface="Calibri"/>
              </a:rPr>
              <a:t>transformation. </a:t>
            </a:r>
            <a:r>
              <a:rPr sz="2200" spc="-10" dirty="0">
                <a:latin typeface="Calibri"/>
                <a:cs typeface="Calibri"/>
              </a:rPr>
              <a:t> </a:t>
            </a:r>
            <a:r>
              <a:rPr sz="2200" spc="-5" dirty="0">
                <a:latin typeface="Calibri"/>
                <a:cs typeface="Calibri"/>
              </a:rPr>
              <a:t>Forming </a:t>
            </a:r>
            <a:r>
              <a:rPr sz="2200" spc="-10" dirty="0">
                <a:latin typeface="Calibri"/>
                <a:cs typeface="Calibri"/>
              </a:rPr>
              <a:t>products </a:t>
            </a:r>
            <a:r>
              <a:rPr sz="2200" spc="5" dirty="0">
                <a:latin typeface="Calibri"/>
                <a:cs typeface="Calibri"/>
              </a:rPr>
              <a:t>of </a:t>
            </a:r>
            <a:r>
              <a:rPr sz="2200" spc="-15" dirty="0">
                <a:latin typeface="Calibri"/>
                <a:cs typeface="Calibri"/>
              </a:rPr>
              <a:t>transformation </a:t>
            </a:r>
            <a:r>
              <a:rPr sz="2200" spc="-10" dirty="0">
                <a:latin typeface="Calibri"/>
                <a:cs typeface="Calibri"/>
              </a:rPr>
              <a:t>matrices </a:t>
            </a:r>
            <a:r>
              <a:rPr sz="2200" dirty="0">
                <a:latin typeface="Calibri"/>
                <a:cs typeface="Calibri"/>
              </a:rPr>
              <a:t>is </a:t>
            </a:r>
            <a:r>
              <a:rPr sz="2200" spc="-5" dirty="0">
                <a:latin typeface="Calibri"/>
                <a:cs typeface="Calibri"/>
              </a:rPr>
              <a:t>often </a:t>
            </a:r>
            <a:r>
              <a:rPr sz="2200" spc="-15" dirty="0">
                <a:latin typeface="Calibri"/>
                <a:cs typeface="Calibri"/>
              </a:rPr>
              <a:t>referred </a:t>
            </a:r>
            <a:r>
              <a:rPr sz="2200" spc="-45" dirty="0">
                <a:latin typeface="Calibri"/>
                <a:cs typeface="Calibri"/>
              </a:rPr>
              <a:t>to </a:t>
            </a:r>
            <a:r>
              <a:rPr sz="2200" spc="-484" dirty="0">
                <a:latin typeface="Calibri"/>
                <a:cs typeface="Calibri"/>
              </a:rPr>
              <a:t> </a:t>
            </a:r>
            <a:r>
              <a:rPr sz="2200" dirty="0">
                <a:latin typeface="Calibri"/>
                <a:cs typeface="Calibri"/>
              </a:rPr>
              <a:t>as a </a:t>
            </a:r>
            <a:r>
              <a:rPr sz="2200" b="1" spc="-10" dirty="0">
                <a:latin typeface="Calibri"/>
                <a:cs typeface="Calibri"/>
              </a:rPr>
              <a:t>concatenation,</a:t>
            </a:r>
            <a:r>
              <a:rPr sz="2200" b="1" spc="-5" dirty="0">
                <a:latin typeface="Calibri"/>
                <a:cs typeface="Calibri"/>
              </a:rPr>
              <a:t> </a:t>
            </a:r>
            <a:r>
              <a:rPr sz="2200" spc="-5" dirty="0">
                <a:latin typeface="Calibri"/>
                <a:cs typeface="Calibri"/>
              </a:rPr>
              <a:t>or</a:t>
            </a:r>
            <a:r>
              <a:rPr sz="2200" dirty="0">
                <a:latin typeface="Calibri"/>
                <a:cs typeface="Calibri"/>
              </a:rPr>
              <a:t> </a:t>
            </a:r>
            <a:r>
              <a:rPr sz="2200" b="1" spc="-5" dirty="0">
                <a:latin typeface="Calibri"/>
                <a:cs typeface="Calibri"/>
              </a:rPr>
              <a:t>composition,</a:t>
            </a:r>
            <a:r>
              <a:rPr sz="2200" b="1" dirty="0">
                <a:latin typeface="Calibri"/>
                <a:cs typeface="Calibri"/>
              </a:rPr>
              <a:t> </a:t>
            </a:r>
            <a:r>
              <a:rPr sz="2200" spc="5" dirty="0">
                <a:latin typeface="Calibri"/>
                <a:cs typeface="Calibri"/>
              </a:rPr>
              <a:t>of </a:t>
            </a:r>
            <a:r>
              <a:rPr sz="2200" spc="-5" dirty="0">
                <a:latin typeface="Calibri"/>
                <a:cs typeface="Calibri"/>
              </a:rPr>
              <a:t>matrices. </a:t>
            </a:r>
            <a:r>
              <a:rPr sz="2200" spc="-15" dirty="0">
                <a:latin typeface="Calibri"/>
                <a:cs typeface="Calibri"/>
              </a:rPr>
              <a:t>For</a:t>
            </a:r>
            <a:r>
              <a:rPr sz="2200" spc="-10" dirty="0">
                <a:latin typeface="Calibri"/>
                <a:cs typeface="Calibri"/>
              </a:rPr>
              <a:t> </a:t>
            </a:r>
            <a:r>
              <a:rPr sz="2200" spc="-5" dirty="0">
                <a:latin typeface="Calibri"/>
                <a:cs typeface="Calibri"/>
              </a:rPr>
              <a:t>column </a:t>
            </a:r>
            <a:r>
              <a:rPr sz="2200" dirty="0">
                <a:latin typeface="Calibri"/>
                <a:cs typeface="Calibri"/>
              </a:rPr>
              <a:t> </a:t>
            </a:r>
            <a:r>
              <a:rPr sz="2200" spc="-10" dirty="0">
                <a:latin typeface="Calibri"/>
                <a:cs typeface="Calibri"/>
              </a:rPr>
              <a:t>matrix</a:t>
            </a:r>
            <a:r>
              <a:rPr sz="2200" spc="-5" dirty="0">
                <a:latin typeface="Calibri"/>
                <a:cs typeface="Calibri"/>
              </a:rPr>
              <a:t> </a:t>
            </a:r>
            <a:r>
              <a:rPr sz="2200" spc="-15" dirty="0">
                <a:latin typeface="Calibri"/>
                <a:cs typeface="Calibri"/>
              </a:rPr>
              <a:t>representation</a:t>
            </a:r>
            <a:r>
              <a:rPr sz="2200" spc="-10" dirty="0">
                <a:latin typeface="Calibri"/>
                <a:cs typeface="Calibri"/>
              </a:rPr>
              <a:t> </a:t>
            </a:r>
            <a:r>
              <a:rPr sz="2200" spc="-5" dirty="0">
                <a:latin typeface="Calibri"/>
                <a:cs typeface="Calibri"/>
              </a:rPr>
              <a:t>of</a:t>
            </a:r>
            <a:r>
              <a:rPr sz="2200" dirty="0">
                <a:latin typeface="Calibri"/>
                <a:cs typeface="Calibri"/>
              </a:rPr>
              <a:t> </a:t>
            </a:r>
            <a:r>
              <a:rPr sz="2200" spc="-15" dirty="0">
                <a:latin typeface="Calibri"/>
                <a:cs typeface="Calibri"/>
              </a:rPr>
              <a:t>coordinate</a:t>
            </a:r>
            <a:r>
              <a:rPr sz="2200" spc="-10" dirty="0">
                <a:latin typeface="Calibri"/>
                <a:cs typeface="Calibri"/>
              </a:rPr>
              <a:t> </a:t>
            </a:r>
            <a:r>
              <a:rPr sz="2200" spc="-5" dirty="0">
                <a:latin typeface="Calibri"/>
                <a:cs typeface="Calibri"/>
              </a:rPr>
              <a:t>positions</a:t>
            </a:r>
            <a:r>
              <a:rPr sz="2200" dirty="0">
                <a:latin typeface="Calibri"/>
                <a:cs typeface="Calibri"/>
              </a:rPr>
              <a:t> </a:t>
            </a:r>
            <a:r>
              <a:rPr sz="2200" spc="-10" dirty="0">
                <a:latin typeface="Calibri"/>
                <a:cs typeface="Calibri"/>
              </a:rPr>
              <a:t>we</a:t>
            </a:r>
            <a:r>
              <a:rPr sz="2200" spc="480" dirty="0">
                <a:latin typeface="Calibri"/>
                <a:cs typeface="Calibri"/>
              </a:rPr>
              <a:t> </a:t>
            </a:r>
            <a:r>
              <a:rPr sz="2200" spc="-15" dirty="0">
                <a:latin typeface="Calibri"/>
                <a:cs typeface="Calibri"/>
              </a:rPr>
              <a:t>form </a:t>
            </a:r>
            <a:r>
              <a:rPr sz="2200" spc="-10" dirty="0">
                <a:latin typeface="Calibri"/>
                <a:cs typeface="Calibri"/>
              </a:rPr>
              <a:t> composite transformation </a:t>
            </a:r>
            <a:r>
              <a:rPr sz="2200" spc="-5" dirty="0">
                <a:latin typeface="Calibri"/>
                <a:cs typeface="Calibri"/>
              </a:rPr>
              <a:t>by multiplying matrices </a:t>
            </a:r>
            <a:r>
              <a:rPr sz="2200" dirty="0">
                <a:latin typeface="Calibri"/>
                <a:cs typeface="Calibri"/>
              </a:rPr>
              <a:t>in </a:t>
            </a:r>
            <a:r>
              <a:rPr sz="2200" spc="-10" dirty="0">
                <a:latin typeface="Calibri"/>
                <a:cs typeface="Calibri"/>
              </a:rPr>
              <a:t>order from </a:t>
            </a:r>
            <a:r>
              <a:rPr sz="2200" spc="-5" dirty="0">
                <a:latin typeface="Calibri"/>
                <a:cs typeface="Calibri"/>
              </a:rPr>
              <a:t> </a:t>
            </a:r>
            <a:r>
              <a:rPr sz="2200" spc="-10" dirty="0">
                <a:latin typeface="Calibri"/>
                <a:cs typeface="Calibri"/>
              </a:rPr>
              <a:t>right</a:t>
            </a:r>
            <a:r>
              <a:rPr sz="2200" spc="-45" dirty="0">
                <a:latin typeface="Calibri"/>
                <a:cs typeface="Calibri"/>
              </a:rPr>
              <a:t> </a:t>
            </a:r>
            <a:r>
              <a:rPr sz="2200" spc="-10" dirty="0">
                <a:latin typeface="Calibri"/>
                <a:cs typeface="Calibri"/>
              </a:rPr>
              <a:t>to</a:t>
            </a:r>
            <a:r>
              <a:rPr sz="2200" spc="20" dirty="0">
                <a:latin typeface="Calibri"/>
                <a:cs typeface="Calibri"/>
              </a:rPr>
              <a:t> </a:t>
            </a:r>
            <a:r>
              <a:rPr sz="2200" spc="-5" dirty="0">
                <a:latin typeface="Calibri"/>
                <a:cs typeface="Calibri"/>
              </a:rPr>
              <a:t>left.</a:t>
            </a:r>
            <a:endParaRPr sz="2200">
              <a:latin typeface="Calibri"/>
              <a:cs typeface="Calibri"/>
            </a:endParaRPr>
          </a:p>
          <a:p>
            <a:pPr algn="ctr">
              <a:lnSpc>
                <a:spcPct val="100000"/>
              </a:lnSpc>
              <a:spcBef>
                <a:spcPts val="715"/>
              </a:spcBef>
            </a:pPr>
            <a:r>
              <a:rPr sz="3200" b="1" spc="-10" dirty="0">
                <a:latin typeface="Calibri"/>
                <a:cs typeface="Calibri"/>
              </a:rPr>
              <a:t>Right</a:t>
            </a:r>
            <a:r>
              <a:rPr sz="3200" b="1" spc="-25" dirty="0">
                <a:latin typeface="Calibri"/>
                <a:cs typeface="Calibri"/>
              </a:rPr>
              <a:t> </a:t>
            </a:r>
            <a:r>
              <a:rPr sz="3200" b="1" spc="-20" dirty="0">
                <a:latin typeface="Calibri"/>
                <a:cs typeface="Calibri"/>
              </a:rPr>
              <a:t>to </a:t>
            </a:r>
            <a:r>
              <a:rPr sz="3200" b="1" spc="-15" dirty="0">
                <a:latin typeface="Calibri"/>
                <a:cs typeface="Calibri"/>
              </a:rPr>
              <a:t>Left</a:t>
            </a:r>
            <a:endParaRPr sz="3200">
              <a:latin typeface="Calibri"/>
              <a:cs typeface="Calibri"/>
            </a:endParaRPr>
          </a:p>
          <a:p>
            <a:pPr marL="2829560">
              <a:lnSpc>
                <a:spcPct val="100000"/>
              </a:lnSpc>
              <a:spcBef>
                <a:spcPts val="770"/>
              </a:spcBef>
            </a:pPr>
            <a:r>
              <a:rPr sz="3200" b="1" spc="5" dirty="0">
                <a:latin typeface="Calibri"/>
                <a:cs typeface="Calibri"/>
              </a:rPr>
              <a:t>A.B</a:t>
            </a:r>
            <a:r>
              <a:rPr sz="3200" b="1" spc="-70" dirty="0">
                <a:latin typeface="Calibri"/>
                <a:cs typeface="Calibri"/>
              </a:rPr>
              <a:t> </a:t>
            </a:r>
            <a:r>
              <a:rPr sz="3200" b="1" spc="-5" dirty="0">
                <a:latin typeface="Calibri"/>
                <a:cs typeface="Calibri"/>
              </a:rPr>
              <a:t>!=</a:t>
            </a:r>
            <a:r>
              <a:rPr sz="3200" b="1" spc="-20" dirty="0">
                <a:latin typeface="Calibri"/>
                <a:cs typeface="Calibri"/>
              </a:rPr>
              <a:t> </a:t>
            </a:r>
            <a:r>
              <a:rPr sz="3200" b="1" spc="5" dirty="0">
                <a:latin typeface="Calibri"/>
                <a:cs typeface="Calibri"/>
              </a:rPr>
              <a:t>B.A</a:t>
            </a:r>
            <a:endParaRPr sz="3200">
              <a:latin typeface="Calibri"/>
              <a:cs typeface="Calibri"/>
            </a:endParaRPr>
          </a:p>
        </p:txBody>
      </p:sp>
      <p:sp>
        <p:nvSpPr>
          <p:cNvPr id="5" name="object 5"/>
          <p:cNvSpPr/>
          <p:nvPr/>
        </p:nvSpPr>
        <p:spPr>
          <a:xfrm>
            <a:off x="11375643" y="4236719"/>
            <a:ext cx="94827" cy="297180"/>
          </a:xfrm>
          <a:custGeom>
            <a:avLst/>
            <a:gdLst/>
            <a:ahLst/>
            <a:cxnLst/>
            <a:rect l="l" t="t" r="r" b="b"/>
            <a:pathLst>
              <a:path w="71120" h="396239">
                <a:moveTo>
                  <a:pt x="71120" y="396239"/>
                </a:moveTo>
                <a:lnTo>
                  <a:pt x="43451" y="390651"/>
                </a:lnTo>
                <a:lnTo>
                  <a:pt x="20843" y="375410"/>
                </a:lnTo>
                <a:lnTo>
                  <a:pt x="5593" y="352804"/>
                </a:lnTo>
                <a:lnTo>
                  <a:pt x="0" y="325119"/>
                </a:lnTo>
                <a:lnTo>
                  <a:pt x="0" y="71119"/>
                </a:lnTo>
                <a:lnTo>
                  <a:pt x="5593" y="43435"/>
                </a:lnTo>
                <a:lnTo>
                  <a:pt x="20843" y="20829"/>
                </a:lnTo>
                <a:lnTo>
                  <a:pt x="43451" y="5588"/>
                </a:lnTo>
                <a:lnTo>
                  <a:pt x="71120" y="0"/>
                </a:lnTo>
              </a:path>
            </a:pathLst>
          </a:custGeom>
          <a:ln w="19050">
            <a:solidFill>
              <a:srgbClr val="FFFFFF"/>
            </a:solidFill>
          </a:ln>
        </p:spPr>
        <p:txBody>
          <a:bodyPr wrap="square" lIns="0" tIns="0" rIns="0" bIns="0" rtlCol="0"/>
          <a:lstStyle/>
          <a:p>
            <a:endParaRPr/>
          </a:p>
        </p:txBody>
      </p:sp>
      <p:sp>
        <p:nvSpPr>
          <p:cNvPr id="6" name="object 6"/>
          <p:cNvSpPr/>
          <p:nvPr/>
        </p:nvSpPr>
        <p:spPr>
          <a:xfrm>
            <a:off x="12012337" y="4236719"/>
            <a:ext cx="94827" cy="297180"/>
          </a:xfrm>
          <a:custGeom>
            <a:avLst/>
            <a:gdLst/>
            <a:ahLst/>
            <a:cxnLst/>
            <a:rect l="l" t="t" r="r" b="b"/>
            <a:pathLst>
              <a:path w="71120" h="396239">
                <a:moveTo>
                  <a:pt x="0" y="0"/>
                </a:moveTo>
                <a:lnTo>
                  <a:pt x="27721" y="5588"/>
                </a:lnTo>
                <a:lnTo>
                  <a:pt x="50323" y="20829"/>
                </a:lnTo>
                <a:lnTo>
                  <a:pt x="65543" y="43435"/>
                </a:lnTo>
                <a:lnTo>
                  <a:pt x="71120" y="71119"/>
                </a:lnTo>
                <a:lnTo>
                  <a:pt x="71120" y="325119"/>
                </a:lnTo>
                <a:lnTo>
                  <a:pt x="65543" y="352804"/>
                </a:lnTo>
                <a:lnTo>
                  <a:pt x="50323" y="375410"/>
                </a:lnTo>
                <a:lnTo>
                  <a:pt x="27721" y="390651"/>
                </a:lnTo>
                <a:lnTo>
                  <a:pt x="0" y="396239"/>
                </a:lnTo>
              </a:path>
            </a:pathLst>
          </a:custGeom>
          <a:ln w="19050">
            <a:solidFill>
              <a:srgbClr val="FFFFFF"/>
            </a:solidFill>
          </a:ln>
        </p:spPr>
        <p:txBody>
          <a:bodyPr wrap="square" lIns="0" tIns="0" rIns="0" bIns="0" rtlCol="0"/>
          <a:lstStyle/>
          <a:p>
            <a:endParaRP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34982" y="546506"/>
            <a:ext cx="3255433" cy="321883"/>
          </a:xfrm>
          <a:prstGeom prst="rect">
            <a:avLst/>
          </a:prstGeom>
        </p:spPr>
        <p:txBody>
          <a:bodyPr vert="horz" wrap="square" lIns="0" tIns="13970" rIns="0" bIns="0" rtlCol="0">
            <a:spAutoFit/>
          </a:bodyPr>
          <a:lstStyle/>
          <a:p>
            <a:pPr marL="12700">
              <a:lnSpc>
                <a:spcPct val="100000"/>
              </a:lnSpc>
              <a:spcBef>
                <a:spcPts val="110"/>
              </a:spcBef>
            </a:pPr>
            <a:r>
              <a:rPr b="0" spc="-105" dirty="0" smtClean="0">
                <a:latin typeface="Cambria"/>
                <a:cs typeface="Cambria"/>
              </a:rPr>
              <a:t>E</a:t>
            </a:r>
            <a:r>
              <a:rPr b="0" spc="-190" dirty="0" smtClean="0">
                <a:latin typeface="Cambria"/>
                <a:cs typeface="Cambria"/>
              </a:rPr>
              <a:t>x</a:t>
            </a:r>
            <a:r>
              <a:rPr lang="en-US" b="0" spc="-190" dirty="0" smtClean="0">
                <a:latin typeface="Cambria"/>
                <a:cs typeface="Cambria"/>
              </a:rPr>
              <a:t>ample</a:t>
            </a:r>
            <a:r>
              <a:rPr b="0" spc="-285" dirty="0" smtClean="0">
                <a:latin typeface="Cambria"/>
                <a:cs typeface="Cambria"/>
              </a:rPr>
              <a:t> </a:t>
            </a:r>
            <a:r>
              <a:rPr b="0" spc="5" dirty="0">
                <a:latin typeface="Cambria"/>
                <a:cs typeface="Cambria"/>
              </a:rPr>
              <a:t>2</a:t>
            </a:r>
          </a:p>
        </p:txBody>
      </p:sp>
      <p:sp>
        <p:nvSpPr>
          <p:cNvPr id="3" name="object 3"/>
          <p:cNvSpPr txBox="1"/>
          <p:nvPr/>
        </p:nvSpPr>
        <p:spPr>
          <a:xfrm>
            <a:off x="869424" y="1211638"/>
            <a:ext cx="10506219" cy="691215"/>
          </a:xfrm>
          <a:prstGeom prst="rect">
            <a:avLst/>
          </a:prstGeom>
        </p:spPr>
        <p:txBody>
          <a:bodyPr vert="horz" wrap="square" lIns="0" tIns="13970" rIns="0" bIns="0" rtlCol="0">
            <a:spAutoFit/>
          </a:bodyPr>
          <a:lstStyle/>
          <a:p>
            <a:pPr marL="12700" algn="just">
              <a:lnSpc>
                <a:spcPct val="100000"/>
              </a:lnSpc>
              <a:spcBef>
                <a:spcPts val="110"/>
              </a:spcBef>
            </a:pPr>
            <a:r>
              <a:rPr sz="2200" i="1" spc="-10" dirty="0" smtClean="0">
                <a:latin typeface="Calibri"/>
                <a:cs typeface="Calibri"/>
              </a:rPr>
              <a:t>Rotate</a:t>
            </a:r>
            <a:r>
              <a:rPr sz="2200" i="1" spc="-65" dirty="0" smtClean="0">
                <a:latin typeface="Calibri"/>
                <a:cs typeface="Calibri"/>
              </a:rPr>
              <a:t> </a:t>
            </a:r>
            <a:r>
              <a:rPr sz="2200" i="1" dirty="0">
                <a:latin typeface="Calibri"/>
                <a:cs typeface="Calibri"/>
              </a:rPr>
              <a:t>the</a:t>
            </a:r>
            <a:r>
              <a:rPr sz="2200" i="1" spc="-20" dirty="0">
                <a:latin typeface="Calibri"/>
                <a:cs typeface="Calibri"/>
              </a:rPr>
              <a:t> </a:t>
            </a:r>
            <a:r>
              <a:rPr sz="2200" i="1" dirty="0">
                <a:latin typeface="Calibri"/>
                <a:cs typeface="Calibri"/>
              </a:rPr>
              <a:t>triangle</a:t>
            </a:r>
            <a:r>
              <a:rPr sz="2200" i="1" spc="-45" dirty="0">
                <a:latin typeface="Calibri"/>
                <a:cs typeface="Calibri"/>
              </a:rPr>
              <a:t> </a:t>
            </a:r>
            <a:r>
              <a:rPr sz="2200" i="1" dirty="0">
                <a:latin typeface="Calibri"/>
                <a:cs typeface="Calibri"/>
              </a:rPr>
              <a:t>(5,</a:t>
            </a:r>
            <a:r>
              <a:rPr sz="2200" i="1" spc="-15" dirty="0">
                <a:latin typeface="Calibri"/>
                <a:cs typeface="Calibri"/>
              </a:rPr>
              <a:t> </a:t>
            </a:r>
            <a:r>
              <a:rPr sz="2200" i="1" dirty="0">
                <a:latin typeface="Calibri"/>
                <a:cs typeface="Calibri"/>
              </a:rPr>
              <a:t>5),</a:t>
            </a:r>
            <a:r>
              <a:rPr sz="2200" i="1" spc="-40" dirty="0">
                <a:latin typeface="Calibri"/>
                <a:cs typeface="Calibri"/>
              </a:rPr>
              <a:t> </a:t>
            </a:r>
            <a:r>
              <a:rPr sz="2200" i="1" dirty="0">
                <a:latin typeface="Calibri"/>
                <a:cs typeface="Calibri"/>
              </a:rPr>
              <a:t>(7,</a:t>
            </a:r>
            <a:r>
              <a:rPr sz="2200" i="1" spc="-20" dirty="0">
                <a:latin typeface="Calibri"/>
                <a:cs typeface="Calibri"/>
              </a:rPr>
              <a:t> </a:t>
            </a:r>
            <a:r>
              <a:rPr sz="2200" i="1" dirty="0">
                <a:latin typeface="Calibri"/>
                <a:cs typeface="Calibri"/>
              </a:rPr>
              <a:t>3),</a:t>
            </a:r>
            <a:r>
              <a:rPr sz="2200" i="1" spc="-15" dirty="0">
                <a:latin typeface="Calibri"/>
                <a:cs typeface="Calibri"/>
              </a:rPr>
              <a:t> </a:t>
            </a:r>
            <a:r>
              <a:rPr sz="2200" i="1" dirty="0">
                <a:latin typeface="Calibri"/>
                <a:cs typeface="Calibri"/>
              </a:rPr>
              <a:t>(3,</a:t>
            </a:r>
            <a:r>
              <a:rPr sz="2200" i="1" spc="-15" dirty="0">
                <a:latin typeface="Calibri"/>
                <a:cs typeface="Calibri"/>
              </a:rPr>
              <a:t> </a:t>
            </a:r>
            <a:r>
              <a:rPr sz="2200" i="1" dirty="0">
                <a:latin typeface="Calibri"/>
                <a:cs typeface="Calibri"/>
              </a:rPr>
              <a:t>3)</a:t>
            </a:r>
            <a:r>
              <a:rPr sz="2200" i="1" spc="-45" dirty="0">
                <a:latin typeface="Calibri"/>
                <a:cs typeface="Calibri"/>
              </a:rPr>
              <a:t> </a:t>
            </a:r>
            <a:r>
              <a:rPr sz="2200" i="1" spc="-5" dirty="0">
                <a:latin typeface="Calibri"/>
                <a:cs typeface="Calibri"/>
              </a:rPr>
              <a:t>about</a:t>
            </a:r>
            <a:r>
              <a:rPr sz="2200" i="1" spc="-10" dirty="0">
                <a:latin typeface="Calibri"/>
                <a:cs typeface="Calibri"/>
              </a:rPr>
              <a:t> fixed</a:t>
            </a:r>
            <a:r>
              <a:rPr sz="2200" i="1" spc="-5" dirty="0">
                <a:latin typeface="Calibri"/>
                <a:cs typeface="Calibri"/>
              </a:rPr>
              <a:t> </a:t>
            </a:r>
            <a:r>
              <a:rPr sz="2200" i="1" spc="-10" dirty="0">
                <a:latin typeface="Calibri"/>
                <a:cs typeface="Calibri"/>
              </a:rPr>
              <a:t>point </a:t>
            </a:r>
            <a:r>
              <a:rPr sz="2200" i="1" dirty="0">
                <a:latin typeface="Calibri"/>
                <a:cs typeface="Calibri"/>
              </a:rPr>
              <a:t>(5,</a:t>
            </a:r>
            <a:r>
              <a:rPr sz="2200" i="1" spc="-40" dirty="0">
                <a:latin typeface="Calibri"/>
                <a:cs typeface="Calibri"/>
              </a:rPr>
              <a:t> </a:t>
            </a:r>
            <a:r>
              <a:rPr sz="2200" i="1" dirty="0" smtClean="0">
                <a:latin typeface="Calibri"/>
                <a:cs typeface="Calibri"/>
              </a:rPr>
              <a:t>4)</a:t>
            </a:r>
            <a:r>
              <a:rPr lang="en-US" sz="2200" dirty="0">
                <a:latin typeface="Calibri"/>
                <a:cs typeface="Calibri"/>
              </a:rPr>
              <a:t> </a:t>
            </a:r>
            <a:r>
              <a:rPr sz="2200" i="1" dirty="0" smtClean="0">
                <a:latin typeface="Calibri"/>
                <a:cs typeface="Calibri"/>
              </a:rPr>
              <a:t>in</a:t>
            </a:r>
            <a:r>
              <a:rPr sz="2200" i="1" spc="-40" dirty="0" smtClean="0">
                <a:latin typeface="Calibri"/>
                <a:cs typeface="Calibri"/>
              </a:rPr>
              <a:t> </a:t>
            </a:r>
            <a:r>
              <a:rPr sz="2200" i="1" spc="-15" dirty="0">
                <a:latin typeface="Calibri"/>
                <a:cs typeface="Calibri"/>
              </a:rPr>
              <a:t>counter</a:t>
            </a:r>
            <a:r>
              <a:rPr sz="2200" i="1" spc="-40" dirty="0">
                <a:latin typeface="Calibri"/>
                <a:cs typeface="Calibri"/>
              </a:rPr>
              <a:t> </a:t>
            </a:r>
            <a:r>
              <a:rPr sz="2200" i="1" dirty="0">
                <a:latin typeface="Calibri"/>
                <a:cs typeface="Calibri"/>
              </a:rPr>
              <a:t>clockwise</a:t>
            </a:r>
            <a:r>
              <a:rPr sz="2200" i="1" spc="-45" dirty="0">
                <a:latin typeface="Calibri"/>
                <a:cs typeface="Calibri"/>
              </a:rPr>
              <a:t> </a:t>
            </a:r>
            <a:r>
              <a:rPr sz="2200" i="1" spc="-20" dirty="0" smtClean="0">
                <a:latin typeface="Calibri"/>
                <a:cs typeface="Calibri"/>
              </a:rPr>
              <a:t> </a:t>
            </a:r>
            <a:r>
              <a:rPr sz="2200" i="1" spc="-5" dirty="0">
                <a:latin typeface="Calibri"/>
                <a:cs typeface="Calibri"/>
              </a:rPr>
              <a:t>by</a:t>
            </a:r>
            <a:r>
              <a:rPr sz="2200" i="1" spc="-15" dirty="0">
                <a:latin typeface="Calibri"/>
                <a:cs typeface="Calibri"/>
              </a:rPr>
              <a:t> </a:t>
            </a:r>
            <a:r>
              <a:rPr sz="2200" i="1" spc="5" dirty="0">
                <a:latin typeface="Calibri"/>
                <a:cs typeface="Calibri"/>
              </a:rPr>
              <a:t>90</a:t>
            </a:r>
            <a:r>
              <a:rPr sz="2200" i="1" spc="-20" dirty="0">
                <a:latin typeface="Calibri"/>
                <a:cs typeface="Calibri"/>
              </a:rPr>
              <a:t> </a:t>
            </a:r>
            <a:r>
              <a:rPr sz="2200" i="1" dirty="0">
                <a:latin typeface="Calibri"/>
                <a:cs typeface="Calibri"/>
              </a:rPr>
              <a:t>degree</a:t>
            </a:r>
            <a:r>
              <a:rPr sz="2200" i="1" dirty="0" smtClean="0">
                <a:latin typeface="Calibri"/>
                <a:cs typeface="Calibri"/>
              </a:rPr>
              <a:t>.</a:t>
            </a:r>
            <a:endParaRPr sz="2200" dirty="0">
              <a:latin typeface="Calibri"/>
              <a:cs typeface="Calibri"/>
            </a:endParaRPr>
          </a:p>
        </p:txBody>
      </p:sp>
      <p:sp>
        <p:nvSpPr>
          <p:cNvPr id="5" name="object 5"/>
          <p:cNvSpPr/>
          <p:nvPr/>
        </p:nvSpPr>
        <p:spPr>
          <a:xfrm>
            <a:off x="11375643" y="4236719"/>
            <a:ext cx="94827" cy="297180"/>
          </a:xfrm>
          <a:custGeom>
            <a:avLst/>
            <a:gdLst/>
            <a:ahLst/>
            <a:cxnLst/>
            <a:rect l="l" t="t" r="r" b="b"/>
            <a:pathLst>
              <a:path w="71120" h="396239">
                <a:moveTo>
                  <a:pt x="71120" y="396239"/>
                </a:moveTo>
                <a:lnTo>
                  <a:pt x="43451" y="390651"/>
                </a:lnTo>
                <a:lnTo>
                  <a:pt x="20843" y="375410"/>
                </a:lnTo>
                <a:lnTo>
                  <a:pt x="5593" y="352804"/>
                </a:lnTo>
                <a:lnTo>
                  <a:pt x="0" y="325119"/>
                </a:lnTo>
                <a:lnTo>
                  <a:pt x="0" y="71119"/>
                </a:lnTo>
                <a:lnTo>
                  <a:pt x="5593" y="43435"/>
                </a:lnTo>
                <a:lnTo>
                  <a:pt x="20843" y="20829"/>
                </a:lnTo>
                <a:lnTo>
                  <a:pt x="43451" y="5588"/>
                </a:lnTo>
                <a:lnTo>
                  <a:pt x="71120" y="0"/>
                </a:lnTo>
              </a:path>
            </a:pathLst>
          </a:custGeom>
          <a:ln w="19050">
            <a:solidFill>
              <a:srgbClr val="FFFFFF"/>
            </a:solidFill>
          </a:ln>
        </p:spPr>
        <p:txBody>
          <a:bodyPr wrap="square" lIns="0" tIns="0" rIns="0" bIns="0" rtlCol="0"/>
          <a:lstStyle/>
          <a:p>
            <a:endParaRPr/>
          </a:p>
        </p:txBody>
      </p:sp>
      <p:sp>
        <p:nvSpPr>
          <p:cNvPr id="6" name="object 6"/>
          <p:cNvSpPr/>
          <p:nvPr/>
        </p:nvSpPr>
        <p:spPr>
          <a:xfrm>
            <a:off x="12012337" y="4236719"/>
            <a:ext cx="94827" cy="297180"/>
          </a:xfrm>
          <a:custGeom>
            <a:avLst/>
            <a:gdLst/>
            <a:ahLst/>
            <a:cxnLst/>
            <a:rect l="l" t="t" r="r" b="b"/>
            <a:pathLst>
              <a:path w="71120" h="396239">
                <a:moveTo>
                  <a:pt x="0" y="0"/>
                </a:moveTo>
                <a:lnTo>
                  <a:pt x="27721" y="5588"/>
                </a:lnTo>
                <a:lnTo>
                  <a:pt x="50323" y="20829"/>
                </a:lnTo>
                <a:lnTo>
                  <a:pt x="65543" y="43435"/>
                </a:lnTo>
                <a:lnTo>
                  <a:pt x="71120" y="71119"/>
                </a:lnTo>
                <a:lnTo>
                  <a:pt x="71120" y="325119"/>
                </a:lnTo>
                <a:lnTo>
                  <a:pt x="65543" y="352804"/>
                </a:lnTo>
                <a:lnTo>
                  <a:pt x="50323" y="375410"/>
                </a:lnTo>
                <a:lnTo>
                  <a:pt x="27721" y="390651"/>
                </a:lnTo>
                <a:lnTo>
                  <a:pt x="0" y="396239"/>
                </a:lnTo>
              </a:path>
            </a:pathLst>
          </a:custGeom>
          <a:ln w="19050">
            <a:solidFill>
              <a:srgbClr val="FFFFFF"/>
            </a:solidFill>
          </a:ln>
        </p:spPr>
        <p:txBody>
          <a:bodyPr wrap="square" lIns="0" tIns="0" rIns="0" bIns="0" rtlCol="0"/>
          <a:lstStyle/>
          <a:p>
            <a:endParaRPr/>
          </a:p>
        </p:txBody>
      </p:sp>
      <p:sp>
        <p:nvSpPr>
          <p:cNvPr id="7" name="object 2"/>
          <p:cNvSpPr txBox="1"/>
          <p:nvPr/>
        </p:nvSpPr>
        <p:spPr>
          <a:xfrm>
            <a:off x="1219201" y="1885950"/>
            <a:ext cx="5803900" cy="352019"/>
          </a:xfrm>
          <a:prstGeom prst="rect">
            <a:avLst/>
          </a:prstGeom>
        </p:spPr>
        <p:txBody>
          <a:bodyPr vert="horz" wrap="square" lIns="0" tIns="13335" rIns="0" bIns="0" rtlCol="0">
            <a:spAutoFit/>
          </a:bodyPr>
          <a:lstStyle/>
          <a:p>
            <a:pPr marL="12700">
              <a:lnSpc>
                <a:spcPct val="100000"/>
              </a:lnSpc>
              <a:spcBef>
                <a:spcPts val="105"/>
              </a:spcBef>
            </a:pPr>
            <a:r>
              <a:rPr lang="en-US" sz="2200" dirty="0" smtClean="0">
                <a:latin typeface="Calibri"/>
                <a:cs typeface="Calibri"/>
              </a:rPr>
              <a:t>T</a:t>
            </a:r>
            <a:r>
              <a:rPr sz="2200" smtClean="0">
                <a:latin typeface="Calibri"/>
                <a:cs typeface="Calibri"/>
              </a:rPr>
              <a:t>he</a:t>
            </a:r>
            <a:r>
              <a:rPr sz="2200" spc="5" smtClean="0">
                <a:latin typeface="Calibri"/>
                <a:cs typeface="Calibri"/>
              </a:rPr>
              <a:t> </a:t>
            </a:r>
            <a:r>
              <a:rPr sz="2200" spc="-5" dirty="0">
                <a:latin typeface="Calibri"/>
                <a:cs typeface="Calibri"/>
              </a:rPr>
              <a:t>composite</a:t>
            </a:r>
            <a:r>
              <a:rPr sz="2200" spc="-60" dirty="0">
                <a:latin typeface="Calibri"/>
                <a:cs typeface="Calibri"/>
              </a:rPr>
              <a:t> </a:t>
            </a:r>
            <a:r>
              <a:rPr sz="2200" spc="-5" dirty="0">
                <a:latin typeface="Calibri"/>
                <a:cs typeface="Calibri"/>
              </a:rPr>
              <a:t>matrix</a:t>
            </a:r>
            <a:r>
              <a:rPr sz="2200" spc="-40" dirty="0">
                <a:latin typeface="Calibri"/>
                <a:cs typeface="Calibri"/>
              </a:rPr>
              <a:t> </a:t>
            </a:r>
            <a:r>
              <a:rPr sz="2200" dirty="0">
                <a:latin typeface="Calibri"/>
                <a:cs typeface="Calibri"/>
              </a:rPr>
              <a:t>is </a:t>
            </a:r>
            <a:r>
              <a:rPr sz="2200" spc="-5" dirty="0">
                <a:latin typeface="Calibri"/>
                <a:cs typeface="Calibri"/>
              </a:rPr>
              <a:t>given</a:t>
            </a:r>
            <a:r>
              <a:rPr sz="2200" spc="-25" dirty="0">
                <a:latin typeface="Calibri"/>
                <a:cs typeface="Calibri"/>
              </a:rPr>
              <a:t> </a:t>
            </a:r>
            <a:r>
              <a:rPr sz="2200" spc="-10" dirty="0">
                <a:latin typeface="Calibri"/>
                <a:cs typeface="Calibri"/>
              </a:rPr>
              <a:t>by</a:t>
            </a:r>
            <a:endParaRPr sz="2200">
              <a:latin typeface="Calibri"/>
              <a:cs typeface="Calibri"/>
            </a:endParaRPr>
          </a:p>
        </p:txBody>
      </p:sp>
      <p:sp>
        <p:nvSpPr>
          <p:cNvPr id="8" name="object 6"/>
          <p:cNvSpPr txBox="1"/>
          <p:nvPr/>
        </p:nvSpPr>
        <p:spPr>
          <a:xfrm>
            <a:off x="1219200" y="2228850"/>
            <a:ext cx="6197600" cy="382156"/>
          </a:xfrm>
          <a:prstGeom prst="rect">
            <a:avLst/>
          </a:prstGeom>
        </p:spPr>
        <p:txBody>
          <a:bodyPr vert="horz" wrap="square" lIns="0" tIns="12700" rIns="0" bIns="0" rtlCol="0">
            <a:spAutoFit/>
          </a:bodyPr>
          <a:lstStyle/>
          <a:p>
            <a:pPr marL="25400">
              <a:lnSpc>
                <a:spcPct val="100000"/>
              </a:lnSpc>
              <a:spcBef>
                <a:spcPts val="100"/>
              </a:spcBef>
            </a:pPr>
            <a:r>
              <a:rPr sz="2400" spc="-10" dirty="0" smtClean="0">
                <a:latin typeface="Calibri"/>
                <a:cs typeface="Calibri"/>
              </a:rPr>
              <a:t>Cm</a:t>
            </a:r>
            <a:r>
              <a:rPr sz="2400" spc="-45" dirty="0" smtClean="0">
                <a:latin typeface="Calibri"/>
                <a:cs typeface="Calibri"/>
              </a:rPr>
              <a:t> </a:t>
            </a:r>
            <a:r>
              <a:rPr sz="2400" dirty="0">
                <a:latin typeface="Calibri"/>
                <a:cs typeface="Calibri"/>
              </a:rPr>
              <a:t>=</a:t>
            </a:r>
            <a:r>
              <a:rPr sz="2400" spc="-20" dirty="0">
                <a:latin typeface="Calibri"/>
                <a:cs typeface="Calibri"/>
              </a:rPr>
              <a:t> </a:t>
            </a:r>
            <a:r>
              <a:rPr sz="2400" spc="-30" dirty="0" smtClean="0">
                <a:latin typeface="Calibri"/>
                <a:cs typeface="Calibri"/>
              </a:rPr>
              <a:t>T</a:t>
            </a:r>
            <a:r>
              <a:rPr lang="en-US" sz="2400" spc="-30" dirty="0" smtClean="0">
                <a:latin typeface="Calibri"/>
                <a:cs typeface="Calibri"/>
              </a:rPr>
              <a:t>'</a:t>
            </a:r>
            <a:r>
              <a:rPr sz="2400" spc="-30" dirty="0" smtClean="0">
                <a:latin typeface="Calibri"/>
                <a:cs typeface="Calibri"/>
              </a:rPr>
              <a:t>(</a:t>
            </a:r>
            <a:r>
              <a:rPr sz="2400" spc="-30" dirty="0">
                <a:latin typeface="Calibri"/>
                <a:cs typeface="Calibri"/>
              </a:rPr>
              <a:t>xf,</a:t>
            </a:r>
            <a:r>
              <a:rPr sz="2400" spc="5" dirty="0">
                <a:latin typeface="Calibri"/>
                <a:cs typeface="Calibri"/>
              </a:rPr>
              <a:t> yf)</a:t>
            </a:r>
            <a:r>
              <a:rPr sz="2400" spc="-10" dirty="0">
                <a:latin typeface="Calibri"/>
                <a:cs typeface="Calibri"/>
              </a:rPr>
              <a:t> </a:t>
            </a:r>
            <a:r>
              <a:rPr sz="2400" dirty="0">
                <a:latin typeface="Calibri"/>
                <a:cs typeface="Calibri"/>
              </a:rPr>
              <a:t>.</a:t>
            </a:r>
            <a:r>
              <a:rPr sz="2400" spc="-10" dirty="0">
                <a:latin typeface="Calibri"/>
                <a:cs typeface="Calibri"/>
              </a:rPr>
              <a:t> </a:t>
            </a:r>
            <a:r>
              <a:rPr sz="2400" dirty="0" smtClean="0">
                <a:latin typeface="Calibri"/>
                <a:cs typeface="Calibri"/>
              </a:rPr>
              <a:t>R</a:t>
            </a:r>
            <a:r>
              <a:rPr lang="en-US" sz="2400" dirty="0" smtClean="0">
                <a:latin typeface="Calibri"/>
                <a:cs typeface="Calibri"/>
              </a:rPr>
              <a:t>(</a:t>
            </a:r>
            <a:r>
              <a:rPr lang="el-GR" sz="2400" dirty="0" smtClean="0">
                <a:latin typeface="Calibri"/>
                <a:cs typeface="Calibri"/>
              </a:rPr>
              <a:t>ϴ</a:t>
            </a:r>
            <a:r>
              <a:rPr lang="en-US" sz="2400" dirty="0" smtClean="0">
                <a:latin typeface="Calibri"/>
                <a:cs typeface="Calibri"/>
              </a:rPr>
              <a:t>)</a:t>
            </a:r>
            <a:r>
              <a:rPr sz="2400" spc="254" baseline="-20833" dirty="0" smtClean="0">
                <a:latin typeface="Calibri"/>
                <a:cs typeface="Calibri"/>
              </a:rPr>
              <a:t> </a:t>
            </a:r>
            <a:r>
              <a:rPr sz="2400" spc="-45" dirty="0">
                <a:latin typeface="Calibri"/>
                <a:cs typeface="Calibri"/>
              </a:rPr>
              <a:t>.T(-xf, </a:t>
            </a:r>
            <a:r>
              <a:rPr sz="2400" spc="5" dirty="0">
                <a:latin typeface="Calibri"/>
                <a:cs typeface="Calibri"/>
              </a:rPr>
              <a:t>-yf)</a:t>
            </a:r>
            <a:endParaRPr sz="2400" dirty="0">
              <a:latin typeface="Calibri"/>
              <a:cs typeface="Calibri"/>
            </a:endParaRPr>
          </a:p>
        </p:txBody>
      </p:sp>
      <p:pic>
        <p:nvPicPr>
          <p:cNvPr id="9" name="object 7"/>
          <p:cNvPicPr/>
          <p:nvPr/>
        </p:nvPicPr>
        <p:blipFill>
          <a:blip r:embed="rId3" cstate="print"/>
          <a:stretch>
            <a:fillRect/>
          </a:stretch>
        </p:blipFill>
        <p:spPr>
          <a:xfrm>
            <a:off x="508000" y="2628901"/>
            <a:ext cx="6700351" cy="3739229"/>
          </a:xfrm>
          <a:prstGeom prst="rect">
            <a:avLst/>
          </a:prstGeom>
        </p:spPr>
      </p:pic>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11375643" y="4236719"/>
            <a:ext cx="94827" cy="297180"/>
          </a:xfrm>
          <a:custGeom>
            <a:avLst/>
            <a:gdLst/>
            <a:ahLst/>
            <a:cxnLst/>
            <a:rect l="l" t="t" r="r" b="b"/>
            <a:pathLst>
              <a:path w="71120" h="396239">
                <a:moveTo>
                  <a:pt x="71120" y="396239"/>
                </a:moveTo>
                <a:lnTo>
                  <a:pt x="43451" y="390651"/>
                </a:lnTo>
                <a:lnTo>
                  <a:pt x="20843" y="375410"/>
                </a:lnTo>
                <a:lnTo>
                  <a:pt x="5593" y="352804"/>
                </a:lnTo>
                <a:lnTo>
                  <a:pt x="0" y="325119"/>
                </a:lnTo>
                <a:lnTo>
                  <a:pt x="0" y="71119"/>
                </a:lnTo>
                <a:lnTo>
                  <a:pt x="5593" y="43435"/>
                </a:lnTo>
                <a:lnTo>
                  <a:pt x="20843" y="20829"/>
                </a:lnTo>
                <a:lnTo>
                  <a:pt x="43451" y="5588"/>
                </a:lnTo>
                <a:lnTo>
                  <a:pt x="71120" y="0"/>
                </a:lnTo>
              </a:path>
            </a:pathLst>
          </a:custGeom>
          <a:ln w="19050">
            <a:solidFill>
              <a:srgbClr val="FFFFFF"/>
            </a:solidFill>
          </a:ln>
        </p:spPr>
        <p:txBody>
          <a:bodyPr wrap="square" lIns="0" tIns="0" rIns="0" bIns="0" rtlCol="0"/>
          <a:lstStyle/>
          <a:p>
            <a:endParaRPr/>
          </a:p>
        </p:txBody>
      </p:sp>
      <p:sp>
        <p:nvSpPr>
          <p:cNvPr id="4" name="object 4"/>
          <p:cNvSpPr/>
          <p:nvPr/>
        </p:nvSpPr>
        <p:spPr>
          <a:xfrm>
            <a:off x="12012337" y="4236719"/>
            <a:ext cx="94827" cy="297180"/>
          </a:xfrm>
          <a:custGeom>
            <a:avLst/>
            <a:gdLst/>
            <a:ahLst/>
            <a:cxnLst/>
            <a:rect l="l" t="t" r="r" b="b"/>
            <a:pathLst>
              <a:path w="71120" h="396239">
                <a:moveTo>
                  <a:pt x="0" y="0"/>
                </a:moveTo>
                <a:lnTo>
                  <a:pt x="27721" y="5588"/>
                </a:lnTo>
                <a:lnTo>
                  <a:pt x="50323" y="20829"/>
                </a:lnTo>
                <a:lnTo>
                  <a:pt x="65543" y="43435"/>
                </a:lnTo>
                <a:lnTo>
                  <a:pt x="71120" y="71119"/>
                </a:lnTo>
                <a:lnTo>
                  <a:pt x="71120" y="325119"/>
                </a:lnTo>
                <a:lnTo>
                  <a:pt x="65543" y="352804"/>
                </a:lnTo>
                <a:lnTo>
                  <a:pt x="50323" y="375410"/>
                </a:lnTo>
                <a:lnTo>
                  <a:pt x="27721" y="390651"/>
                </a:lnTo>
                <a:lnTo>
                  <a:pt x="0" y="396239"/>
                </a:lnTo>
              </a:path>
            </a:pathLst>
          </a:custGeom>
          <a:ln w="19050">
            <a:solidFill>
              <a:srgbClr val="FFFFFF"/>
            </a:solidFill>
          </a:ln>
        </p:spPr>
        <p:txBody>
          <a:bodyPr wrap="square" lIns="0" tIns="0" rIns="0" bIns="0" rtlCol="0"/>
          <a:lstStyle/>
          <a:p>
            <a:endParaRPr/>
          </a:p>
        </p:txBody>
      </p:sp>
      <p:sp>
        <p:nvSpPr>
          <p:cNvPr id="5" name="object 5"/>
          <p:cNvSpPr txBox="1"/>
          <p:nvPr/>
        </p:nvSpPr>
        <p:spPr>
          <a:xfrm>
            <a:off x="11573594" y="4263009"/>
            <a:ext cx="342900" cy="289823"/>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FFFFFF"/>
                </a:solidFill>
                <a:latin typeface="Calibri"/>
                <a:cs typeface="Calibri"/>
              </a:rPr>
              <a:t>68</a:t>
            </a:r>
            <a:endParaRPr sz="1800">
              <a:latin typeface="Calibri"/>
              <a:cs typeface="Calibri"/>
            </a:endParaRPr>
          </a:p>
        </p:txBody>
      </p:sp>
      <p:grpSp>
        <p:nvGrpSpPr>
          <p:cNvPr id="2" name="object 6"/>
          <p:cNvGrpSpPr/>
          <p:nvPr/>
        </p:nvGrpSpPr>
        <p:grpSpPr>
          <a:xfrm>
            <a:off x="833525" y="571500"/>
            <a:ext cx="10647275" cy="3086100"/>
            <a:chOff x="625144" y="762000"/>
            <a:chExt cx="7985456" cy="4114800"/>
          </a:xfrm>
        </p:grpSpPr>
        <p:pic>
          <p:nvPicPr>
            <p:cNvPr id="7" name="object 7"/>
            <p:cNvPicPr/>
            <p:nvPr/>
          </p:nvPicPr>
          <p:blipFill>
            <a:blip r:embed="rId2" cstate="print"/>
            <a:stretch>
              <a:fillRect/>
            </a:stretch>
          </p:blipFill>
          <p:spPr>
            <a:xfrm>
              <a:off x="4648200" y="762000"/>
              <a:ext cx="3962400" cy="4114800"/>
            </a:xfrm>
            <a:prstGeom prst="rect">
              <a:avLst/>
            </a:prstGeom>
          </p:spPr>
        </p:pic>
        <p:pic>
          <p:nvPicPr>
            <p:cNvPr id="8" name="object 8"/>
            <p:cNvPicPr/>
            <p:nvPr/>
          </p:nvPicPr>
          <p:blipFill>
            <a:blip r:embed="rId3" cstate="print"/>
            <a:stretch>
              <a:fillRect/>
            </a:stretch>
          </p:blipFill>
          <p:spPr>
            <a:xfrm>
              <a:off x="625144" y="1804035"/>
              <a:ext cx="3774186" cy="3072765"/>
            </a:xfrm>
            <a:prstGeom prst="rect">
              <a:avLst/>
            </a:prstGeom>
          </p:spPr>
        </p:pic>
      </p:grpSp>
      <p:sp>
        <p:nvSpPr>
          <p:cNvPr id="9" name="object 9"/>
          <p:cNvSpPr txBox="1"/>
          <p:nvPr/>
        </p:nvSpPr>
        <p:spPr>
          <a:xfrm>
            <a:off x="1524000" y="887521"/>
            <a:ext cx="2646680" cy="503984"/>
          </a:xfrm>
          <a:prstGeom prst="rect">
            <a:avLst/>
          </a:prstGeom>
          <a:ln w="3175">
            <a:solidFill>
              <a:schemeClr val="tx1"/>
            </a:solidFill>
          </a:ln>
        </p:spPr>
        <p:txBody>
          <a:bodyPr vert="horz" wrap="square" lIns="0" tIns="11430" rIns="0" bIns="0" rtlCol="0">
            <a:spAutoFit/>
          </a:bodyPr>
          <a:lstStyle/>
          <a:p>
            <a:pPr marL="12700">
              <a:lnSpc>
                <a:spcPct val="100000"/>
              </a:lnSpc>
              <a:spcBef>
                <a:spcPts val="90"/>
              </a:spcBef>
            </a:pPr>
            <a:r>
              <a:rPr sz="3200" spc="30" dirty="0">
                <a:latin typeface="Calibri"/>
                <a:cs typeface="Calibri"/>
              </a:rPr>
              <a:t>P’</a:t>
            </a:r>
            <a:r>
              <a:rPr sz="3200" spc="-55" dirty="0">
                <a:latin typeface="Calibri"/>
                <a:cs typeface="Calibri"/>
              </a:rPr>
              <a:t> </a:t>
            </a:r>
            <a:r>
              <a:rPr sz="3200" spc="-5" dirty="0">
                <a:latin typeface="Calibri"/>
                <a:cs typeface="Calibri"/>
              </a:rPr>
              <a:t>=</a:t>
            </a:r>
            <a:r>
              <a:rPr sz="3200" spc="-15" dirty="0">
                <a:latin typeface="Calibri"/>
                <a:cs typeface="Calibri"/>
              </a:rPr>
              <a:t> </a:t>
            </a:r>
            <a:r>
              <a:rPr sz="3200" spc="-10" dirty="0" smtClean="0">
                <a:latin typeface="Calibri"/>
                <a:cs typeface="Calibri"/>
              </a:rPr>
              <a:t>Cm</a:t>
            </a:r>
            <a:r>
              <a:rPr sz="3200" spc="30" dirty="0" smtClean="0">
                <a:latin typeface="Calibri"/>
                <a:cs typeface="Calibri"/>
              </a:rPr>
              <a:t> </a:t>
            </a:r>
            <a:r>
              <a:rPr sz="3200" spc="-5" dirty="0">
                <a:latin typeface="Calibri"/>
                <a:cs typeface="Calibri"/>
              </a:rPr>
              <a:t>.</a:t>
            </a:r>
            <a:r>
              <a:rPr sz="3200" spc="-15" dirty="0">
                <a:latin typeface="Calibri"/>
                <a:cs typeface="Calibri"/>
              </a:rPr>
              <a:t> </a:t>
            </a:r>
            <a:r>
              <a:rPr sz="3200" spc="-5" dirty="0">
                <a:latin typeface="Calibri"/>
                <a:cs typeface="Calibri"/>
              </a:rPr>
              <a:t>P</a:t>
            </a:r>
            <a:endParaRPr sz="3200" dirty="0">
              <a:latin typeface="Calibri"/>
              <a:cs typeface="Calibri"/>
            </a:endParaRPr>
          </a:p>
        </p:txBody>
      </p:sp>
      <p:sp>
        <p:nvSpPr>
          <p:cNvPr id="10" name="object 10"/>
          <p:cNvSpPr txBox="1"/>
          <p:nvPr/>
        </p:nvSpPr>
        <p:spPr>
          <a:xfrm>
            <a:off x="714992" y="4123106"/>
            <a:ext cx="9020387" cy="875240"/>
          </a:xfrm>
          <a:prstGeom prst="rect">
            <a:avLst/>
          </a:prstGeom>
        </p:spPr>
        <p:txBody>
          <a:bodyPr vert="horz" wrap="square" lIns="0" tIns="13335" rIns="0" bIns="0" rtlCol="0">
            <a:spAutoFit/>
          </a:bodyPr>
          <a:lstStyle/>
          <a:p>
            <a:pPr marL="12700">
              <a:lnSpc>
                <a:spcPct val="100000"/>
              </a:lnSpc>
              <a:spcBef>
                <a:spcPts val="105"/>
              </a:spcBef>
            </a:pPr>
            <a:r>
              <a:rPr sz="2800" spc="-5" dirty="0">
                <a:latin typeface="Calibri"/>
                <a:cs typeface="Calibri"/>
              </a:rPr>
              <a:t>Hence,</a:t>
            </a:r>
            <a:r>
              <a:rPr sz="2800" spc="-25" dirty="0">
                <a:latin typeface="Calibri"/>
                <a:cs typeface="Calibri"/>
              </a:rPr>
              <a:t> </a:t>
            </a:r>
            <a:r>
              <a:rPr sz="2800" spc="-5" dirty="0">
                <a:latin typeface="Calibri"/>
                <a:cs typeface="Calibri"/>
              </a:rPr>
              <a:t>the</a:t>
            </a:r>
            <a:r>
              <a:rPr sz="2800" spc="5" dirty="0">
                <a:latin typeface="Calibri"/>
                <a:cs typeface="Calibri"/>
              </a:rPr>
              <a:t> </a:t>
            </a:r>
            <a:r>
              <a:rPr sz="2800" spc="-15">
                <a:latin typeface="Calibri"/>
                <a:cs typeface="Calibri"/>
              </a:rPr>
              <a:t>new</a:t>
            </a:r>
            <a:r>
              <a:rPr sz="2800" spc="25">
                <a:latin typeface="Calibri"/>
                <a:cs typeface="Calibri"/>
              </a:rPr>
              <a:t> </a:t>
            </a:r>
            <a:r>
              <a:rPr lang="en-US" sz="2800" spc="-15" dirty="0" smtClean="0">
                <a:latin typeface="Calibri"/>
                <a:cs typeface="Calibri"/>
              </a:rPr>
              <a:t>vertices of the triangle </a:t>
            </a:r>
            <a:r>
              <a:rPr sz="2800" spc="-15" smtClean="0">
                <a:latin typeface="Calibri"/>
                <a:cs typeface="Calibri"/>
              </a:rPr>
              <a:t>are</a:t>
            </a:r>
            <a:endParaRPr sz="2800">
              <a:latin typeface="Calibri"/>
              <a:cs typeface="Calibri"/>
            </a:endParaRPr>
          </a:p>
          <a:p>
            <a:pPr marL="1006475">
              <a:lnSpc>
                <a:spcPct val="100000"/>
              </a:lnSpc>
              <a:spcBef>
                <a:spcPts val="5"/>
              </a:spcBef>
            </a:pPr>
            <a:r>
              <a:rPr sz="2800" b="1" spc="-5" dirty="0">
                <a:latin typeface="Calibri"/>
                <a:cs typeface="Calibri"/>
              </a:rPr>
              <a:t>(4, 4),</a:t>
            </a:r>
            <a:r>
              <a:rPr sz="2800" b="1" spc="25" dirty="0">
                <a:latin typeface="Calibri"/>
                <a:cs typeface="Calibri"/>
              </a:rPr>
              <a:t> </a:t>
            </a:r>
            <a:r>
              <a:rPr sz="2800" b="1" spc="-5" dirty="0">
                <a:latin typeface="Calibri"/>
                <a:cs typeface="Calibri"/>
              </a:rPr>
              <a:t>(6,</a:t>
            </a:r>
            <a:r>
              <a:rPr sz="2800" b="1" dirty="0">
                <a:latin typeface="Calibri"/>
                <a:cs typeface="Calibri"/>
              </a:rPr>
              <a:t> </a:t>
            </a:r>
            <a:r>
              <a:rPr sz="2800" b="1" spc="-5" dirty="0">
                <a:latin typeface="Calibri"/>
                <a:cs typeface="Calibri"/>
              </a:rPr>
              <a:t>6)</a:t>
            </a:r>
            <a:r>
              <a:rPr sz="2800" b="1" spc="15" dirty="0">
                <a:latin typeface="Calibri"/>
                <a:cs typeface="Calibri"/>
              </a:rPr>
              <a:t> </a:t>
            </a:r>
            <a:r>
              <a:rPr sz="2800" b="1" spc="5" dirty="0">
                <a:latin typeface="Calibri"/>
                <a:cs typeface="Calibri"/>
              </a:rPr>
              <a:t>&amp;</a:t>
            </a:r>
            <a:r>
              <a:rPr sz="2800" b="1" spc="-10" dirty="0">
                <a:latin typeface="Calibri"/>
                <a:cs typeface="Calibri"/>
              </a:rPr>
              <a:t> </a:t>
            </a:r>
            <a:r>
              <a:rPr sz="2800" b="1" spc="-5" dirty="0">
                <a:latin typeface="Calibri"/>
                <a:cs typeface="Calibri"/>
              </a:rPr>
              <a:t>(6,</a:t>
            </a:r>
            <a:r>
              <a:rPr sz="2800" b="1" dirty="0">
                <a:latin typeface="Calibri"/>
                <a:cs typeface="Calibri"/>
              </a:rPr>
              <a:t> </a:t>
            </a:r>
            <a:r>
              <a:rPr sz="2800" b="1" spc="-5" dirty="0">
                <a:latin typeface="Calibri"/>
                <a:cs typeface="Calibri"/>
              </a:rPr>
              <a:t>2).</a:t>
            </a:r>
            <a:endParaRPr sz="2800">
              <a:latin typeface="Calibri"/>
              <a:cs typeface="Calibri"/>
            </a:endParaRPr>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14992" y="348672"/>
            <a:ext cx="4568208" cy="321883"/>
          </a:xfrm>
          <a:prstGeom prst="rect">
            <a:avLst/>
          </a:prstGeom>
        </p:spPr>
        <p:txBody>
          <a:bodyPr vert="horz" wrap="square" lIns="0" tIns="13970" rIns="0" bIns="0" rtlCol="0">
            <a:spAutoFit/>
          </a:bodyPr>
          <a:lstStyle/>
          <a:p>
            <a:pPr marL="12700">
              <a:lnSpc>
                <a:spcPct val="100000"/>
              </a:lnSpc>
              <a:spcBef>
                <a:spcPts val="110"/>
              </a:spcBef>
            </a:pPr>
            <a:r>
              <a:rPr lang="en-US" spc="-105" dirty="0" smtClean="0">
                <a:latin typeface="Cambria"/>
                <a:cs typeface="Cambria"/>
              </a:rPr>
              <a:t>Practice Questions</a:t>
            </a:r>
            <a:endParaRPr b="0" spc="5" dirty="0">
              <a:latin typeface="Cambria"/>
              <a:cs typeface="Cambria"/>
            </a:endParaRPr>
          </a:p>
        </p:txBody>
      </p:sp>
      <p:sp>
        <p:nvSpPr>
          <p:cNvPr id="3" name="object 3"/>
          <p:cNvSpPr txBox="1"/>
          <p:nvPr/>
        </p:nvSpPr>
        <p:spPr>
          <a:xfrm>
            <a:off x="869424" y="1191063"/>
            <a:ext cx="11047069" cy="7219284"/>
          </a:xfrm>
          <a:prstGeom prst="rect">
            <a:avLst/>
          </a:prstGeom>
        </p:spPr>
        <p:txBody>
          <a:bodyPr vert="horz" wrap="square" lIns="0" tIns="12065" rIns="0" bIns="0" rtlCol="0">
            <a:spAutoFit/>
          </a:bodyPr>
          <a:lstStyle/>
          <a:p>
            <a:pPr marL="718820" lvl="2" indent="-706755" algn="just">
              <a:lnSpc>
                <a:spcPts val="2280"/>
              </a:lnSpc>
              <a:spcBef>
                <a:spcPts val="95"/>
              </a:spcBef>
              <a:tabLst>
                <a:tab pos="719455" algn="l"/>
              </a:tabLst>
            </a:pPr>
            <a:r>
              <a:rPr lang="en-US" sz="2000" spc="-5" dirty="0" smtClean="0">
                <a:latin typeface="Calibri"/>
                <a:cs typeface="Calibri"/>
              </a:rPr>
              <a:t>1</a:t>
            </a:r>
            <a:r>
              <a:rPr lang="en-US" sz="2000" spc="-5" dirty="0" smtClean="0">
                <a:latin typeface="Times New Roman" pitchFamily="18" charset="0"/>
                <a:cs typeface="Times New Roman" pitchFamily="18" charset="0"/>
              </a:rPr>
              <a:t>. </a:t>
            </a:r>
            <a:r>
              <a:rPr sz="2000" spc="-5" dirty="0" smtClean="0">
                <a:latin typeface="Times New Roman" pitchFamily="18" charset="0"/>
                <a:cs typeface="Times New Roman" pitchFamily="18" charset="0"/>
              </a:rPr>
              <a:t>Find</a:t>
            </a:r>
            <a:r>
              <a:rPr sz="2000" dirty="0" smtClean="0">
                <a:latin typeface="Times New Roman" pitchFamily="18" charset="0"/>
                <a:cs typeface="Times New Roman" pitchFamily="18" charset="0"/>
              </a:rPr>
              <a:t> </a:t>
            </a:r>
            <a:r>
              <a:rPr sz="2000" dirty="0">
                <a:latin typeface="Times New Roman" pitchFamily="18" charset="0"/>
                <a:cs typeface="Times New Roman" pitchFamily="18" charset="0"/>
              </a:rPr>
              <a:t>the</a:t>
            </a:r>
            <a:r>
              <a:rPr sz="2000" spc="-15" dirty="0">
                <a:latin typeface="Times New Roman" pitchFamily="18" charset="0"/>
                <a:cs typeface="Times New Roman" pitchFamily="18" charset="0"/>
              </a:rPr>
              <a:t> coordinate</a:t>
            </a:r>
            <a:r>
              <a:rPr sz="2000" spc="15" dirty="0">
                <a:latin typeface="Times New Roman" pitchFamily="18" charset="0"/>
                <a:cs typeface="Times New Roman" pitchFamily="18" charset="0"/>
              </a:rPr>
              <a:t> </a:t>
            </a:r>
            <a:r>
              <a:rPr sz="2000" spc="-5" dirty="0">
                <a:latin typeface="Times New Roman" pitchFamily="18" charset="0"/>
                <a:cs typeface="Times New Roman" pitchFamily="18" charset="0"/>
              </a:rPr>
              <a:t>of a</a:t>
            </a:r>
            <a:r>
              <a:rPr sz="2000" spc="15" dirty="0">
                <a:latin typeface="Times New Roman" pitchFamily="18" charset="0"/>
                <a:cs typeface="Times New Roman" pitchFamily="18" charset="0"/>
              </a:rPr>
              <a:t> </a:t>
            </a:r>
            <a:r>
              <a:rPr sz="2000" spc="-5" dirty="0">
                <a:latin typeface="Times New Roman" pitchFamily="18" charset="0"/>
                <a:cs typeface="Times New Roman" pitchFamily="18" charset="0"/>
              </a:rPr>
              <a:t>triangle</a:t>
            </a:r>
            <a:r>
              <a:rPr sz="2000" spc="15" dirty="0">
                <a:latin typeface="Times New Roman" pitchFamily="18" charset="0"/>
                <a:cs typeface="Times New Roman" pitchFamily="18" charset="0"/>
              </a:rPr>
              <a:t> </a:t>
            </a:r>
            <a:r>
              <a:rPr sz="2000" spc="-5" dirty="0">
                <a:latin typeface="Times New Roman" pitchFamily="18" charset="0"/>
                <a:cs typeface="Times New Roman" pitchFamily="18" charset="0"/>
              </a:rPr>
              <a:t>A(1,3)</a:t>
            </a:r>
            <a:r>
              <a:rPr sz="2000" spc="20" dirty="0">
                <a:latin typeface="Times New Roman" pitchFamily="18" charset="0"/>
                <a:cs typeface="Times New Roman" pitchFamily="18" charset="0"/>
              </a:rPr>
              <a:t> </a:t>
            </a:r>
            <a:r>
              <a:rPr sz="2000" spc="-5" dirty="0">
                <a:latin typeface="Times New Roman" pitchFamily="18" charset="0"/>
                <a:cs typeface="Times New Roman" pitchFamily="18" charset="0"/>
              </a:rPr>
              <a:t>,</a:t>
            </a:r>
            <a:r>
              <a:rPr sz="2000" spc="5" dirty="0">
                <a:latin typeface="Times New Roman" pitchFamily="18" charset="0"/>
                <a:cs typeface="Times New Roman" pitchFamily="18" charset="0"/>
              </a:rPr>
              <a:t> </a:t>
            </a:r>
            <a:r>
              <a:rPr sz="2000" spc="-5" dirty="0">
                <a:latin typeface="Times New Roman" pitchFamily="18" charset="0"/>
                <a:cs typeface="Times New Roman" pitchFamily="18" charset="0"/>
              </a:rPr>
              <a:t>B(2,5)</a:t>
            </a:r>
            <a:r>
              <a:rPr sz="2000" spc="20" dirty="0">
                <a:latin typeface="Times New Roman" pitchFamily="18" charset="0"/>
                <a:cs typeface="Times New Roman" pitchFamily="18" charset="0"/>
              </a:rPr>
              <a:t> </a:t>
            </a:r>
            <a:r>
              <a:rPr sz="2000" dirty="0">
                <a:latin typeface="Times New Roman" pitchFamily="18" charset="0"/>
                <a:cs typeface="Times New Roman" pitchFamily="18" charset="0"/>
              </a:rPr>
              <a:t>and </a:t>
            </a:r>
            <a:r>
              <a:rPr sz="2000" spc="-5" dirty="0">
                <a:latin typeface="Times New Roman" pitchFamily="18" charset="0"/>
                <a:cs typeface="Times New Roman" pitchFamily="18" charset="0"/>
              </a:rPr>
              <a:t>C(3,3)</a:t>
            </a:r>
            <a:endParaRPr sz="2000" dirty="0">
              <a:latin typeface="Times New Roman" pitchFamily="18" charset="0"/>
              <a:cs typeface="Times New Roman" pitchFamily="18" charset="0"/>
            </a:endParaRPr>
          </a:p>
          <a:p>
            <a:pPr marL="12700" algn="just">
              <a:lnSpc>
                <a:spcPts val="2280"/>
              </a:lnSpc>
            </a:pPr>
            <a:r>
              <a:rPr sz="2000" spc="-15" dirty="0">
                <a:latin typeface="Times New Roman" pitchFamily="18" charset="0"/>
                <a:cs typeface="Times New Roman" pitchFamily="18" charset="0"/>
              </a:rPr>
              <a:t>after</a:t>
            </a:r>
            <a:r>
              <a:rPr sz="2000" spc="-5" dirty="0">
                <a:latin typeface="Times New Roman" pitchFamily="18" charset="0"/>
                <a:cs typeface="Times New Roman" pitchFamily="18" charset="0"/>
              </a:rPr>
              <a:t> </a:t>
            </a:r>
            <a:r>
              <a:rPr sz="2000" spc="-10" dirty="0">
                <a:latin typeface="Times New Roman" pitchFamily="18" charset="0"/>
                <a:cs typeface="Times New Roman" pitchFamily="18" charset="0"/>
              </a:rPr>
              <a:t>twice</a:t>
            </a:r>
            <a:r>
              <a:rPr sz="2000" spc="40" dirty="0">
                <a:latin typeface="Times New Roman" pitchFamily="18" charset="0"/>
                <a:cs typeface="Times New Roman" pitchFamily="18" charset="0"/>
              </a:rPr>
              <a:t> </a:t>
            </a:r>
            <a:r>
              <a:rPr sz="2000" spc="-5" dirty="0">
                <a:latin typeface="Times New Roman" pitchFamily="18" charset="0"/>
                <a:cs typeface="Times New Roman" pitchFamily="18" charset="0"/>
              </a:rPr>
              <a:t>its</a:t>
            </a:r>
            <a:r>
              <a:rPr sz="2000" spc="10" dirty="0">
                <a:latin typeface="Times New Roman" pitchFamily="18" charset="0"/>
                <a:cs typeface="Times New Roman" pitchFamily="18" charset="0"/>
              </a:rPr>
              <a:t> </a:t>
            </a:r>
            <a:r>
              <a:rPr sz="2000" spc="-5" dirty="0">
                <a:latin typeface="Times New Roman" pitchFamily="18" charset="0"/>
                <a:cs typeface="Times New Roman" pitchFamily="18" charset="0"/>
              </a:rPr>
              <a:t>original</a:t>
            </a:r>
            <a:r>
              <a:rPr sz="2000" dirty="0">
                <a:latin typeface="Times New Roman" pitchFamily="18" charset="0"/>
                <a:cs typeface="Times New Roman" pitchFamily="18" charset="0"/>
              </a:rPr>
              <a:t> </a:t>
            </a:r>
            <a:r>
              <a:rPr sz="2000" spc="-20" dirty="0">
                <a:latin typeface="Times New Roman" pitchFamily="18" charset="0"/>
                <a:cs typeface="Times New Roman" pitchFamily="18" charset="0"/>
              </a:rPr>
              <a:t>size</a:t>
            </a:r>
            <a:endParaRPr sz="2000" dirty="0">
              <a:latin typeface="Times New Roman" pitchFamily="18" charset="0"/>
              <a:cs typeface="Times New Roman" pitchFamily="18" charset="0"/>
            </a:endParaRPr>
          </a:p>
          <a:p>
            <a:pPr marL="1064260" lvl="3" indent="-253365" algn="just">
              <a:lnSpc>
                <a:spcPct val="100000"/>
              </a:lnSpc>
              <a:spcBef>
                <a:spcPts val="240"/>
              </a:spcBef>
              <a:buAutoNum type="alphaLcParenR"/>
              <a:tabLst>
                <a:tab pos="1064895" algn="l"/>
              </a:tabLst>
            </a:pPr>
            <a:r>
              <a:rPr sz="2000" spc="-5" dirty="0">
                <a:latin typeface="Times New Roman" pitchFamily="18" charset="0"/>
                <a:cs typeface="Times New Roman" pitchFamily="18" charset="0"/>
              </a:rPr>
              <a:t>about</a:t>
            </a:r>
            <a:r>
              <a:rPr sz="2000" spc="-25" dirty="0">
                <a:latin typeface="Times New Roman" pitchFamily="18" charset="0"/>
                <a:cs typeface="Times New Roman" pitchFamily="18" charset="0"/>
              </a:rPr>
              <a:t> </a:t>
            </a:r>
            <a:r>
              <a:rPr sz="2000" spc="-5" dirty="0">
                <a:latin typeface="Times New Roman" pitchFamily="18" charset="0"/>
                <a:cs typeface="Times New Roman" pitchFamily="18" charset="0"/>
              </a:rPr>
              <a:t>origin</a:t>
            </a:r>
            <a:endParaRPr sz="2000" dirty="0">
              <a:latin typeface="Times New Roman" pitchFamily="18" charset="0"/>
              <a:cs typeface="Times New Roman" pitchFamily="18" charset="0"/>
            </a:endParaRPr>
          </a:p>
          <a:p>
            <a:pPr marL="1022350" lvl="3" indent="-211454" algn="just">
              <a:lnSpc>
                <a:spcPct val="100000"/>
              </a:lnSpc>
              <a:spcBef>
                <a:spcPts val="240"/>
              </a:spcBef>
              <a:buAutoNum type="alphaLcParenR"/>
              <a:tabLst>
                <a:tab pos="1022985" algn="l"/>
              </a:tabLst>
            </a:pPr>
            <a:r>
              <a:rPr sz="2000" spc="-5" dirty="0">
                <a:latin typeface="Times New Roman" pitchFamily="18" charset="0"/>
                <a:cs typeface="Times New Roman" pitchFamily="18" charset="0"/>
              </a:rPr>
              <a:t>about</a:t>
            </a:r>
            <a:r>
              <a:rPr sz="2000" spc="-35" dirty="0">
                <a:latin typeface="Times New Roman" pitchFamily="18" charset="0"/>
                <a:cs typeface="Times New Roman" pitchFamily="18" charset="0"/>
              </a:rPr>
              <a:t> </a:t>
            </a:r>
            <a:r>
              <a:rPr sz="2000" spc="-20" dirty="0">
                <a:latin typeface="Times New Roman" pitchFamily="18" charset="0"/>
                <a:cs typeface="Times New Roman" pitchFamily="18" charset="0"/>
              </a:rPr>
              <a:t>fixed</a:t>
            </a:r>
            <a:r>
              <a:rPr sz="2000" spc="-10" dirty="0">
                <a:latin typeface="Times New Roman" pitchFamily="18" charset="0"/>
                <a:cs typeface="Times New Roman" pitchFamily="18" charset="0"/>
              </a:rPr>
              <a:t> </a:t>
            </a:r>
            <a:r>
              <a:rPr sz="2000" spc="-5" dirty="0">
                <a:latin typeface="Times New Roman" pitchFamily="18" charset="0"/>
                <a:cs typeface="Times New Roman" pitchFamily="18" charset="0"/>
              </a:rPr>
              <a:t>point</a:t>
            </a:r>
            <a:r>
              <a:rPr sz="2000" spc="-10" dirty="0">
                <a:latin typeface="Times New Roman" pitchFamily="18" charset="0"/>
                <a:cs typeface="Times New Roman" pitchFamily="18" charset="0"/>
              </a:rPr>
              <a:t> (2,3</a:t>
            </a:r>
            <a:r>
              <a:rPr sz="2000" spc="-10" dirty="0" smtClean="0">
                <a:latin typeface="Times New Roman" pitchFamily="18" charset="0"/>
                <a:cs typeface="Times New Roman" pitchFamily="18" charset="0"/>
              </a:rPr>
              <a:t>)</a:t>
            </a:r>
            <a:endParaRPr lang="en-US" sz="2000" spc="-10" dirty="0" smtClean="0">
              <a:latin typeface="Times New Roman" pitchFamily="18" charset="0"/>
              <a:cs typeface="Times New Roman" pitchFamily="18" charset="0"/>
            </a:endParaRPr>
          </a:p>
          <a:p>
            <a:pPr marL="1022350" lvl="3" indent="-211454" algn="just">
              <a:lnSpc>
                <a:spcPct val="100000"/>
              </a:lnSpc>
              <a:spcBef>
                <a:spcPts val="240"/>
              </a:spcBef>
              <a:tabLst>
                <a:tab pos="1022985" algn="l"/>
              </a:tabLst>
            </a:pPr>
            <a:endParaRPr sz="2000" dirty="0">
              <a:latin typeface="Times New Roman" pitchFamily="18" charset="0"/>
              <a:cs typeface="Times New Roman" pitchFamily="18" charset="0"/>
            </a:endParaRPr>
          </a:p>
          <a:p>
            <a:pPr marL="12700" marR="444500" lvl="2" algn="just">
              <a:lnSpc>
                <a:spcPct val="90000"/>
              </a:lnSpc>
              <a:spcBef>
                <a:spcPts val="480"/>
              </a:spcBef>
              <a:buAutoNum type="arabicPeriod" startAt="2"/>
              <a:tabLst>
                <a:tab pos="719455" algn="l"/>
              </a:tabLst>
            </a:pPr>
            <a:r>
              <a:rPr sz="2000" spc="-10" dirty="0" smtClean="0">
                <a:latin typeface="Times New Roman" pitchFamily="18" charset="0"/>
                <a:cs typeface="Times New Roman" pitchFamily="18" charset="0"/>
              </a:rPr>
              <a:t>Find</a:t>
            </a:r>
            <a:r>
              <a:rPr sz="2000" spc="15" dirty="0" smtClean="0">
                <a:latin typeface="Times New Roman" pitchFamily="18" charset="0"/>
                <a:cs typeface="Times New Roman" pitchFamily="18" charset="0"/>
              </a:rPr>
              <a:t> </a:t>
            </a:r>
            <a:r>
              <a:rPr sz="2000" spc="-5" dirty="0">
                <a:latin typeface="Times New Roman" pitchFamily="18" charset="0"/>
                <a:cs typeface="Times New Roman" pitchFamily="18" charset="0"/>
              </a:rPr>
              <a:t>the</a:t>
            </a:r>
            <a:r>
              <a:rPr sz="2000" spc="-10" dirty="0">
                <a:latin typeface="Times New Roman" pitchFamily="18" charset="0"/>
                <a:cs typeface="Times New Roman" pitchFamily="18" charset="0"/>
              </a:rPr>
              <a:t> </a:t>
            </a:r>
            <a:r>
              <a:rPr sz="2000" spc="-15" dirty="0">
                <a:latin typeface="Times New Roman" pitchFamily="18" charset="0"/>
                <a:cs typeface="Times New Roman" pitchFamily="18" charset="0"/>
              </a:rPr>
              <a:t>coordinate</a:t>
            </a:r>
            <a:r>
              <a:rPr sz="2000" spc="20" dirty="0">
                <a:latin typeface="Times New Roman" pitchFamily="18" charset="0"/>
                <a:cs typeface="Times New Roman" pitchFamily="18" charset="0"/>
              </a:rPr>
              <a:t> </a:t>
            </a:r>
            <a:r>
              <a:rPr sz="2000" spc="-5" dirty="0">
                <a:latin typeface="Times New Roman" pitchFamily="18" charset="0"/>
                <a:cs typeface="Times New Roman" pitchFamily="18" charset="0"/>
              </a:rPr>
              <a:t>of</a:t>
            </a:r>
            <a:r>
              <a:rPr sz="2000" spc="-10" dirty="0">
                <a:latin typeface="Times New Roman" pitchFamily="18" charset="0"/>
                <a:cs typeface="Times New Roman" pitchFamily="18" charset="0"/>
              </a:rPr>
              <a:t> </a:t>
            </a:r>
            <a:r>
              <a:rPr sz="2000" spc="-5" dirty="0">
                <a:latin typeface="Times New Roman" pitchFamily="18" charset="0"/>
                <a:cs typeface="Times New Roman" pitchFamily="18" charset="0"/>
              </a:rPr>
              <a:t>a</a:t>
            </a:r>
            <a:r>
              <a:rPr sz="2000" spc="30" dirty="0">
                <a:latin typeface="Times New Roman" pitchFamily="18" charset="0"/>
                <a:cs typeface="Times New Roman" pitchFamily="18" charset="0"/>
              </a:rPr>
              <a:t> </a:t>
            </a:r>
            <a:r>
              <a:rPr sz="2000" spc="-5" dirty="0">
                <a:latin typeface="Times New Roman" pitchFamily="18" charset="0"/>
                <a:cs typeface="Times New Roman" pitchFamily="18" charset="0"/>
              </a:rPr>
              <a:t>triangle</a:t>
            </a:r>
            <a:r>
              <a:rPr sz="2000" spc="10" dirty="0">
                <a:latin typeface="Times New Roman" pitchFamily="18" charset="0"/>
                <a:cs typeface="Times New Roman" pitchFamily="18" charset="0"/>
              </a:rPr>
              <a:t> </a:t>
            </a:r>
            <a:r>
              <a:rPr sz="2000" spc="-5" dirty="0">
                <a:latin typeface="Times New Roman" pitchFamily="18" charset="0"/>
                <a:cs typeface="Times New Roman" pitchFamily="18" charset="0"/>
              </a:rPr>
              <a:t>A(1,3)</a:t>
            </a:r>
            <a:r>
              <a:rPr sz="2000" spc="25" dirty="0">
                <a:latin typeface="Times New Roman" pitchFamily="18" charset="0"/>
                <a:cs typeface="Times New Roman" pitchFamily="18" charset="0"/>
              </a:rPr>
              <a:t> </a:t>
            </a:r>
            <a:r>
              <a:rPr sz="2000" spc="-5" dirty="0">
                <a:latin typeface="Times New Roman" pitchFamily="18" charset="0"/>
                <a:cs typeface="Times New Roman" pitchFamily="18" charset="0"/>
              </a:rPr>
              <a:t>,</a:t>
            </a:r>
            <a:r>
              <a:rPr sz="2000" dirty="0">
                <a:latin typeface="Times New Roman" pitchFamily="18" charset="0"/>
                <a:cs typeface="Times New Roman" pitchFamily="18" charset="0"/>
              </a:rPr>
              <a:t> </a:t>
            </a:r>
            <a:r>
              <a:rPr sz="2000" spc="-5" dirty="0">
                <a:latin typeface="Times New Roman" pitchFamily="18" charset="0"/>
                <a:cs typeface="Times New Roman" pitchFamily="18" charset="0"/>
              </a:rPr>
              <a:t>B(2,5)</a:t>
            </a:r>
            <a:r>
              <a:rPr sz="2000" spc="25" dirty="0">
                <a:latin typeface="Times New Roman" pitchFamily="18" charset="0"/>
                <a:cs typeface="Times New Roman" pitchFamily="18" charset="0"/>
              </a:rPr>
              <a:t> </a:t>
            </a:r>
            <a:r>
              <a:rPr sz="2000" spc="-5" dirty="0">
                <a:latin typeface="Times New Roman" pitchFamily="18" charset="0"/>
                <a:cs typeface="Times New Roman" pitchFamily="18" charset="0"/>
              </a:rPr>
              <a:t>and</a:t>
            </a:r>
            <a:r>
              <a:rPr sz="2000" spc="10" dirty="0">
                <a:latin typeface="Times New Roman" pitchFamily="18" charset="0"/>
                <a:cs typeface="Times New Roman" pitchFamily="18" charset="0"/>
              </a:rPr>
              <a:t> </a:t>
            </a:r>
            <a:r>
              <a:rPr sz="2000" spc="-10" dirty="0">
                <a:latin typeface="Times New Roman" pitchFamily="18" charset="0"/>
                <a:cs typeface="Times New Roman" pitchFamily="18" charset="0"/>
              </a:rPr>
              <a:t>C(3,3) </a:t>
            </a:r>
            <a:r>
              <a:rPr sz="2000" spc="-440" dirty="0">
                <a:latin typeface="Times New Roman" pitchFamily="18" charset="0"/>
                <a:cs typeface="Times New Roman" pitchFamily="18" charset="0"/>
              </a:rPr>
              <a:t> </a:t>
            </a:r>
            <a:r>
              <a:rPr sz="2000" spc="-10" dirty="0">
                <a:latin typeface="Times New Roman" pitchFamily="18" charset="0"/>
                <a:cs typeface="Times New Roman" pitchFamily="18" charset="0"/>
              </a:rPr>
              <a:t>after</a:t>
            </a:r>
            <a:r>
              <a:rPr sz="2000" spc="5" dirty="0">
                <a:latin typeface="Times New Roman" pitchFamily="18" charset="0"/>
                <a:cs typeface="Times New Roman" pitchFamily="18" charset="0"/>
              </a:rPr>
              <a:t> </a:t>
            </a:r>
            <a:r>
              <a:rPr sz="2000" spc="-5" dirty="0">
                <a:latin typeface="Times New Roman" pitchFamily="18" charset="0"/>
                <a:cs typeface="Times New Roman" pitchFamily="18" charset="0"/>
              </a:rPr>
              <a:t>being </a:t>
            </a:r>
            <a:r>
              <a:rPr sz="2000" spc="-20" dirty="0">
                <a:latin typeface="Times New Roman" pitchFamily="18" charset="0"/>
                <a:cs typeface="Times New Roman" pitchFamily="18" charset="0"/>
              </a:rPr>
              <a:t>rotated</a:t>
            </a:r>
            <a:r>
              <a:rPr sz="2000" spc="35" dirty="0">
                <a:latin typeface="Times New Roman" pitchFamily="18" charset="0"/>
                <a:cs typeface="Times New Roman" pitchFamily="18" charset="0"/>
              </a:rPr>
              <a:t> </a:t>
            </a:r>
            <a:r>
              <a:rPr sz="2000" dirty="0">
                <a:latin typeface="Times New Roman" pitchFamily="18" charset="0"/>
                <a:cs typeface="Times New Roman" pitchFamily="18" charset="0"/>
              </a:rPr>
              <a:t>about</a:t>
            </a:r>
            <a:r>
              <a:rPr sz="2000" spc="-20" dirty="0">
                <a:latin typeface="Times New Roman" pitchFamily="18" charset="0"/>
                <a:cs typeface="Times New Roman" pitchFamily="18" charset="0"/>
              </a:rPr>
              <a:t> fixed</a:t>
            </a:r>
            <a:r>
              <a:rPr sz="2000" spc="35" dirty="0">
                <a:latin typeface="Times New Roman" pitchFamily="18" charset="0"/>
                <a:cs typeface="Times New Roman" pitchFamily="18" charset="0"/>
              </a:rPr>
              <a:t> </a:t>
            </a:r>
            <a:r>
              <a:rPr sz="2000" spc="-10" dirty="0">
                <a:latin typeface="Times New Roman" pitchFamily="18" charset="0"/>
                <a:cs typeface="Times New Roman" pitchFamily="18" charset="0"/>
              </a:rPr>
              <a:t>point</a:t>
            </a:r>
            <a:r>
              <a:rPr sz="2000" spc="-20" dirty="0">
                <a:latin typeface="Times New Roman" pitchFamily="18" charset="0"/>
                <a:cs typeface="Times New Roman" pitchFamily="18" charset="0"/>
              </a:rPr>
              <a:t> </a:t>
            </a:r>
            <a:r>
              <a:rPr lang="en-US" sz="2000" spc="-20" dirty="0" smtClean="0">
                <a:latin typeface="Times New Roman" pitchFamily="18" charset="0"/>
                <a:cs typeface="Times New Roman" pitchFamily="18" charset="0"/>
              </a:rPr>
              <a:t>P</a:t>
            </a:r>
            <a:r>
              <a:rPr sz="2000" spc="-5" dirty="0" smtClean="0">
                <a:latin typeface="Times New Roman" pitchFamily="18" charset="0"/>
                <a:cs typeface="Times New Roman" pitchFamily="18" charset="0"/>
              </a:rPr>
              <a:t>(2,4</a:t>
            </a:r>
            <a:r>
              <a:rPr sz="2000" spc="-5" dirty="0">
                <a:latin typeface="Times New Roman" pitchFamily="18" charset="0"/>
                <a:cs typeface="Times New Roman" pitchFamily="18" charset="0"/>
              </a:rPr>
              <a:t>)</a:t>
            </a:r>
            <a:r>
              <a:rPr sz="2000" spc="30" dirty="0">
                <a:latin typeface="Times New Roman" pitchFamily="18" charset="0"/>
                <a:cs typeface="Times New Roman" pitchFamily="18" charset="0"/>
              </a:rPr>
              <a:t> </a:t>
            </a:r>
            <a:r>
              <a:rPr sz="2000" spc="-5" dirty="0">
                <a:latin typeface="Times New Roman" pitchFamily="18" charset="0"/>
                <a:cs typeface="Times New Roman" pitchFamily="18" charset="0"/>
              </a:rPr>
              <a:t>by</a:t>
            </a:r>
            <a:r>
              <a:rPr sz="2000" spc="-15" dirty="0">
                <a:latin typeface="Times New Roman" pitchFamily="18" charset="0"/>
                <a:cs typeface="Times New Roman" pitchFamily="18" charset="0"/>
              </a:rPr>
              <a:t> </a:t>
            </a:r>
            <a:r>
              <a:rPr sz="2000" spc="-5" dirty="0" smtClean="0">
                <a:latin typeface="Times New Roman" pitchFamily="18" charset="0"/>
                <a:cs typeface="Times New Roman" pitchFamily="18" charset="0"/>
              </a:rPr>
              <a:t>45</a:t>
            </a:r>
            <a:r>
              <a:rPr lang="en-US" sz="2000" spc="-5" baseline="30000" dirty="0" smtClean="0">
                <a:latin typeface="Times New Roman" pitchFamily="18" charset="0"/>
                <a:cs typeface="Times New Roman" pitchFamily="18" charset="0"/>
              </a:rPr>
              <a:t>0</a:t>
            </a:r>
            <a:r>
              <a:rPr sz="2000" spc="-5" dirty="0" smtClean="0">
                <a:latin typeface="Times New Roman" pitchFamily="18" charset="0"/>
                <a:cs typeface="Times New Roman" pitchFamily="18" charset="0"/>
              </a:rPr>
              <a:t> </a:t>
            </a:r>
            <a:r>
              <a:rPr sz="2000" spc="-5" dirty="0">
                <a:latin typeface="Times New Roman" pitchFamily="18" charset="0"/>
                <a:cs typeface="Times New Roman" pitchFamily="18" charset="0"/>
              </a:rPr>
              <a:t>in</a:t>
            </a:r>
            <a:r>
              <a:rPr sz="2000" spc="5" dirty="0">
                <a:latin typeface="Times New Roman" pitchFamily="18" charset="0"/>
                <a:cs typeface="Times New Roman" pitchFamily="18" charset="0"/>
              </a:rPr>
              <a:t> </a:t>
            </a:r>
            <a:r>
              <a:rPr sz="2000" spc="-10" dirty="0">
                <a:latin typeface="Times New Roman" pitchFamily="18" charset="0"/>
                <a:cs typeface="Times New Roman" pitchFamily="18" charset="0"/>
              </a:rPr>
              <a:t>clockwise </a:t>
            </a:r>
            <a:r>
              <a:rPr sz="2000" spc="-5" dirty="0">
                <a:latin typeface="Times New Roman" pitchFamily="18" charset="0"/>
                <a:cs typeface="Times New Roman" pitchFamily="18" charset="0"/>
              </a:rPr>
              <a:t> </a:t>
            </a:r>
            <a:r>
              <a:rPr sz="2000" spc="-10" dirty="0">
                <a:latin typeface="Times New Roman" pitchFamily="18" charset="0"/>
                <a:cs typeface="Times New Roman" pitchFamily="18" charset="0"/>
              </a:rPr>
              <a:t>direction</a:t>
            </a:r>
            <a:r>
              <a:rPr sz="2000" dirty="0">
                <a:latin typeface="Times New Roman" pitchFamily="18" charset="0"/>
                <a:cs typeface="Times New Roman" pitchFamily="18" charset="0"/>
              </a:rPr>
              <a:t> and</a:t>
            </a:r>
            <a:r>
              <a:rPr sz="2000" spc="-15" dirty="0">
                <a:latin typeface="Times New Roman" pitchFamily="18" charset="0"/>
                <a:cs typeface="Times New Roman" pitchFamily="18" charset="0"/>
              </a:rPr>
              <a:t> </a:t>
            </a:r>
            <a:r>
              <a:rPr sz="2000" spc="-5" dirty="0">
                <a:latin typeface="Times New Roman" pitchFamily="18" charset="0"/>
                <a:cs typeface="Times New Roman" pitchFamily="18" charset="0"/>
              </a:rPr>
              <a:t>then</a:t>
            </a:r>
            <a:r>
              <a:rPr sz="2000" spc="5" dirty="0">
                <a:latin typeface="Times New Roman" pitchFamily="18" charset="0"/>
                <a:cs typeface="Times New Roman" pitchFamily="18" charset="0"/>
              </a:rPr>
              <a:t> </a:t>
            </a:r>
            <a:r>
              <a:rPr sz="2000" spc="-15" dirty="0" smtClean="0">
                <a:latin typeface="Times New Roman" pitchFamily="18" charset="0"/>
                <a:cs typeface="Times New Roman" pitchFamily="18" charset="0"/>
              </a:rPr>
              <a:t>translate</a:t>
            </a:r>
            <a:r>
              <a:rPr lang="en-US" sz="2000" spc="-15" dirty="0" smtClean="0">
                <a:latin typeface="Times New Roman" pitchFamily="18" charset="0"/>
                <a:cs typeface="Times New Roman" pitchFamily="18" charset="0"/>
              </a:rPr>
              <a:t> by </a:t>
            </a:r>
            <a:r>
              <a:rPr sz="2000" spc="65" dirty="0" smtClean="0">
                <a:latin typeface="Times New Roman" pitchFamily="18" charset="0"/>
                <a:cs typeface="Times New Roman" pitchFamily="18" charset="0"/>
              </a:rPr>
              <a:t> </a:t>
            </a:r>
            <a:r>
              <a:rPr sz="2000" spc="-10" dirty="0">
                <a:latin typeface="Times New Roman" pitchFamily="18" charset="0"/>
                <a:cs typeface="Times New Roman" pitchFamily="18" charset="0"/>
              </a:rPr>
              <a:t>(3,4)</a:t>
            </a:r>
            <a:r>
              <a:rPr sz="2000" spc="15" dirty="0">
                <a:latin typeface="Times New Roman" pitchFamily="18" charset="0"/>
                <a:cs typeface="Times New Roman" pitchFamily="18" charset="0"/>
              </a:rPr>
              <a:t> </a:t>
            </a:r>
            <a:r>
              <a:rPr sz="2000" spc="-5" dirty="0" smtClean="0">
                <a:latin typeface="Times New Roman" pitchFamily="18" charset="0"/>
                <a:cs typeface="Times New Roman" pitchFamily="18" charset="0"/>
              </a:rPr>
              <a:t>.</a:t>
            </a:r>
            <a:endParaRPr lang="en-US" sz="2000" spc="-5" dirty="0" smtClean="0">
              <a:latin typeface="Times New Roman" pitchFamily="18" charset="0"/>
              <a:cs typeface="Times New Roman" pitchFamily="18" charset="0"/>
            </a:endParaRPr>
          </a:p>
          <a:p>
            <a:pPr marL="12700" marR="444500" lvl="2" algn="just">
              <a:lnSpc>
                <a:spcPct val="90000"/>
              </a:lnSpc>
              <a:spcBef>
                <a:spcPts val="480"/>
              </a:spcBef>
              <a:tabLst>
                <a:tab pos="719455" algn="l"/>
              </a:tabLst>
            </a:pPr>
            <a:endParaRPr lang="en-US" sz="2000" spc="-5" dirty="0" smtClean="0">
              <a:latin typeface="Times New Roman" pitchFamily="18" charset="0"/>
              <a:cs typeface="Times New Roman" pitchFamily="18" charset="0"/>
            </a:endParaRPr>
          </a:p>
          <a:p>
            <a:pPr marL="12700" marR="444500" lvl="2" algn="just">
              <a:lnSpc>
                <a:spcPct val="90000"/>
              </a:lnSpc>
              <a:spcBef>
                <a:spcPts val="480"/>
              </a:spcBef>
              <a:tabLst>
                <a:tab pos="719455" algn="l"/>
              </a:tabLst>
            </a:pPr>
            <a:r>
              <a:rPr lang="en-US" sz="2000" spc="-10" dirty="0" smtClean="0">
                <a:latin typeface="Times New Roman" pitchFamily="18" charset="0"/>
                <a:cs typeface="Times New Roman" pitchFamily="18" charset="0"/>
              </a:rPr>
              <a:t>3.Find</a:t>
            </a:r>
            <a:r>
              <a:rPr lang="en-US" sz="2000" spc="5" dirty="0" smtClean="0">
                <a:latin typeface="Times New Roman" pitchFamily="18" charset="0"/>
                <a:cs typeface="Times New Roman" pitchFamily="18" charset="0"/>
              </a:rPr>
              <a:t> </a:t>
            </a:r>
            <a:r>
              <a:rPr lang="en-US" sz="2000" dirty="0" smtClean="0">
                <a:latin typeface="Times New Roman" pitchFamily="18" charset="0"/>
                <a:cs typeface="Times New Roman" pitchFamily="18" charset="0"/>
              </a:rPr>
              <a:t>the</a:t>
            </a:r>
            <a:r>
              <a:rPr lang="en-US" sz="2000" spc="20" dirty="0" smtClean="0">
                <a:latin typeface="Times New Roman" pitchFamily="18" charset="0"/>
                <a:cs typeface="Times New Roman" pitchFamily="18" charset="0"/>
              </a:rPr>
              <a:t> </a:t>
            </a:r>
            <a:r>
              <a:rPr lang="en-US" sz="2000" spc="-15" dirty="0" smtClean="0">
                <a:latin typeface="Times New Roman" pitchFamily="18" charset="0"/>
                <a:cs typeface="Times New Roman" pitchFamily="18" charset="0"/>
              </a:rPr>
              <a:t>coordinate</a:t>
            </a:r>
            <a:r>
              <a:rPr lang="en-US" sz="2000" spc="25" dirty="0" smtClean="0">
                <a:latin typeface="Times New Roman" pitchFamily="18" charset="0"/>
                <a:cs typeface="Times New Roman" pitchFamily="18" charset="0"/>
              </a:rPr>
              <a:t> </a:t>
            </a:r>
            <a:r>
              <a:rPr lang="en-US" sz="2000" spc="-5" dirty="0" smtClean="0">
                <a:latin typeface="Times New Roman" pitchFamily="18" charset="0"/>
                <a:cs typeface="Times New Roman" pitchFamily="18" charset="0"/>
              </a:rPr>
              <a:t>of</a:t>
            </a:r>
            <a:r>
              <a:rPr lang="en-US" sz="2000" dirty="0" smtClean="0">
                <a:latin typeface="Times New Roman" pitchFamily="18" charset="0"/>
                <a:cs typeface="Times New Roman" pitchFamily="18" charset="0"/>
              </a:rPr>
              <a:t> </a:t>
            </a:r>
            <a:r>
              <a:rPr lang="en-US" sz="2000" spc="-5" dirty="0" smtClean="0">
                <a:latin typeface="Times New Roman" pitchFamily="18" charset="0"/>
                <a:cs typeface="Times New Roman" pitchFamily="18" charset="0"/>
              </a:rPr>
              <a:t>a</a:t>
            </a:r>
            <a:r>
              <a:rPr lang="en-US" sz="2000" spc="25" dirty="0" smtClean="0">
                <a:latin typeface="Times New Roman" pitchFamily="18" charset="0"/>
                <a:cs typeface="Times New Roman" pitchFamily="18" charset="0"/>
              </a:rPr>
              <a:t> </a:t>
            </a:r>
            <a:r>
              <a:rPr lang="en-US" sz="2000" spc="-5" dirty="0" smtClean="0">
                <a:latin typeface="Times New Roman" pitchFamily="18" charset="0"/>
                <a:cs typeface="Times New Roman" pitchFamily="18" charset="0"/>
              </a:rPr>
              <a:t>triangle</a:t>
            </a:r>
            <a:r>
              <a:rPr lang="en-US" sz="2000" spc="10" dirty="0" smtClean="0">
                <a:latin typeface="Times New Roman" pitchFamily="18" charset="0"/>
                <a:cs typeface="Times New Roman" pitchFamily="18" charset="0"/>
              </a:rPr>
              <a:t> </a:t>
            </a:r>
            <a:r>
              <a:rPr lang="en-US" sz="2000" spc="-10" dirty="0" smtClean="0">
                <a:latin typeface="Times New Roman" pitchFamily="18" charset="0"/>
                <a:cs typeface="Times New Roman" pitchFamily="18" charset="0"/>
              </a:rPr>
              <a:t>(5,</a:t>
            </a:r>
            <a:r>
              <a:rPr lang="en-US" sz="2000" spc="15" dirty="0" smtClean="0">
                <a:latin typeface="Times New Roman" pitchFamily="18" charset="0"/>
                <a:cs typeface="Times New Roman" pitchFamily="18" charset="0"/>
              </a:rPr>
              <a:t> </a:t>
            </a:r>
            <a:r>
              <a:rPr lang="en-US" sz="2000" spc="-10" dirty="0" smtClean="0">
                <a:latin typeface="Times New Roman" pitchFamily="18" charset="0"/>
                <a:cs typeface="Times New Roman" pitchFamily="18" charset="0"/>
              </a:rPr>
              <a:t>5),</a:t>
            </a:r>
            <a:r>
              <a:rPr lang="en-US" sz="2000" spc="35" dirty="0" smtClean="0">
                <a:latin typeface="Times New Roman" pitchFamily="18" charset="0"/>
                <a:cs typeface="Times New Roman" pitchFamily="18" charset="0"/>
              </a:rPr>
              <a:t> </a:t>
            </a:r>
            <a:r>
              <a:rPr lang="en-US" sz="2000" spc="-10" dirty="0" smtClean="0">
                <a:latin typeface="Times New Roman" pitchFamily="18" charset="0"/>
                <a:cs typeface="Times New Roman" pitchFamily="18" charset="0"/>
              </a:rPr>
              <a:t>(7,</a:t>
            </a:r>
            <a:r>
              <a:rPr lang="en-US" sz="2000" spc="10" dirty="0" smtClean="0">
                <a:latin typeface="Times New Roman" pitchFamily="18" charset="0"/>
                <a:cs typeface="Times New Roman" pitchFamily="18" charset="0"/>
              </a:rPr>
              <a:t> </a:t>
            </a:r>
            <a:r>
              <a:rPr lang="en-US" sz="2000" spc="-10" dirty="0" smtClean="0">
                <a:latin typeface="Times New Roman" pitchFamily="18" charset="0"/>
                <a:cs typeface="Times New Roman" pitchFamily="18" charset="0"/>
              </a:rPr>
              <a:t>3),</a:t>
            </a:r>
            <a:r>
              <a:rPr lang="en-US" sz="2000" spc="10" dirty="0" smtClean="0">
                <a:latin typeface="Times New Roman" pitchFamily="18" charset="0"/>
                <a:cs typeface="Times New Roman" pitchFamily="18" charset="0"/>
              </a:rPr>
              <a:t> </a:t>
            </a:r>
            <a:r>
              <a:rPr lang="en-US" sz="2000" spc="-10" dirty="0" smtClean="0">
                <a:latin typeface="Times New Roman" pitchFamily="18" charset="0"/>
                <a:cs typeface="Times New Roman" pitchFamily="18" charset="0"/>
              </a:rPr>
              <a:t>(3,</a:t>
            </a:r>
            <a:r>
              <a:rPr lang="en-US" sz="2000" spc="40" dirty="0" smtClean="0">
                <a:latin typeface="Times New Roman" pitchFamily="18" charset="0"/>
                <a:cs typeface="Times New Roman" pitchFamily="18" charset="0"/>
              </a:rPr>
              <a:t> </a:t>
            </a:r>
            <a:r>
              <a:rPr lang="en-US" sz="2000" spc="10" dirty="0" smtClean="0">
                <a:latin typeface="Times New Roman" pitchFamily="18" charset="0"/>
                <a:cs typeface="Times New Roman" pitchFamily="18" charset="0"/>
              </a:rPr>
              <a:t>3)</a:t>
            </a:r>
            <a:r>
              <a:rPr lang="en-US" sz="2000" dirty="0" smtClean="0">
                <a:latin typeface="Times New Roman" pitchFamily="18" charset="0"/>
                <a:cs typeface="Times New Roman" pitchFamily="18" charset="0"/>
              </a:rPr>
              <a:t> </a:t>
            </a:r>
            <a:r>
              <a:rPr lang="en-US" sz="2000" spc="-10" dirty="0" smtClean="0">
                <a:latin typeface="Times New Roman" pitchFamily="18" charset="0"/>
                <a:cs typeface="Times New Roman" pitchFamily="18" charset="0"/>
              </a:rPr>
              <a:t>after</a:t>
            </a:r>
            <a:r>
              <a:rPr lang="en-US" sz="2000" spc="20" dirty="0" smtClean="0">
                <a:latin typeface="Times New Roman" pitchFamily="18" charset="0"/>
                <a:cs typeface="Times New Roman" pitchFamily="18" charset="0"/>
              </a:rPr>
              <a:t> </a:t>
            </a:r>
            <a:r>
              <a:rPr lang="en-US" sz="2000" spc="-10" dirty="0" smtClean="0">
                <a:latin typeface="Times New Roman" pitchFamily="18" charset="0"/>
                <a:cs typeface="Times New Roman" pitchFamily="18" charset="0"/>
              </a:rPr>
              <a:t>scaling  twice about (2,3)</a:t>
            </a:r>
            <a:r>
              <a:rPr lang="en-US" sz="2000" spc="-5" dirty="0" smtClean="0">
                <a:latin typeface="Times New Roman" pitchFamily="18" charset="0"/>
                <a:cs typeface="Times New Roman" pitchFamily="18" charset="0"/>
              </a:rPr>
              <a:t> and</a:t>
            </a:r>
            <a:r>
              <a:rPr lang="en-US" sz="2000" spc="-15" dirty="0" smtClean="0">
                <a:latin typeface="Times New Roman" pitchFamily="18" charset="0"/>
                <a:cs typeface="Times New Roman" pitchFamily="18" charset="0"/>
              </a:rPr>
              <a:t> </a:t>
            </a:r>
            <a:r>
              <a:rPr lang="en-US" sz="2000" dirty="0" smtClean="0">
                <a:latin typeface="Times New Roman" pitchFamily="18" charset="0"/>
                <a:cs typeface="Times New Roman" pitchFamily="18" charset="0"/>
              </a:rPr>
              <a:t>then</a:t>
            </a:r>
            <a:r>
              <a:rPr lang="en-US" sz="2000" spc="-10" dirty="0" smtClean="0">
                <a:latin typeface="Times New Roman" pitchFamily="18" charset="0"/>
                <a:cs typeface="Times New Roman" pitchFamily="18" charset="0"/>
              </a:rPr>
              <a:t> </a:t>
            </a:r>
            <a:r>
              <a:rPr lang="en-US" sz="2000" spc="-5" dirty="0" smtClean="0">
                <a:latin typeface="Times New Roman" pitchFamily="18" charset="0"/>
                <a:cs typeface="Times New Roman" pitchFamily="18" charset="0"/>
              </a:rPr>
              <a:t>reflect by </a:t>
            </a:r>
            <a:r>
              <a:rPr lang="en-US" sz="2000" spc="30" dirty="0" smtClean="0">
                <a:latin typeface="Times New Roman" pitchFamily="18" charset="0"/>
                <a:cs typeface="Times New Roman" pitchFamily="18" charset="0"/>
              </a:rPr>
              <a:t> </a:t>
            </a:r>
            <a:r>
              <a:rPr lang="en-US" sz="2000" spc="-15" dirty="0" smtClean="0">
                <a:latin typeface="Times New Roman" pitchFamily="18" charset="0"/>
                <a:cs typeface="Times New Roman" pitchFamily="18" charset="0"/>
              </a:rPr>
              <a:t>y=0 </a:t>
            </a:r>
            <a:r>
              <a:rPr lang="en-US" sz="2000" spc="-10" dirty="0" smtClean="0">
                <a:latin typeface="Times New Roman" pitchFamily="18" charset="0"/>
                <a:cs typeface="Times New Roman" pitchFamily="18" charset="0"/>
              </a:rPr>
              <a:t> </a:t>
            </a:r>
            <a:r>
              <a:rPr lang="en-US" sz="2000" spc="-5" dirty="0" smtClean="0">
                <a:latin typeface="Times New Roman" pitchFamily="18" charset="0"/>
                <a:cs typeface="Times New Roman" pitchFamily="18" charset="0"/>
              </a:rPr>
              <a:t>line.</a:t>
            </a:r>
          </a:p>
          <a:p>
            <a:pPr marL="12700" marR="444500" lvl="2" algn="just">
              <a:lnSpc>
                <a:spcPct val="90000"/>
              </a:lnSpc>
              <a:spcBef>
                <a:spcPts val="480"/>
              </a:spcBef>
              <a:tabLst>
                <a:tab pos="719455" algn="l"/>
              </a:tabLst>
            </a:pPr>
            <a:endParaRPr lang="en-US" sz="2000" spc="-5" dirty="0">
              <a:latin typeface="Times New Roman" pitchFamily="18" charset="0"/>
              <a:cs typeface="Times New Roman" pitchFamily="18" charset="0"/>
            </a:endParaRPr>
          </a:p>
          <a:p>
            <a:pPr marL="12700" marR="444500" lvl="2" algn="just">
              <a:lnSpc>
                <a:spcPct val="90000"/>
              </a:lnSpc>
              <a:spcBef>
                <a:spcPts val="480"/>
              </a:spcBef>
              <a:tabLst>
                <a:tab pos="719455" algn="l"/>
              </a:tabLst>
            </a:pPr>
            <a:r>
              <a:rPr lang="en-US" sz="2000" spc="-5" dirty="0" smtClean="0">
                <a:latin typeface="Times New Roman" pitchFamily="18" charset="0"/>
                <a:cs typeface="Times New Roman" pitchFamily="18" charset="0"/>
              </a:rPr>
              <a:t>Cm=ref(x).T’(2,3).S(2,2).T(-2,-3)</a:t>
            </a:r>
          </a:p>
          <a:p>
            <a:pPr marL="12700" marR="444500" lvl="2" algn="just">
              <a:lnSpc>
                <a:spcPct val="90000"/>
              </a:lnSpc>
              <a:spcBef>
                <a:spcPts val="480"/>
              </a:spcBef>
              <a:tabLst>
                <a:tab pos="719455" algn="l"/>
              </a:tabLst>
            </a:pPr>
            <a:r>
              <a:rPr lang="en-US" sz="2000" spc="-5" dirty="0" smtClean="0">
                <a:latin typeface="Times New Roman" pitchFamily="18" charset="0"/>
                <a:cs typeface="Times New Roman" pitchFamily="18" charset="0"/>
              </a:rPr>
              <a:t>P’=</a:t>
            </a:r>
            <a:r>
              <a:rPr lang="en-US" sz="2000" spc="-5" dirty="0" err="1" smtClean="0">
                <a:latin typeface="Times New Roman" pitchFamily="18" charset="0"/>
                <a:cs typeface="Times New Roman" pitchFamily="18" charset="0"/>
              </a:rPr>
              <a:t>Cm.P</a:t>
            </a:r>
            <a:endParaRPr lang="en-US" sz="2000" spc="-5" dirty="0" smtClean="0">
              <a:latin typeface="Times New Roman" pitchFamily="18" charset="0"/>
              <a:cs typeface="Times New Roman" pitchFamily="18" charset="0"/>
            </a:endParaRPr>
          </a:p>
          <a:p>
            <a:pPr marL="12700" marR="444500" lvl="2" algn="just">
              <a:lnSpc>
                <a:spcPct val="90000"/>
              </a:lnSpc>
              <a:spcBef>
                <a:spcPts val="480"/>
              </a:spcBef>
              <a:tabLst>
                <a:tab pos="719455" algn="l"/>
              </a:tabLst>
            </a:pPr>
            <a:endParaRPr lang="en-US" sz="2000" spc="-5" dirty="0" smtClean="0">
              <a:latin typeface="Times New Roman" pitchFamily="18" charset="0"/>
              <a:cs typeface="Times New Roman" pitchFamily="18" charset="0"/>
            </a:endParaRPr>
          </a:p>
          <a:p>
            <a:pPr marL="12700" marR="444500" lvl="2" algn="just">
              <a:lnSpc>
                <a:spcPct val="90000"/>
              </a:lnSpc>
              <a:spcBef>
                <a:spcPts val="480"/>
              </a:spcBef>
              <a:tabLst>
                <a:tab pos="719455" algn="l"/>
              </a:tabLst>
            </a:pPr>
            <a:endParaRPr lang="en-US" sz="2000" spc="-5" dirty="0" smtClean="0">
              <a:latin typeface="Times New Roman" pitchFamily="18" charset="0"/>
              <a:cs typeface="Times New Roman" pitchFamily="18" charset="0"/>
            </a:endParaRPr>
          </a:p>
          <a:p>
            <a:pPr marL="12700" marR="444500" lvl="2" algn="just">
              <a:lnSpc>
                <a:spcPct val="90000"/>
              </a:lnSpc>
              <a:spcBef>
                <a:spcPts val="480"/>
              </a:spcBef>
              <a:tabLst>
                <a:tab pos="719455" algn="l"/>
              </a:tabLst>
            </a:pPr>
            <a:r>
              <a:rPr lang="en-US" sz="2000" spc="-5" dirty="0" smtClean="0">
                <a:latin typeface="Times New Roman" pitchFamily="18" charset="0"/>
                <a:cs typeface="Times New Roman" pitchFamily="18" charset="0"/>
              </a:rPr>
              <a:t>4.</a:t>
            </a:r>
            <a:r>
              <a:rPr lang="en-US" sz="2000" dirty="0" smtClean="0">
                <a:solidFill>
                  <a:srgbClr val="4F81BC"/>
                </a:solidFill>
                <a:latin typeface="Times New Roman" pitchFamily="18" charset="0"/>
                <a:cs typeface="Times New Roman" pitchFamily="18" charset="0"/>
              </a:rPr>
              <a:t> </a:t>
            </a:r>
            <a:r>
              <a:rPr lang="en-US" sz="2000" dirty="0" smtClean="0">
                <a:solidFill>
                  <a:srgbClr val="000000"/>
                </a:solidFill>
                <a:latin typeface="Times New Roman" pitchFamily="18" charset="0"/>
                <a:cs typeface="Times New Roman" pitchFamily="18" charset="0"/>
              </a:rPr>
              <a:t>Find</a:t>
            </a:r>
            <a:r>
              <a:rPr lang="en-US" sz="2000" spc="250" dirty="0" smtClean="0">
                <a:solidFill>
                  <a:srgbClr val="000000"/>
                </a:solidFill>
                <a:latin typeface="Times New Roman" pitchFamily="18" charset="0"/>
                <a:cs typeface="Times New Roman" pitchFamily="18" charset="0"/>
              </a:rPr>
              <a:t> </a:t>
            </a:r>
            <a:r>
              <a:rPr lang="en-US" sz="2000" spc="-5" dirty="0" smtClean="0">
                <a:solidFill>
                  <a:srgbClr val="000000"/>
                </a:solidFill>
                <a:latin typeface="Times New Roman" pitchFamily="18" charset="0"/>
                <a:cs typeface="Times New Roman" pitchFamily="18" charset="0"/>
              </a:rPr>
              <a:t>the</a:t>
            </a:r>
            <a:r>
              <a:rPr lang="en-US" sz="2000" spc="280" dirty="0" smtClean="0">
                <a:solidFill>
                  <a:srgbClr val="000000"/>
                </a:solidFill>
                <a:latin typeface="Times New Roman" pitchFamily="18" charset="0"/>
                <a:cs typeface="Times New Roman" pitchFamily="18" charset="0"/>
              </a:rPr>
              <a:t> </a:t>
            </a:r>
            <a:r>
              <a:rPr lang="en-US" sz="2000" spc="-15" dirty="0" smtClean="0">
                <a:solidFill>
                  <a:srgbClr val="000000"/>
                </a:solidFill>
                <a:latin typeface="Times New Roman" pitchFamily="18" charset="0"/>
                <a:cs typeface="Times New Roman" pitchFamily="18" charset="0"/>
              </a:rPr>
              <a:t>coordinate</a:t>
            </a:r>
            <a:r>
              <a:rPr lang="en-US" sz="2000" spc="250" dirty="0" smtClean="0">
                <a:solidFill>
                  <a:srgbClr val="000000"/>
                </a:solidFill>
                <a:latin typeface="Times New Roman" pitchFamily="18" charset="0"/>
                <a:cs typeface="Times New Roman" pitchFamily="18" charset="0"/>
              </a:rPr>
              <a:t> </a:t>
            </a:r>
            <a:r>
              <a:rPr lang="en-US" sz="2000" dirty="0" smtClean="0">
                <a:solidFill>
                  <a:srgbClr val="000000"/>
                </a:solidFill>
                <a:latin typeface="Times New Roman" pitchFamily="18" charset="0"/>
                <a:cs typeface="Times New Roman" pitchFamily="18" charset="0"/>
              </a:rPr>
              <a:t>of</a:t>
            </a:r>
            <a:r>
              <a:rPr lang="en-US" sz="2000" spc="250" dirty="0" smtClean="0">
                <a:solidFill>
                  <a:srgbClr val="000000"/>
                </a:solidFill>
                <a:latin typeface="Times New Roman" pitchFamily="18" charset="0"/>
                <a:cs typeface="Times New Roman" pitchFamily="18" charset="0"/>
              </a:rPr>
              <a:t> </a:t>
            </a:r>
            <a:r>
              <a:rPr lang="en-US" sz="2000" dirty="0" smtClean="0">
                <a:solidFill>
                  <a:srgbClr val="000000"/>
                </a:solidFill>
                <a:latin typeface="Times New Roman" pitchFamily="18" charset="0"/>
                <a:cs typeface="Times New Roman" pitchFamily="18" charset="0"/>
              </a:rPr>
              <a:t>a</a:t>
            </a:r>
            <a:r>
              <a:rPr lang="en-US" sz="2000" spc="250" dirty="0" smtClean="0">
                <a:solidFill>
                  <a:srgbClr val="000000"/>
                </a:solidFill>
                <a:latin typeface="Times New Roman" pitchFamily="18" charset="0"/>
                <a:cs typeface="Times New Roman" pitchFamily="18" charset="0"/>
              </a:rPr>
              <a:t> </a:t>
            </a:r>
            <a:r>
              <a:rPr lang="en-US" sz="2000" spc="-5" dirty="0" smtClean="0">
                <a:solidFill>
                  <a:srgbClr val="000000"/>
                </a:solidFill>
                <a:latin typeface="Times New Roman" pitchFamily="18" charset="0"/>
                <a:cs typeface="Times New Roman" pitchFamily="18" charset="0"/>
              </a:rPr>
              <a:t>triangle</a:t>
            </a:r>
            <a:r>
              <a:rPr lang="en-US" sz="2000" spc="280" dirty="0" smtClean="0">
                <a:solidFill>
                  <a:srgbClr val="000000"/>
                </a:solidFill>
                <a:latin typeface="Times New Roman" pitchFamily="18" charset="0"/>
                <a:cs typeface="Times New Roman" pitchFamily="18" charset="0"/>
              </a:rPr>
              <a:t> </a:t>
            </a:r>
            <a:r>
              <a:rPr lang="en-US" sz="2000" spc="-5" dirty="0" smtClean="0">
                <a:solidFill>
                  <a:srgbClr val="000000"/>
                </a:solidFill>
                <a:latin typeface="Times New Roman" pitchFamily="18" charset="0"/>
                <a:cs typeface="Times New Roman" pitchFamily="18" charset="0"/>
              </a:rPr>
              <a:t>(5,</a:t>
            </a:r>
            <a:r>
              <a:rPr lang="en-US" sz="2000" spc="270" dirty="0" smtClean="0">
                <a:solidFill>
                  <a:srgbClr val="000000"/>
                </a:solidFill>
                <a:latin typeface="Times New Roman" pitchFamily="18" charset="0"/>
                <a:cs typeface="Times New Roman" pitchFamily="18" charset="0"/>
              </a:rPr>
              <a:t> </a:t>
            </a:r>
            <a:r>
              <a:rPr lang="en-US" sz="2000" spc="-5" dirty="0" smtClean="0">
                <a:solidFill>
                  <a:srgbClr val="000000"/>
                </a:solidFill>
                <a:latin typeface="Times New Roman" pitchFamily="18" charset="0"/>
                <a:cs typeface="Times New Roman" pitchFamily="18" charset="0"/>
              </a:rPr>
              <a:t>5),</a:t>
            </a:r>
            <a:r>
              <a:rPr lang="en-US" sz="2000" spc="250" dirty="0" smtClean="0">
                <a:solidFill>
                  <a:srgbClr val="000000"/>
                </a:solidFill>
                <a:latin typeface="Times New Roman" pitchFamily="18" charset="0"/>
                <a:cs typeface="Times New Roman" pitchFamily="18" charset="0"/>
              </a:rPr>
              <a:t> </a:t>
            </a:r>
            <a:r>
              <a:rPr lang="en-US" sz="2000" dirty="0" smtClean="0">
                <a:solidFill>
                  <a:srgbClr val="000000"/>
                </a:solidFill>
                <a:latin typeface="Times New Roman" pitchFamily="18" charset="0"/>
                <a:cs typeface="Times New Roman" pitchFamily="18" charset="0"/>
              </a:rPr>
              <a:t>(7,</a:t>
            </a:r>
            <a:r>
              <a:rPr lang="en-US" sz="2000" spc="250" dirty="0" smtClean="0">
                <a:solidFill>
                  <a:srgbClr val="000000"/>
                </a:solidFill>
                <a:latin typeface="Times New Roman" pitchFamily="18" charset="0"/>
                <a:cs typeface="Times New Roman" pitchFamily="18" charset="0"/>
              </a:rPr>
              <a:t> </a:t>
            </a:r>
            <a:r>
              <a:rPr lang="en-US" sz="2000" spc="-5" dirty="0" smtClean="0">
                <a:solidFill>
                  <a:srgbClr val="000000"/>
                </a:solidFill>
                <a:latin typeface="Times New Roman" pitchFamily="18" charset="0"/>
                <a:cs typeface="Times New Roman" pitchFamily="18" charset="0"/>
              </a:rPr>
              <a:t>3),</a:t>
            </a:r>
            <a:r>
              <a:rPr lang="en-US" sz="2000" spc="245" dirty="0" smtClean="0">
                <a:solidFill>
                  <a:srgbClr val="000000"/>
                </a:solidFill>
                <a:latin typeface="Times New Roman" pitchFamily="18" charset="0"/>
                <a:cs typeface="Times New Roman" pitchFamily="18" charset="0"/>
              </a:rPr>
              <a:t> </a:t>
            </a:r>
            <a:r>
              <a:rPr lang="en-US" sz="2000" spc="-10" dirty="0" smtClean="0">
                <a:solidFill>
                  <a:srgbClr val="000000"/>
                </a:solidFill>
                <a:latin typeface="Times New Roman" pitchFamily="18" charset="0"/>
                <a:cs typeface="Times New Roman" pitchFamily="18" charset="0"/>
              </a:rPr>
              <a:t>(3,</a:t>
            </a:r>
            <a:r>
              <a:rPr lang="en-US" sz="2000" spc="275" dirty="0" smtClean="0">
                <a:solidFill>
                  <a:srgbClr val="000000"/>
                </a:solidFill>
                <a:latin typeface="Times New Roman" pitchFamily="18" charset="0"/>
                <a:cs typeface="Times New Roman" pitchFamily="18" charset="0"/>
              </a:rPr>
              <a:t> </a:t>
            </a:r>
            <a:r>
              <a:rPr lang="en-US" sz="2000" dirty="0" smtClean="0">
                <a:solidFill>
                  <a:srgbClr val="000000"/>
                </a:solidFill>
                <a:latin typeface="Times New Roman" pitchFamily="18" charset="0"/>
                <a:cs typeface="Times New Roman" pitchFamily="18" charset="0"/>
              </a:rPr>
              <a:t>3)</a:t>
            </a:r>
            <a:r>
              <a:rPr lang="en-US" sz="2000" spc="265" dirty="0" smtClean="0">
                <a:solidFill>
                  <a:srgbClr val="000000"/>
                </a:solidFill>
                <a:latin typeface="Times New Roman" pitchFamily="18" charset="0"/>
                <a:cs typeface="Times New Roman" pitchFamily="18" charset="0"/>
              </a:rPr>
              <a:t> </a:t>
            </a:r>
            <a:r>
              <a:rPr lang="en-US" sz="2000" spc="-10" dirty="0" smtClean="0">
                <a:solidFill>
                  <a:srgbClr val="000000"/>
                </a:solidFill>
                <a:latin typeface="Times New Roman" pitchFamily="18" charset="0"/>
                <a:cs typeface="Times New Roman" pitchFamily="18" charset="0"/>
              </a:rPr>
              <a:t>after </a:t>
            </a:r>
            <a:r>
              <a:rPr lang="en-US" sz="2000" spc="-10" dirty="0" smtClean="0">
                <a:latin typeface="Times New Roman" pitchFamily="18" charset="0"/>
                <a:cs typeface="Times New Roman" pitchFamily="18" charset="0"/>
              </a:rPr>
              <a:t>translating by </a:t>
            </a:r>
            <a:r>
              <a:rPr lang="en-US" sz="2000" dirty="0" smtClean="0">
                <a:latin typeface="Times New Roman" pitchFamily="18" charset="0"/>
                <a:cs typeface="Times New Roman" pitchFamily="18" charset="0"/>
              </a:rPr>
              <a:t>(1,0 ) and </a:t>
            </a:r>
            <a:r>
              <a:rPr lang="en-US" sz="2000" spc="-5" dirty="0" smtClean="0">
                <a:latin typeface="Times New Roman" pitchFamily="18" charset="0"/>
                <a:cs typeface="Times New Roman" pitchFamily="18" charset="0"/>
              </a:rPr>
              <a:t>then</a:t>
            </a:r>
            <a:r>
              <a:rPr lang="en-US" sz="2000" spc="5" dirty="0" smtClean="0">
                <a:latin typeface="Times New Roman" pitchFamily="18" charset="0"/>
                <a:cs typeface="Times New Roman" pitchFamily="18" charset="0"/>
              </a:rPr>
              <a:t> </a:t>
            </a:r>
            <a:r>
              <a:rPr lang="en-US" sz="2000" dirty="0" smtClean="0">
                <a:latin typeface="Times New Roman" pitchFamily="18" charset="0"/>
                <a:cs typeface="Times New Roman" pitchFamily="18" charset="0"/>
              </a:rPr>
              <a:t>reflect</a:t>
            </a:r>
            <a:r>
              <a:rPr lang="en-US" sz="2000" spc="-35" dirty="0" smtClean="0">
                <a:latin typeface="Times New Roman" pitchFamily="18" charset="0"/>
                <a:cs typeface="Times New Roman" pitchFamily="18" charset="0"/>
              </a:rPr>
              <a:t> by </a:t>
            </a:r>
            <a:r>
              <a:rPr lang="en-US" sz="2000" spc="-5" dirty="0" smtClean="0">
                <a:latin typeface="Times New Roman" pitchFamily="18" charset="0"/>
                <a:cs typeface="Times New Roman" pitchFamily="18" charset="0"/>
              </a:rPr>
              <a:t>x=0 line.</a:t>
            </a:r>
          </a:p>
          <a:p>
            <a:pPr marL="12700" marR="444500" lvl="2" algn="just">
              <a:lnSpc>
                <a:spcPct val="90000"/>
              </a:lnSpc>
              <a:spcBef>
                <a:spcPts val="480"/>
              </a:spcBef>
              <a:tabLst>
                <a:tab pos="719455" algn="l"/>
              </a:tabLst>
            </a:pPr>
            <a:endParaRPr lang="en-US" sz="2000" spc="-5" dirty="0" smtClean="0">
              <a:latin typeface="Times New Roman" pitchFamily="18" charset="0"/>
              <a:cs typeface="Times New Roman" pitchFamily="18" charset="0"/>
            </a:endParaRPr>
          </a:p>
          <a:p>
            <a:pPr marL="273050" marR="43180" indent="-222885" algn="just">
              <a:lnSpc>
                <a:spcPct val="100000"/>
              </a:lnSpc>
              <a:spcBef>
                <a:spcPts val="580"/>
              </a:spcBef>
              <a:buClr>
                <a:srgbClr val="4F81BC"/>
              </a:buClr>
              <a:buSzPct val="95833"/>
              <a:tabLst>
                <a:tab pos="284480" algn="l"/>
              </a:tabLst>
            </a:pPr>
            <a:r>
              <a:rPr lang="en-US" sz="2000" dirty="0" smtClean="0">
                <a:latin typeface="Times New Roman" pitchFamily="18" charset="0"/>
                <a:cs typeface="Times New Roman" pitchFamily="18" charset="0"/>
              </a:rPr>
              <a:t>5.Find the </a:t>
            </a:r>
            <a:r>
              <a:rPr lang="en-US" sz="2000" spc="-15" dirty="0" smtClean="0">
                <a:latin typeface="Times New Roman" pitchFamily="18" charset="0"/>
                <a:cs typeface="Times New Roman" pitchFamily="18" charset="0"/>
              </a:rPr>
              <a:t>coordinate </a:t>
            </a:r>
            <a:r>
              <a:rPr lang="en-US" sz="2000" spc="-10" dirty="0" smtClean="0">
                <a:latin typeface="Times New Roman" pitchFamily="18" charset="0"/>
                <a:cs typeface="Times New Roman" pitchFamily="18" charset="0"/>
              </a:rPr>
              <a:t>of </a:t>
            </a:r>
            <a:r>
              <a:rPr lang="en-US" sz="2000" dirty="0" smtClean="0">
                <a:latin typeface="Times New Roman" pitchFamily="18" charset="0"/>
                <a:cs typeface="Times New Roman" pitchFamily="18" charset="0"/>
              </a:rPr>
              <a:t>a </a:t>
            </a:r>
            <a:r>
              <a:rPr lang="en-US" sz="2000" spc="-5" dirty="0" smtClean="0">
                <a:latin typeface="Times New Roman" pitchFamily="18" charset="0"/>
                <a:cs typeface="Times New Roman" pitchFamily="18" charset="0"/>
              </a:rPr>
              <a:t>line </a:t>
            </a:r>
            <a:r>
              <a:rPr lang="en-US" sz="2000" spc="-10" dirty="0" smtClean="0">
                <a:latin typeface="Times New Roman" pitchFamily="18" charset="0"/>
                <a:cs typeface="Times New Roman" pitchFamily="18" charset="0"/>
              </a:rPr>
              <a:t>(5, </a:t>
            </a:r>
            <a:r>
              <a:rPr lang="en-US" sz="2000" spc="-5" dirty="0" smtClean="0">
                <a:latin typeface="Times New Roman" pitchFamily="18" charset="0"/>
                <a:cs typeface="Times New Roman" pitchFamily="18" charset="0"/>
              </a:rPr>
              <a:t>5), </a:t>
            </a:r>
            <a:r>
              <a:rPr lang="en-US" sz="2000" spc="-10" dirty="0" smtClean="0">
                <a:latin typeface="Times New Roman" pitchFamily="18" charset="0"/>
                <a:cs typeface="Times New Roman" pitchFamily="18" charset="0"/>
              </a:rPr>
              <a:t>(3, </a:t>
            </a:r>
            <a:r>
              <a:rPr lang="en-US" sz="2000" dirty="0" smtClean="0">
                <a:latin typeface="Times New Roman" pitchFamily="18" charset="0"/>
                <a:cs typeface="Times New Roman" pitchFamily="18" charset="0"/>
              </a:rPr>
              <a:t>3) </a:t>
            </a:r>
            <a:r>
              <a:rPr lang="en-US" sz="2000" spc="-5" dirty="0" smtClean="0">
                <a:latin typeface="Times New Roman" pitchFamily="18" charset="0"/>
                <a:cs typeface="Times New Roman" pitchFamily="18" charset="0"/>
              </a:rPr>
              <a:t>after </a:t>
            </a:r>
            <a:r>
              <a:rPr lang="en-US" sz="2000" spc="-15" dirty="0" smtClean="0">
                <a:latin typeface="Times New Roman" pitchFamily="18" charset="0"/>
                <a:cs typeface="Times New Roman" pitchFamily="18" charset="0"/>
              </a:rPr>
              <a:t>rotating by </a:t>
            </a:r>
            <a:r>
              <a:rPr lang="en-US" sz="2000" spc="-5" dirty="0" smtClean="0">
                <a:latin typeface="Times New Roman" pitchFamily="18" charset="0"/>
                <a:cs typeface="Times New Roman" pitchFamily="18" charset="0"/>
              </a:rPr>
              <a:t>45</a:t>
            </a:r>
            <a:r>
              <a:rPr lang="en-US" sz="2000" spc="-7" baseline="24305" dirty="0" smtClean="0">
                <a:latin typeface="Times New Roman" pitchFamily="18" charset="0"/>
                <a:cs typeface="Times New Roman" pitchFamily="18" charset="0"/>
              </a:rPr>
              <a:t>0 </a:t>
            </a:r>
            <a:r>
              <a:rPr lang="en-US" sz="2000" baseline="24305" dirty="0" smtClean="0">
                <a:latin typeface="Times New Roman" pitchFamily="18" charset="0"/>
                <a:cs typeface="Times New Roman" pitchFamily="18" charset="0"/>
              </a:rPr>
              <a:t> </a:t>
            </a:r>
            <a:r>
              <a:rPr lang="en-US" sz="2000" spc="-5" dirty="0" smtClean="0">
                <a:latin typeface="Times New Roman" pitchFamily="18" charset="0"/>
                <a:cs typeface="Times New Roman" pitchFamily="18" charset="0"/>
              </a:rPr>
              <a:t> at </a:t>
            </a:r>
            <a:r>
              <a:rPr lang="en-US" sz="2000" spc="-10" dirty="0" smtClean="0">
                <a:latin typeface="Times New Roman" pitchFamily="18" charset="0"/>
                <a:cs typeface="Times New Roman" pitchFamily="18" charset="0"/>
              </a:rPr>
              <a:t>fixed </a:t>
            </a:r>
            <a:r>
              <a:rPr lang="en-US" sz="2000" spc="-15" dirty="0" smtClean="0">
                <a:latin typeface="Times New Roman" pitchFamily="18" charset="0"/>
                <a:cs typeface="Times New Roman" pitchFamily="18" charset="0"/>
              </a:rPr>
              <a:t>point </a:t>
            </a:r>
            <a:r>
              <a:rPr lang="en-US" sz="2000" spc="-5" dirty="0" smtClean="0">
                <a:latin typeface="Times New Roman" pitchFamily="18" charset="0"/>
                <a:cs typeface="Times New Roman" pitchFamily="18" charset="0"/>
              </a:rPr>
              <a:t>(3,3)</a:t>
            </a:r>
            <a:r>
              <a:rPr lang="en-US" sz="2000" dirty="0" smtClean="0">
                <a:latin typeface="Times New Roman" pitchFamily="18" charset="0"/>
                <a:cs typeface="Times New Roman" pitchFamily="18" charset="0"/>
              </a:rPr>
              <a:t> </a:t>
            </a:r>
            <a:r>
              <a:rPr lang="en-US" sz="2000" spc="-5" dirty="0" smtClean="0">
                <a:latin typeface="Times New Roman" pitchFamily="18" charset="0"/>
                <a:cs typeface="Times New Roman" pitchFamily="18" charset="0"/>
              </a:rPr>
              <a:t>then </a:t>
            </a:r>
            <a:r>
              <a:rPr lang="en-US" sz="2000" spc="-10" dirty="0" smtClean="0">
                <a:latin typeface="Times New Roman" pitchFamily="18" charset="0"/>
                <a:cs typeface="Times New Roman" pitchFamily="18" charset="0"/>
              </a:rPr>
              <a:t>translate by </a:t>
            </a:r>
            <a:r>
              <a:rPr lang="en-US" sz="2000" dirty="0" smtClean="0">
                <a:latin typeface="Times New Roman" pitchFamily="18" charset="0"/>
                <a:cs typeface="Times New Roman" pitchFamily="18" charset="0"/>
              </a:rPr>
              <a:t>(1,1) followed by </a:t>
            </a:r>
            <a:r>
              <a:rPr lang="en-US" sz="2000" spc="-5" dirty="0" smtClean="0">
                <a:latin typeface="Times New Roman" pitchFamily="18" charset="0"/>
                <a:cs typeface="Times New Roman" pitchFamily="18" charset="0"/>
              </a:rPr>
              <a:t> </a:t>
            </a:r>
            <a:r>
              <a:rPr lang="en-US" sz="2000" dirty="0" smtClean="0">
                <a:latin typeface="Times New Roman" pitchFamily="18" charset="0"/>
                <a:cs typeface="Times New Roman" pitchFamily="18" charset="0"/>
              </a:rPr>
              <a:t>reflection </a:t>
            </a:r>
            <a:r>
              <a:rPr lang="en-US" sz="2000" spc="-10" dirty="0" smtClean="0">
                <a:latin typeface="Times New Roman" pitchFamily="18" charset="0"/>
                <a:cs typeface="Times New Roman" pitchFamily="18" charset="0"/>
              </a:rPr>
              <a:t>at </a:t>
            </a:r>
            <a:r>
              <a:rPr lang="en-US" sz="2000" spc="-5" dirty="0" smtClean="0">
                <a:latin typeface="Times New Roman" pitchFamily="18" charset="0"/>
                <a:cs typeface="Times New Roman" pitchFamily="18" charset="0"/>
              </a:rPr>
              <a:t> x-axis.</a:t>
            </a:r>
            <a:endParaRPr lang="en-US" sz="2000" dirty="0" smtClean="0">
              <a:latin typeface="Times New Roman" pitchFamily="18" charset="0"/>
              <a:cs typeface="Times New Roman" pitchFamily="18" charset="0"/>
            </a:endParaRPr>
          </a:p>
          <a:p>
            <a:pPr marL="12700" marR="444500" lvl="2" algn="just">
              <a:lnSpc>
                <a:spcPct val="90000"/>
              </a:lnSpc>
              <a:spcBef>
                <a:spcPts val="480"/>
              </a:spcBef>
              <a:tabLst>
                <a:tab pos="719455" algn="l"/>
              </a:tabLst>
            </a:pPr>
            <a:endParaRPr lang="en-US" sz="2000" dirty="0" smtClean="0">
              <a:cs typeface="Calibri"/>
            </a:endParaRPr>
          </a:p>
          <a:p>
            <a:pPr marL="12700" marR="444500" lvl="2" algn="just">
              <a:lnSpc>
                <a:spcPct val="90000"/>
              </a:lnSpc>
              <a:spcBef>
                <a:spcPts val="480"/>
              </a:spcBef>
              <a:tabLst>
                <a:tab pos="719455" algn="l"/>
              </a:tabLst>
            </a:pPr>
            <a:endParaRPr sz="2000" dirty="0">
              <a:latin typeface="Times New Roman" pitchFamily="18" charset="0"/>
              <a:cs typeface="Times New Roman" pitchFamily="18" charset="0"/>
            </a:endParaRPr>
          </a:p>
        </p:txBody>
      </p:sp>
      <p:sp>
        <p:nvSpPr>
          <p:cNvPr id="6" name="object 6"/>
          <p:cNvSpPr/>
          <p:nvPr/>
        </p:nvSpPr>
        <p:spPr>
          <a:xfrm>
            <a:off x="11375643" y="4236719"/>
            <a:ext cx="94827" cy="297180"/>
          </a:xfrm>
          <a:custGeom>
            <a:avLst/>
            <a:gdLst/>
            <a:ahLst/>
            <a:cxnLst/>
            <a:rect l="l" t="t" r="r" b="b"/>
            <a:pathLst>
              <a:path w="71120" h="396239">
                <a:moveTo>
                  <a:pt x="71120" y="396239"/>
                </a:moveTo>
                <a:lnTo>
                  <a:pt x="43451" y="390651"/>
                </a:lnTo>
                <a:lnTo>
                  <a:pt x="20843" y="375410"/>
                </a:lnTo>
                <a:lnTo>
                  <a:pt x="5593" y="352804"/>
                </a:lnTo>
                <a:lnTo>
                  <a:pt x="0" y="325119"/>
                </a:lnTo>
                <a:lnTo>
                  <a:pt x="0" y="71119"/>
                </a:lnTo>
                <a:lnTo>
                  <a:pt x="5593" y="43435"/>
                </a:lnTo>
                <a:lnTo>
                  <a:pt x="20843" y="20829"/>
                </a:lnTo>
                <a:lnTo>
                  <a:pt x="43451" y="5588"/>
                </a:lnTo>
                <a:lnTo>
                  <a:pt x="71120" y="0"/>
                </a:lnTo>
              </a:path>
            </a:pathLst>
          </a:custGeom>
          <a:ln w="19050">
            <a:solidFill>
              <a:srgbClr val="FFFFFF"/>
            </a:solidFill>
          </a:ln>
        </p:spPr>
        <p:txBody>
          <a:bodyPr wrap="square" lIns="0" tIns="0" rIns="0" bIns="0" rtlCol="0"/>
          <a:lstStyle/>
          <a:p>
            <a:endParaRPr/>
          </a:p>
        </p:txBody>
      </p:sp>
      <p:sp>
        <p:nvSpPr>
          <p:cNvPr id="7" name="object 7"/>
          <p:cNvSpPr/>
          <p:nvPr/>
        </p:nvSpPr>
        <p:spPr>
          <a:xfrm>
            <a:off x="12012337" y="4236719"/>
            <a:ext cx="94827" cy="297180"/>
          </a:xfrm>
          <a:custGeom>
            <a:avLst/>
            <a:gdLst/>
            <a:ahLst/>
            <a:cxnLst/>
            <a:rect l="l" t="t" r="r" b="b"/>
            <a:pathLst>
              <a:path w="71120" h="396239">
                <a:moveTo>
                  <a:pt x="0" y="0"/>
                </a:moveTo>
                <a:lnTo>
                  <a:pt x="27721" y="5588"/>
                </a:lnTo>
                <a:lnTo>
                  <a:pt x="50323" y="20829"/>
                </a:lnTo>
                <a:lnTo>
                  <a:pt x="65543" y="43435"/>
                </a:lnTo>
                <a:lnTo>
                  <a:pt x="71120" y="71119"/>
                </a:lnTo>
                <a:lnTo>
                  <a:pt x="71120" y="325119"/>
                </a:lnTo>
                <a:lnTo>
                  <a:pt x="65543" y="352804"/>
                </a:lnTo>
                <a:lnTo>
                  <a:pt x="50323" y="375410"/>
                </a:lnTo>
                <a:lnTo>
                  <a:pt x="27721" y="390651"/>
                </a:lnTo>
                <a:lnTo>
                  <a:pt x="0" y="396239"/>
                </a:lnTo>
              </a:path>
            </a:pathLst>
          </a:custGeom>
          <a:ln w="19050">
            <a:solidFill>
              <a:srgbClr val="FFFFFF"/>
            </a:solidFill>
          </a:ln>
        </p:spPr>
        <p:txBody>
          <a:bodyPr wrap="square" lIns="0" tIns="0" rIns="0" bIns="0" rtlCol="0"/>
          <a:lstStyle/>
          <a:p>
            <a:endParaRPr/>
          </a:p>
        </p:txBody>
      </p:sp>
      <p:sp>
        <p:nvSpPr>
          <p:cNvPr id="8" name="object 8"/>
          <p:cNvSpPr txBox="1"/>
          <p:nvPr/>
        </p:nvSpPr>
        <p:spPr>
          <a:xfrm>
            <a:off x="11573594" y="4263009"/>
            <a:ext cx="342900" cy="289823"/>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FFFFFF"/>
                </a:solidFill>
                <a:latin typeface="Calibri"/>
                <a:cs typeface="Calibri"/>
              </a:rPr>
              <a:t>75</a:t>
            </a:r>
            <a:endParaRPr sz="1800">
              <a:latin typeface="Calibri"/>
              <a:cs typeface="Calibri"/>
            </a:endParaRP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14992" y="348672"/>
            <a:ext cx="2699173" cy="321883"/>
          </a:xfrm>
          <a:prstGeom prst="rect">
            <a:avLst/>
          </a:prstGeom>
        </p:spPr>
        <p:txBody>
          <a:bodyPr vert="horz" wrap="square" lIns="0" tIns="13970" rIns="0" bIns="0" rtlCol="0">
            <a:spAutoFit/>
          </a:bodyPr>
          <a:lstStyle/>
          <a:p>
            <a:pPr marL="12700">
              <a:lnSpc>
                <a:spcPct val="100000"/>
              </a:lnSpc>
              <a:spcBef>
                <a:spcPts val="110"/>
              </a:spcBef>
            </a:pPr>
            <a:r>
              <a:rPr b="0" spc="-105" dirty="0">
                <a:latin typeface="Cambria"/>
                <a:cs typeface="Cambria"/>
              </a:rPr>
              <a:t>E</a:t>
            </a:r>
            <a:r>
              <a:rPr b="0" spc="-190" dirty="0">
                <a:latin typeface="Cambria"/>
                <a:cs typeface="Cambria"/>
              </a:rPr>
              <a:t>x</a:t>
            </a:r>
            <a:r>
              <a:rPr b="0" spc="-85" dirty="0">
                <a:latin typeface="Cambria"/>
                <a:cs typeface="Cambria"/>
              </a:rPr>
              <a:t>e</a:t>
            </a:r>
            <a:r>
              <a:rPr b="0" spc="-180" dirty="0">
                <a:latin typeface="Cambria"/>
                <a:cs typeface="Cambria"/>
              </a:rPr>
              <a:t>r</a:t>
            </a:r>
            <a:r>
              <a:rPr b="0" spc="-90" dirty="0">
                <a:latin typeface="Cambria"/>
                <a:cs typeface="Cambria"/>
              </a:rPr>
              <a:t>c</a:t>
            </a:r>
            <a:r>
              <a:rPr b="0" spc="-110" dirty="0">
                <a:latin typeface="Cambria"/>
                <a:cs typeface="Cambria"/>
              </a:rPr>
              <a:t>i</a:t>
            </a:r>
            <a:r>
              <a:rPr b="0" spc="-90" dirty="0">
                <a:latin typeface="Cambria"/>
                <a:cs typeface="Cambria"/>
              </a:rPr>
              <a:t>s</a:t>
            </a:r>
            <a:r>
              <a:rPr b="0" spc="5" dirty="0">
                <a:latin typeface="Cambria"/>
                <a:cs typeface="Cambria"/>
              </a:rPr>
              <a:t>e</a:t>
            </a:r>
          </a:p>
        </p:txBody>
      </p:sp>
      <p:sp>
        <p:nvSpPr>
          <p:cNvPr id="3" name="object 3"/>
          <p:cNvSpPr txBox="1"/>
          <p:nvPr/>
        </p:nvSpPr>
        <p:spPr>
          <a:xfrm>
            <a:off x="869425" y="1162252"/>
            <a:ext cx="9453879" cy="821379"/>
          </a:xfrm>
          <a:prstGeom prst="rect">
            <a:avLst/>
          </a:prstGeom>
        </p:spPr>
        <p:txBody>
          <a:bodyPr vert="horz" wrap="square" lIns="0" tIns="79375" rIns="0" bIns="0" rtlCol="0">
            <a:spAutoFit/>
          </a:bodyPr>
          <a:lstStyle/>
          <a:p>
            <a:pPr marL="12700">
              <a:lnSpc>
                <a:spcPct val="100000"/>
              </a:lnSpc>
              <a:spcBef>
                <a:spcPts val="625"/>
              </a:spcBef>
            </a:pPr>
            <a:r>
              <a:rPr sz="2200" i="1" spc="-5">
                <a:latin typeface="Calibri"/>
                <a:cs typeface="Calibri"/>
              </a:rPr>
              <a:t>Q.N.1</a:t>
            </a:r>
            <a:r>
              <a:rPr sz="2200" i="1" spc="-45">
                <a:latin typeface="Calibri"/>
                <a:cs typeface="Calibri"/>
              </a:rPr>
              <a:t> </a:t>
            </a:r>
            <a:r>
              <a:rPr sz="2200" i="1" spc="-10" smtClean="0">
                <a:latin typeface="Calibri"/>
                <a:cs typeface="Calibri"/>
              </a:rPr>
              <a:t>Reflect</a:t>
            </a:r>
            <a:r>
              <a:rPr sz="2200" i="1" spc="15" smtClean="0">
                <a:latin typeface="Calibri"/>
                <a:cs typeface="Calibri"/>
              </a:rPr>
              <a:t> </a:t>
            </a:r>
            <a:r>
              <a:rPr sz="2200" i="1" dirty="0">
                <a:latin typeface="Calibri"/>
                <a:cs typeface="Calibri"/>
              </a:rPr>
              <a:t>an</a:t>
            </a:r>
            <a:r>
              <a:rPr sz="2200" i="1" spc="-30" dirty="0">
                <a:latin typeface="Calibri"/>
                <a:cs typeface="Calibri"/>
              </a:rPr>
              <a:t> </a:t>
            </a:r>
            <a:r>
              <a:rPr sz="2200" i="1" spc="-5" dirty="0">
                <a:latin typeface="Calibri"/>
                <a:cs typeface="Calibri"/>
              </a:rPr>
              <a:t>object</a:t>
            </a:r>
            <a:r>
              <a:rPr sz="2200" i="1" spc="-10" dirty="0">
                <a:latin typeface="Calibri"/>
                <a:cs typeface="Calibri"/>
              </a:rPr>
              <a:t> </a:t>
            </a:r>
            <a:r>
              <a:rPr sz="2200" i="1" dirty="0">
                <a:latin typeface="Calibri"/>
                <a:cs typeface="Calibri"/>
              </a:rPr>
              <a:t>(2,</a:t>
            </a:r>
            <a:r>
              <a:rPr sz="2200" i="1" spc="-15" dirty="0">
                <a:latin typeface="Calibri"/>
                <a:cs typeface="Calibri"/>
              </a:rPr>
              <a:t> </a:t>
            </a:r>
            <a:r>
              <a:rPr sz="2200" i="1" dirty="0">
                <a:latin typeface="Calibri"/>
                <a:cs typeface="Calibri"/>
              </a:rPr>
              <a:t>3),</a:t>
            </a:r>
            <a:r>
              <a:rPr sz="2200" i="1" spc="-15" dirty="0">
                <a:latin typeface="Calibri"/>
                <a:cs typeface="Calibri"/>
              </a:rPr>
              <a:t> </a:t>
            </a:r>
            <a:r>
              <a:rPr sz="2200" i="1" dirty="0">
                <a:latin typeface="Calibri"/>
                <a:cs typeface="Calibri"/>
              </a:rPr>
              <a:t>(4,</a:t>
            </a:r>
            <a:r>
              <a:rPr sz="2200" i="1" spc="-20" dirty="0">
                <a:latin typeface="Calibri"/>
                <a:cs typeface="Calibri"/>
              </a:rPr>
              <a:t> </a:t>
            </a:r>
            <a:r>
              <a:rPr sz="2200" i="1" dirty="0">
                <a:latin typeface="Calibri"/>
                <a:cs typeface="Calibri"/>
              </a:rPr>
              <a:t>3),</a:t>
            </a:r>
            <a:r>
              <a:rPr sz="2200" i="1" spc="-40" dirty="0">
                <a:latin typeface="Calibri"/>
                <a:cs typeface="Calibri"/>
              </a:rPr>
              <a:t> </a:t>
            </a:r>
            <a:r>
              <a:rPr sz="2200" i="1" dirty="0">
                <a:latin typeface="Calibri"/>
                <a:cs typeface="Calibri"/>
              </a:rPr>
              <a:t>(4,</a:t>
            </a:r>
            <a:r>
              <a:rPr sz="2200" i="1" spc="-15" dirty="0">
                <a:latin typeface="Calibri"/>
                <a:cs typeface="Calibri"/>
              </a:rPr>
              <a:t> </a:t>
            </a:r>
            <a:r>
              <a:rPr sz="2200" i="1" dirty="0">
                <a:latin typeface="Calibri"/>
                <a:cs typeface="Calibri"/>
              </a:rPr>
              <a:t>5)</a:t>
            </a:r>
            <a:r>
              <a:rPr sz="2200" i="1" spc="-15" dirty="0">
                <a:latin typeface="Calibri"/>
                <a:cs typeface="Calibri"/>
              </a:rPr>
              <a:t> </a:t>
            </a:r>
            <a:r>
              <a:rPr sz="2200" i="1" spc="-5" dirty="0">
                <a:latin typeface="Calibri"/>
                <a:cs typeface="Calibri"/>
              </a:rPr>
              <a:t>about</a:t>
            </a:r>
            <a:r>
              <a:rPr sz="2200" i="1" spc="-15" dirty="0">
                <a:latin typeface="Calibri"/>
                <a:cs typeface="Calibri"/>
              </a:rPr>
              <a:t> </a:t>
            </a:r>
            <a:r>
              <a:rPr sz="2200" i="1" spc="-5" dirty="0">
                <a:latin typeface="Calibri"/>
                <a:cs typeface="Calibri"/>
              </a:rPr>
              <a:t>line</a:t>
            </a:r>
            <a:r>
              <a:rPr sz="2200" i="1" spc="-15" dirty="0">
                <a:latin typeface="Calibri"/>
                <a:cs typeface="Calibri"/>
              </a:rPr>
              <a:t> </a:t>
            </a:r>
            <a:r>
              <a:rPr sz="2200" i="1" dirty="0">
                <a:latin typeface="Calibri"/>
                <a:cs typeface="Calibri"/>
              </a:rPr>
              <a:t>y</a:t>
            </a:r>
            <a:r>
              <a:rPr sz="2200" i="1" spc="5" dirty="0">
                <a:latin typeface="Calibri"/>
                <a:cs typeface="Calibri"/>
              </a:rPr>
              <a:t> =</a:t>
            </a:r>
            <a:r>
              <a:rPr sz="2200" i="1" spc="10" dirty="0">
                <a:latin typeface="Calibri"/>
                <a:cs typeface="Calibri"/>
              </a:rPr>
              <a:t> </a:t>
            </a:r>
            <a:r>
              <a:rPr sz="2200" i="1" dirty="0">
                <a:latin typeface="Calibri"/>
                <a:cs typeface="Calibri"/>
              </a:rPr>
              <a:t>x</a:t>
            </a:r>
            <a:r>
              <a:rPr sz="2200" i="1" spc="-20" dirty="0">
                <a:latin typeface="Calibri"/>
                <a:cs typeface="Calibri"/>
              </a:rPr>
              <a:t> </a:t>
            </a:r>
            <a:r>
              <a:rPr sz="2200" i="1" spc="15" dirty="0">
                <a:latin typeface="Calibri"/>
                <a:cs typeface="Calibri"/>
              </a:rPr>
              <a:t>+1.</a:t>
            </a:r>
            <a:endParaRPr sz="2200" dirty="0">
              <a:latin typeface="Calibri"/>
              <a:cs typeface="Calibri"/>
            </a:endParaRPr>
          </a:p>
          <a:p>
            <a:pPr marL="12700">
              <a:lnSpc>
                <a:spcPct val="100000"/>
              </a:lnSpc>
              <a:spcBef>
                <a:spcPts val="530"/>
              </a:spcBef>
            </a:pPr>
            <a:r>
              <a:rPr sz="2200" i="1" dirty="0" smtClean="0">
                <a:latin typeface="Calibri"/>
                <a:cs typeface="Calibri"/>
              </a:rPr>
              <a:t>Solution</a:t>
            </a:r>
            <a:endParaRPr sz="2200" dirty="0">
              <a:latin typeface="Calibri"/>
              <a:cs typeface="Calibri"/>
            </a:endParaRPr>
          </a:p>
        </p:txBody>
      </p:sp>
      <p:sp>
        <p:nvSpPr>
          <p:cNvPr id="6" name="object 6"/>
          <p:cNvSpPr/>
          <p:nvPr/>
        </p:nvSpPr>
        <p:spPr>
          <a:xfrm>
            <a:off x="11375643" y="4236719"/>
            <a:ext cx="94827" cy="297180"/>
          </a:xfrm>
          <a:custGeom>
            <a:avLst/>
            <a:gdLst/>
            <a:ahLst/>
            <a:cxnLst/>
            <a:rect l="l" t="t" r="r" b="b"/>
            <a:pathLst>
              <a:path w="71120" h="396239">
                <a:moveTo>
                  <a:pt x="71120" y="396239"/>
                </a:moveTo>
                <a:lnTo>
                  <a:pt x="43451" y="390651"/>
                </a:lnTo>
                <a:lnTo>
                  <a:pt x="20843" y="375410"/>
                </a:lnTo>
                <a:lnTo>
                  <a:pt x="5593" y="352804"/>
                </a:lnTo>
                <a:lnTo>
                  <a:pt x="0" y="325119"/>
                </a:lnTo>
                <a:lnTo>
                  <a:pt x="0" y="71119"/>
                </a:lnTo>
                <a:lnTo>
                  <a:pt x="5593" y="43435"/>
                </a:lnTo>
                <a:lnTo>
                  <a:pt x="20843" y="20829"/>
                </a:lnTo>
                <a:lnTo>
                  <a:pt x="43451" y="5588"/>
                </a:lnTo>
                <a:lnTo>
                  <a:pt x="71120" y="0"/>
                </a:lnTo>
              </a:path>
            </a:pathLst>
          </a:custGeom>
          <a:ln w="19050">
            <a:solidFill>
              <a:srgbClr val="FFFFFF"/>
            </a:solidFill>
          </a:ln>
        </p:spPr>
        <p:txBody>
          <a:bodyPr wrap="square" lIns="0" tIns="0" rIns="0" bIns="0" rtlCol="0"/>
          <a:lstStyle/>
          <a:p>
            <a:endParaRPr/>
          </a:p>
        </p:txBody>
      </p:sp>
      <p:sp>
        <p:nvSpPr>
          <p:cNvPr id="7" name="object 7"/>
          <p:cNvSpPr/>
          <p:nvPr/>
        </p:nvSpPr>
        <p:spPr>
          <a:xfrm>
            <a:off x="12012337" y="4236719"/>
            <a:ext cx="94827" cy="297180"/>
          </a:xfrm>
          <a:custGeom>
            <a:avLst/>
            <a:gdLst/>
            <a:ahLst/>
            <a:cxnLst/>
            <a:rect l="l" t="t" r="r" b="b"/>
            <a:pathLst>
              <a:path w="71120" h="396239">
                <a:moveTo>
                  <a:pt x="0" y="0"/>
                </a:moveTo>
                <a:lnTo>
                  <a:pt x="27721" y="5588"/>
                </a:lnTo>
                <a:lnTo>
                  <a:pt x="50323" y="20829"/>
                </a:lnTo>
                <a:lnTo>
                  <a:pt x="65543" y="43435"/>
                </a:lnTo>
                <a:lnTo>
                  <a:pt x="71120" y="71119"/>
                </a:lnTo>
                <a:lnTo>
                  <a:pt x="71120" y="325119"/>
                </a:lnTo>
                <a:lnTo>
                  <a:pt x="65543" y="352804"/>
                </a:lnTo>
                <a:lnTo>
                  <a:pt x="50323" y="375410"/>
                </a:lnTo>
                <a:lnTo>
                  <a:pt x="27721" y="390651"/>
                </a:lnTo>
                <a:lnTo>
                  <a:pt x="0" y="396239"/>
                </a:lnTo>
              </a:path>
            </a:pathLst>
          </a:custGeom>
          <a:ln w="19050">
            <a:solidFill>
              <a:srgbClr val="FFFFFF"/>
            </a:solidFill>
          </a:ln>
        </p:spPr>
        <p:txBody>
          <a:bodyPr wrap="square" lIns="0" tIns="0" rIns="0" bIns="0" rtlCol="0"/>
          <a:lstStyle/>
          <a:p>
            <a:endParaRPr/>
          </a:p>
        </p:txBody>
      </p:sp>
      <p:sp>
        <p:nvSpPr>
          <p:cNvPr id="8" name="object 8"/>
          <p:cNvSpPr txBox="1"/>
          <p:nvPr/>
        </p:nvSpPr>
        <p:spPr>
          <a:xfrm>
            <a:off x="11573594" y="4263009"/>
            <a:ext cx="342900" cy="289823"/>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FFFFFF"/>
                </a:solidFill>
                <a:latin typeface="Calibri"/>
                <a:cs typeface="Calibri"/>
              </a:rPr>
              <a:t>82</a:t>
            </a:r>
            <a:endParaRPr sz="1800">
              <a:latin typeface="Calibri"/>
              <a:cs typeface="Calibri"/>
            </a:endParaRPr>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11375643" y="4236719"/>
            <a:ext cx="94827" cy="297180"/>
          </a:xfrm>
          <a:custGeom>
            <a:avLst/>
            <a:gdLst/>
            <a:ahLst/>
            <a:cxnLst/>
            <a:rect l="l" t="t" r="r" b="b"/>
            <a:pathLst>
              <a:path w="71120" h="396239">
                <a:moveTo>
                  <a:pt x="71120" y="396239"/>
                </a:moveTo>
                <a:lnTo>
                  <a:pt x="43451" y="390651"/>
                </a:lnTo>
                <a:lnTo>
                  <a:pt x="20843" y="375410"/>
                </a:lnTo>
                <a:lnTo>
                  <a:pt x="5593" y="352804"/>
                </a:lnTo>
                <a:lnTo>
                  <a:pt x="0" y="325119"/>
                </a:lnTo>
                <a:lnTo>
                  <a:pt x="0" y="71119"/>
                </a:lnTo>
                <a:lnTo>
                  <a:pt x="5593" y="43435"/>
                </a:lnTo>
                <a:lnTo>
                  <a:pt x="20843" y="20829"/>
                </a:lnTo>
                <a:lnTo>
                  <a:pt x="43451" y="5588"/>
                </a:lnTo>
                <a:lnTo>
                  <a:pt x="71120" y="0"/>
                </a:lnTo>
              </a:path>
            </a:pathLst>
          </a:custGeom>
          <a:ln w="19050">
            <a:solidFill>
              <a:srgbClr val="FFFFFF"/>
            </a:solidFill>
          </a:ln>
        </p:spPr>
        <p:txBody>
          <a:bodyPr wrap="square" lIns="0" tIns="0" rIns="0" bIns="0" rtlCol="0"/>
          <a:lstStyle/>
          <a:p>
            <a:endParaRPr/>
          </a:p>
        </p:txBody>
      </p:sp>
      <p:sp>
        <p:nvSpPr>
          <p:cNvPr id="4" name="object 4"/>
          <p:cNvSpPr/>
          <p:nvPr/>
        </p:nvSpPr>
        <p:spPr>
          <a:xfrm>
            <a:off x="12012337" y="4236719"/>
            <a:ext cx="94827" cy="297180"/>
          </a:xfrm>
          <a:custGeom>
            <a:avLst/>
            <a:gdLst/>
            <a:ahLst/>
            <a:cxnLst/>
            <a:rect l="l" t="t" r="r" b="b"/>
            <a:pathLst>
              <a:path w="71120" h="396239">
                <a:moveTo>
                  <a:pt x="0" y="0"/>
                </a:moveTo>
                <a:lnTo>
                  <a:pt x="27721" y="5588"/>
                </a:lnTo>
                <a:lnTo>
                  <a:pt x="50323" y="20829"/>
                </a:lnTo>
                <a:lnTo>
                  <a:pt x="65543" y="43435"/>
                </a:lnTo>
                <a:lnTo>
                  <a:pt x="71120" y="71119"/>
                </a:lnTo>
                <a:lnTo>
                  <a:pt x="71120" y="325119"/>
                </a:lnTo>
                <a:lnTo>
                  <a:pt x="65543" y="352804"/>
                </a:lnTo>
                <a:lnTo>
                  <a:pt x="50323" y="375410"/>
                </a:lnTo>
                <a:lnTo>
                  <a:pt x="27721" y="390651"/>
                </a:lnTo>
                <a:lnTo>
                  <a:pt x="0" y="396239"/>
                </a:lnTo>
              </a:path>
            </a:pathLst>
          </a:custGeom>
          <a:ln w="19050">
            <a:solidFill>
              <a:srgbClr val="FFFFFF"/>
            </a:solidFill>
          </a:ln>
        </p:spPr>
        <p:txBody>
          <a:bodyPr wrap="square" lIns="0" tIns="0" rIns="0" bIns="0" rtlCol="0"/>
          <a:lstStyle/>
          <a:p>
            <a:endParaRPr/>
          </a:p>
        </p:txBody>
      </p:sp>
      <p:sp>
        <p:nvSpPr>
          <p:cNvPr id="5" name="object 5"/>
          <p:cNvSpPr txBox="1"/>
          <p:nvPr/>
        </p:nvSpPr>
        <p:spPr>
          <a:xfrm>
            <a:off x="11573594" y="4263009"/>
            <a:ext cx="342900" cy="289823"/>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FFFFFF"/>
                </a:solidFill>
                <a:latin typeface="Calibri"/>
                <a:cs typeface="Calibri"/>
              </a:rPr>
              <a:t>83</a:t>
            </a:r>
            <a:endParaRPr sz="1800">
              <a:latin typeface="Calibri"/>
              <a:cs typeface="Calibri"/>
            </a:endParaRPr>
          </a:p>
        </p:txBody>
      </p:sp>
      <p:sp>
        <p:nvSpPr>
          <p:cNvPr id="6" name="object 6"/>
          <p:cNvSpPr txBox="1"/>
          <p:nvPr/>
        </p:nvSpPr>
        <p:spPr>
          <a:xfrm>
            <a:off x="1117601" y="1371600"/>
            <a:ext cx="9808633" cy="4244752"/>
          </a:xfrm>
          <a:prstGeom prst="rect">
            <a:avLst/>
          </a:prstGeom>
        </p:spPr>
        <p:txBody>
          <a:bodyPr vert="horz" wrap="square" lIns="0" tIns="12700" rIns="0" bIns="0" rtlCol="0">
            <a:spAutoFit/>
          </a:bodyPr>
          <a:lstStyle/>
          <a:p>
            <a:pPr marL="126364" algn="just">
              <a:lnSpc>
                <a:spcPts val="2160"/>
              </a:lnSpc>
            </a:pPr>
            <a:r>
              <a:rPr sz="2200" spc="-5" dirty="0" smtClean="0">
                <a:latin typeface="Calibri"/>
                <a:cs typeface="Calibri"/>
              </a:rPr>
              <a:t>Here</a:t>
            </a:r>
            <a:r>
              <a:rPr sz="2200" spc="-5" dirty="0">
                <a:latin typeface="Calibri"/>
                <a:cs typeface="Calibri"/>
              </a:rPr>
              <a:t>,</a:t>
            </a:r>
            <a:r>
              <a:rPr sz="2200" spc="-45" dirty="0">
                <a:latin typeface="Calibri"/>
                <a:cs typeface="Calibri"/>
              </a:rPr>
              <a:t> </a:t>
            </a:r>
            <a:r>
              <a:rPr sz="2200" dirty="0">
                <a:latin typeface="Calibri"/>
                <a:cs typeface="Calibri"/>
              </a:rPr>
              <a:t>the</a:t>
            </a:r>
            <a:r>
              <a:rPr sz="2200" spc="-10" dirty="0">
                <a:latin typeface="Calibri"/>
                <a:cs typeface="Calibri"/>
              </a:rPr>
              <a:t> </a:t>
            </a:r>
            <a:r>
              <a:rPr sz="2200" spc="-5" dirty="0">
                <a:latin typeface="Calibri"/>
                <a:cs typeface="Calibri"/>
              </a:rPr>
              <a:t>required</a:t>
            </a:r>
            <a:r>
              <a:rPr sz="2200" spc="-55" dirty="0">
                <a:latin typeface="Calibri"/>
                <a:cs typeface="Calibri"/>
              </a:rPr>
              <a:t> </a:t>
            </a:r>
            <a:r>
              <a:rPr sz="2200" spc="-10" dirty="0">
                <a:latin typeface="Calibri"/>
                <a:cs typeface="Calibri"/>
              </a:rPr>
              <a:t>steps</a:t>
            </a:r>
            <a:r>
              <a:rPr sz="2200" spc="-30" dirty="0">
                <a:latin typeface="Calibri"/>
                <a:cs typeface="Calibri"/>
              </a:rPr>
              <a:t> </a:t>
            </a:r>
            <a:r>
              <a:rPr sz="2200" spc="-5" dirty="0">
                <a:latin typeface="Calibri"/>
                <a:cs typeface="Calibri"/>
              </a:rPr>
              <a:t>are:</a:t>
            </a:r>
            <a:endParaRPr sz="2200" dirty="0">
              <a:latin typeface="Calibri"/>
              <a:cs typeface="Calibri"/>
            </a:endParaRPr>
          </a:p>
          <a:p>
            <a:pPr marL="354965" marR="100330" indent="-228600" algn="just">
              <a:lnSpc>
                <a:spcPct val="100000"/>
              </a:lnSpc>
              <a:spcBef>
                <a:spcPts val="525"/>
              </a:spcBef>
              <a:buClr>
                <a:srgbClr val="4F81BC"/>
              </a:buClr>
              <a:buFont typeface="Arial MT"/>
              <a:buChar char="•"/>
              <a:tabLst>
                <a:tab pos="354965" algn="l"/>
                <a:tab pos="355600" algn="l"/>
              </a:tabLst>
            </a:pPr>
            <a:r>
              <a:rPr sz="2200" spc="-30" dirty="0">
                <a:latin typeface="Calibri"/>
                <a:cs typeface="Calibri"/>
              </a:rPr>
              <a:t>Translate </a:t>
            </a:r>
            <a:r>
              <a:rPr sz="2200" dirty="0">
                <a:latin typeface="Calibri"/>
                <a:cs typeface="Calibri"/>
              </a:rPr>
              <a:t>the </a:t>
            </a:r>
            <a:r>
              <a:rPr sz="2200" spc="-5" dirty="0">
                <a:latin typeface="Calibri"/>
                <a:cs typeface="Calibri"/>
              </a:rPr>
              <a:t>line </a:t>
            </a:r>
            <a:r>
              <a:rPr sz="2200" spc="-10" dirty="0">
                <a:latin typeface="Calibri"/>
                <a:cs typeface="Calibri"/>
              </a:rPr>
              <a:t>to </a:t>
            </a:r>
            <a:r>
              <a:rPr sz="2200" dirty="0">
                <a:latin typeface="Calibri"/>
                <a:cs typeface="Calibri"/>
              </a:rPr>
              <a:t>origin </a:t>
            </a:r>
            <a:r>
              <a:rPr sz="2200" spc="-5" dirty="0">
                <a:latin typeface="Calibri"/>
                <a:cs typeface="Calibri"/>
              </a:rPr>
              <a:t>by decreasing </a:t>
            </a:r>
            <a:r>
              <a:rPr sz="2200" dirty="0">
                <a:latin typeface="Calibri"/>
                <a:cs typeface="Calibri"/>
              </a:rPr>
              <a:t>the </a:t>
            </a:r>
            <a:r>
              <a:rPr sz="2200" spc="-5" dirty="0">
                <a:latin typeface="Calibri"/>
                <a:cs typeface="Calibri"/>
              </a:rPr>
              <a:t>y-intercept </a:t>
            </a:r>
            <a:r>
              <a:rPr sz="2200" dirty="0">
                <a:latin typeface="Calibri"/>
                <a:cs typeface="Calibri"/>
              </a:rPr>
              <a:t>with </a:t>
            </a:r>
            <a:r>
              <a:rPr sz="2200" spc="-490" dirty="0">
                <a:latin typeface="Calibri"/>
                <a:cs typeface="Calibri"/>
              </a:rPr>
              <a:t> </a:t>
            </a:r>
            <a:r>
              <a:rPr sz="2200" dirty="0">
                <a:latin typeface="Calibri"/>
                <a:cs typeface="Calibri"/>
              </a:rPr>
              <a:t>one.</a:t>
            </a:r>
          </a:p>
          <a:p>
            <a:pPr marL="354965" marR="87630" indent="-228600" algn="just">
              <a:lnSpc>
                <a:spcPct val="100000"/>
              </a:lnSpc>
              <a:spcBef>
                <a:spcPts val="530"/>
              </a:spcBef>
              <a:buClr>
                <a:srgbClr val="4F81BC"/>
              </a:buClr>
              <a:buFont typeface="Arial MT"/>
              <a:buChar char="•"/>
              <a:tabLst>
                <a:tab pos="354965" algn="l"/>
                <a:tab pos="355600" algn="l"/>
              </a:tabLst>
            </a:pPr>
            <a:r>
              <a:rPr sz="2200" spc="-15" dirty="0">
                <a:latin typeface="Calibri"/>
                <a:cs typeface="Calibri"/>
              </a:rPr>
              <a:t>Rotate </a:t>
            </a:r>
            <a:r>
              <a:rPr sz="2200" dirty="0">
                <a:latin typeface="Calibri"/>
                <a:cs typeface="Calibri"/>
              </a:rPr>
              <a:t>the line </a:t>
            </a:r>
            <a:r>
              <a:rPr sz="2200" spc="-5" dirty="0">
                <a:latin typeface="Calibri"/>
                <a:cs typeface="Calibri"/>
              </a:rPr>
              <a:t>by angle </a:t>
            </a:r>
            <a:r>
              <a:rPr sz="2200" spc="10" dirty="0">
                <a:latin typeface="Calibri"/>
                <a:cs typeface="Calibri"/>
              </a:rPr>
              <a:t>45</a:t>
            </a:r>
            <a:r>
              <a:rPr sz="2175" spc="15" baseline="24904" dirty="0">
                <a:latin typeface="Calibri"/>
                <a:cs typeface="Calibri"/>
              </a:rPr>
              <a:t>0 </a:t>
            </a:r>
            <a:r>
              <a:rPr sz="2200" dirty="0">
                <a:latin typeface="Calibri"/>
                <a:cs typeface="Calibri"/>
              </a:rPr>
              <a:t>in clockwise </a:t>
            </a:r>
            <a:r>
              <a:rPr sz="2200" spc="-5" dirty="0">
                <a:latin typeface="Calibri"/>
                <a:cs typeface="Calibri"/>
              </a:rPr>
              <a:t>direction </a:t>
            </a:r>
            <a:r>
              <a:rPr sz="2200" dirty="0">
                <a:latin typeface="Calibri"/>
                <a:cs typeface="Calibri"/>
              </a:rPr>
              <a:t>so </a:t>
            </a:r>
            <a:r>
              <a:rPr sz="2200" spc="-5" dirty="0">
                <a:latin typeface="Calibri"/>
                <a:cs typeface="Calibri"/>
              </a:rPr>
              <a:t>that </a:t>
            </a:r>
            <a:r>
              <a:rPr sz="2200" dirty="0">
                <a:latin typeface="Calibri"/>
                <a:cs typeface="Calibri"/>
              </a:rPr>
              <a:t>the </a:t>
            </a:r>
            <a:r>
              <a:rPr sz="2200" spc="-484" dirty="0">
                <a:latin typeface="Calibri"/>
                <a:cs typeface="Calibri"/>
              </a:rPr>
              <a:t> </a:t>
            </a:r>
            <a:r>
              <a:rPr sz="2200" spc="-5" dirty="0">
                <a:latin typeface="Calibri"/>
                <a:cs typeface="Calibri"/>
              </a:rPr>
              <a:t>given</a:t>
            </a:r>
            <a:r>
              <a:rPr sz="2200" spc="-50" dirty="0">
                <a:latin typeface="Calibri"/>
                <a:cs typeface="Calibri"/>
              </a:rPr>
              <a:t> </a:t>
            </a:r>
            <a:r>
              <a:rPr sz="2200" spc="-5" dirty="0">
                <a:latin typeface="Calibri"/>
                <a:cs typeface="Calibri"/>
              </a:rPr>
              <a:t>line</a:t>
            </a:r>
            <a:r>
              <a:rPr sz="2200" spc="-15" dirty="0">
                <a:latin typeface="Calibri"/>
                <a:cs typeface="Calibri"/>
              </a:rPr>
              <a:t> </a:t>
            </a:r>
            <a:r>
              <a:rPr sz="2200" spc="-5" dirty="0">
                <a:latin typeface="Calibri"/>
                <a:cs typeface="Calibri"/>
              </a:rPr>
              <a:t>must</a:t>
            </a:r>
            <a:r>
              <a:rPr sz="2200" spc="-15" dirty="0">
                <a:latin typeface="Calibri"/>
                <a:cs typeface="Calibri"/>
              </a:rPr>
              <a:t> </a:t>
            </a:r>
            <a:r>
              <a:rPr sz="2200" dirty="0">
                <a:latin typeface="Calibri"/>
                <a:cs typeface="Calibri"/>
              </a:rPr>
              <a:t>overlap</a:t>
            </a:r>
            <a:r>
              <a:rPr sz="2200" spc="-75" dirty="0">
                <a:latin typeface="Calibri"/>
                <a:cs typeface="Calibri"/>
              </a:rPr>
              <a:t> </a:t>
            </a:r>
            <a:r>
              <a:rPr sz="2200" spc="-5" dirty="0">
                <a:latin typeface="Calibri"/>
                <a:cs typeface="Calibri"/>
              </a:rPr>
              <a:t>x-axis.</a:t>
            </a:r>
            <a:endParaRPr sz="2200" dirty="0">
              <a:latin typeface="Calibri"/>
              <a:cs typeface="Calibri"/>
            </a:endParaRPr>
          </a:p>
          <a:p>
            <a:pPr marL="355600" indent="-229235" algn="just">
              <a:lnSpc>
                <a:spcPct val="100000"/>
              </a:lnSpc>
              <a:spcBef>
                <a:spcPts val="530"/>
              </a:spcBef>
              <a:buClr>
                <a:srgbClr val="4F81BC"/>
              </a:buClr>
              <a:buFont typeface="Arial MT"/>
              <a:buChar char="•"/>
              <a:tabLst>
                <a:tab pos="354965" algn="l"/>
                <a:tab pos="355600" algn="l"/>
              </a:tabLst>
            </a:pPr>
            <a:r>
              <a:rPr sz="2200" spc="-10" dirty="0">
                <a:latin typeface="Calibri"/>
                <a:cs typeface="Calibri"/>
              </a:rPr>
              <a:t>Reflect</a:t>
            </a:r>
            <a:r>
              <a:rPr sz="2200" spc="-40" dirty="0">
                <a:latin typeface="Calibri"/>
                <a:cs typeface="Calibri"/>
              </a:rPr>
              <a:t> </a:t>
            </a:r>
            <a:r>
              <a:rPr sz="2200" dirty="0">
                <a:latin typeface="Calibri"/>
                <a:cs typeface="Calibri"/>
              </a:rPr>
              <a:t>the</a:t>
            </a:r>
            <a:r>
              <a:rPr sz="2200" spc="-5" dirty="0">
                <a:latin typeface="Calibri"/>
                <a:cs typeface="Calibri"/>
              </a:rPr>
              <a:t> </a:t>
            </a:r>
            <a:r>
              <a:rPr sz="2200" dirty="0">
                <a:latin typeface="Calibri"/>
                <a:cs typeface="Calibri"/>
              </a:rPr>
              <a:t>object</a:t>
            </a:r>
            <a:r>
              <a:rPr sz="2200" spc="-45" dirty="0">
                <a:latin typeface="Calibri"/>
                <a:cs typeface="Calibri"/>
              </a:rPr>
              <a:t> </a:t>
            </a:r>
            <a:r>
              <a:rPr sz="2200" dirty="0">
                <a:latin typeface="Calibri"/>
                <a:cs typeface="Calibri"/>
              </a:rPr>
              <a:t>about</a:t>
            </a:r>
            <a:r>
              <a:rPr sz="2200" spc="-45" dirty="0">
                <a:latin typeface="Calibri"/>
                <a:cs typeface="Calibri"/>
              </a:rPr>
              <a:t> </a:t>
            </a:r>
            <a:r>
              <a:rPr sz="2200" dirty="0">
                <a:latin typeface="Calibri"/>
                <a:cs typeface="Calibri"/>
              </a:rPr>
              <a:t>the</a:t>
            </a:r>
            <a:r>
              <a:rPr sz="2200" spc="-5" dirty="0">
                <a:latin typeface="Calibri"/>
                <a:cs typeface="Calibri"/>
              </a:rPr>
              <a:t> x-axis.</a:t>
            </a:r>
            <a:endParaRPr sz="2200" dirty="0">
              <a:latin typeface="Calibri"/>
              <a:cs typeface="Calibri"/>
            </a:endParaRPr>
          </a:p>
          <a:p>
            <a:pPr marL="354965" marR="492125" indent="-228600" algn="just">
              <a:lnSpc>
                <a:spcPct val="100000"/>
              </a:lnSpc>
              <a:spcBef>
                <a:spcPts val="535"/>
              </a:spcBef>
              <a:buClr>
                <a:srgbClr val="4F81BC"/>
              </a:buClr>
              <a:buFont typeface="Arial MT"/>
              <a:buChar char="•"/>
              <a:tabLst>
                <a:tab pos="354965" algn="l"/>
                <a:tab pos="355600" algn="l"/>
              </a:tabLst>
            </a:pPr>
            <a:r>
              <a:rPr sz="2200" spc="-15" dirty="0">
                <a:latin typeface="Calibri"/>
                <a:cs typeface="Calibri"/>
              </a:rPr>
              <a:t>Reverse</a:t>
            </a:r>
            <a:r>
              <a:rPr sz="2200" spc="-35" dirty="0">
                <a:latin typeface="Calibri"/>
                <a:cs typeface="Calibri"/>
              </a:rPr>
              <a:t> </a:t>
            </a:r>
            <a:r>
              <a:rPr sz="2200" spc="-15" dirty="0">
                <a:latin typeface="Calibri"/>
                <a:cs typeface="Calibri"/>
              </a:rPr>
              <a:t>rotate</a:t>
            </a:r>
            <a:r>
              <a:rPr sz="2200" spc="-50" dirty="0">
                <a:latin typeface="Calibri"/>
                <a:cs typeface="Calibri"/>
              </a:rPr>
              <a:t> </a:t>
            </a:r>
            <a:r>
              <a:rPr sz="2200" dirty="0">
                <a:latin typeface="Calibri"/>
                <a:cs typeface="Calibri"/>
              </a:rPr>
              <a:t>the</a:t>
            </a:r>
            <a:r>
              <a:rPr sz="2200" spc="10" dirty="0">
                <a:latin typeface="Calibri"/>
                <a:cs typeface="Calibri"/>
              </a:rPr>
              <a:t> </a:t>
            </a:r>
            <a:r>
              <a:rPr sz="2200" dirty="0">
                <a:latin typeface="Calibri"/>
                <a:cs typeface="Calibri"/>
              </a:rPr>
              <a:t>line</a:t>
            </a:r>
            <a:r>
              <a:rPr sz="2200" spc="-10" dirty="0">
                <a:latin typeface="Calibri"/>
                <a:cs typeface="Calibri"/>
              </a:rPr>
              <a:t> </a:t>
            </a:r>
            <a:r>
              <a:rPr sz="2200" spc="-5" dirty="0">
                <a:latin typeface="Calibri"/>
                <a:cs typeface="Calibri"/>
              </a:rPr>
              <a:t>by angle</a:t>
            </a:r>
            <a:r>
              <a:rPr sz="2200" spc="5" dirty="0">
                <a:latin typeface="Calibri"/>
                <a:cs typeface="Calibri"/>
              </a:rPr>
              <a:t> </a:t>
            </a:r>
            <a:r>
              <a:rPr sz="2200" dirty="0">
                <a:latin typeface="Calibri"/>
                <a:cs typeface="Calibri"/>
              </a:rPr>
              <a:t>-45</a:t>
            </a:r>
            <a:r>
              <a:rPr sz="2175" baseline="24904" dirty="0">
                <a:latin typeface="Calibri"/>
                <a:cs typeface="Calibri"/>
              </a:rPr>
              <a:t>0</a:t>
            </a:r>
            <a:r>
              <a:rPr sz="2175" spc="247" baseline="24904" dirty="0">
                <a:latin typeface="Calibri"/>
                <a:cs typeface="Calibri"/>
              </a:rPr>
              <a:t> </a:t>
            </a:r>
            <a:r>
              <a:rPr sz="2200" dirty="0">
                <a:latin typeface="Calibri"/>
                <a:cs typeface="Calibri"/>
              </a:rPr>
              <a:t>in</a:t>
            </a:r>
            <a:r>
              <a:rPr sz="2200" spc="-25" dirty="0">
                <a:latin typeface="Calibri"/>
                <a:cs typeface="Calibri"/>
              </a:rPr>
              <a:t> </a:t>
            </a:r>
            <a:r>
              <a:rPr sz="2200" spc="-5" dirty="0">
                <a:latin typeface="Calibri"/>
                <a:cs typeface="Calibri"/>
              </a:rPr>
              <a:t>counter-clockwise </a:t>
            </a:r>
            <a:r>
              <a:rPr sz="2200" spc="-480" dirty="0">
                <a:latin typeface="Calibri"/>
                <a:cs typeface="Calibri"/>
              </a:rPr>
              <a:t> </a:t>
            </a:r>
            <a:r>
              <a:rPr sz="2200" spc="-5" dirty="0">
                <a:latin typeface="Calibri"/>
                <a:cs typeface="Calibri"/>
              </a:rPr>
              <a:t>direction.</a:t>
            </a:r>
            <a:endParaRPr sz="2200" dirty="0">
              <a:latin typeface="Calibri"/>
              <a:cs typeface="Calibri"/>
            </a:endParaRPr>
          </a:p>
          <a:p>
            <a:pPr marL="355600" indent="-229235" algn="just">
              <a:lnSpc>
                <a:spcPct val="100000"/>
              </a:lnSpc>
              <a:spcBef>
                <a:spcPts val="530"/>
              </a:spcBef>
              <a:buClr>
                <a:srgbClr val="4F81BC"/>
              </a:buClr>
              <a:buFont typeface="Arial MT"/>
              <a:buChar char="•"/>
              <a:tabLst>
                <a:tab pos="354965" algn="l"/>
                <a:tab pos="355600" algn="l"/>
              </a:tabLst>
            </a:pPr>
            <a:r>
              <a:rPr sz="2200" spc="-15" dirty="0">
                <a:latin typeface="Calibri"/>
                <a:cs typeface="Calibri"/>
              </a:rPr>
              <a:t>Reverse</a:t>
            </a:r>
            <a:r>
              <a:rPr sz="2200" spc="-35" dirty="0">
                <a:latin typeface="Calibri"/>
                <a:cs typeface="Calibri"/>
              </a:rPr>
              <a:t> </a:t>
            </a:r>
            <a:r>
              <a:rPr sz="2200" spc="-15" dirty="0">
                <a:latin typeface="Calibri"/>
                <a:cs typeface="Calibri"/>
              </a:rPr>
              <a:t>translate</a:t>
            </a:r>
            <a:r>
              <a:rPr sz="2200" spc="-30" dirty="0">
                <a:latin typeface="Calibri"/>
                <a:cs typeface="Calibri"/>
              </a:rPr>
              <a:t> </a:t>
            </a:r>
            <a:r>
              <a:rPr sz="2200" dirty="0">
                <a:latin typeface="Calibri"/>
                <a:cs typeface="Calibri"/>
              </a:rPr>
              <a:t>the</a:t>
            </a:r>
            <a:r>
              <a:rPr sz="2200" spc="-15" dirty="0">
                <a:latin typeface="Calibri"/>
                <a:cs typeface="Calibri"/>
              </a:rPr>
              <a:t> </a:t>
            </a:r>
            <a:r>
              <a:rPr sz="2200" spc="-5" dirty="0">
                <a:latin typeface="Calibri"/>
                <a:cs typeface="Calibri"/>
              </a:rPr>
              <a:t>line</a:t>
            </a:r>
            <a:r>
              <a:rPr sz="2200" spc="15" dirty="0">
                <a:latin typeface="Calibri"/>
                <a:cs typeface="Calibri"/>
              </a:rPr>
              <a:t> </a:t>
            </a:r>
            <a:r>
              <a:rPr sz="2200" spc="-10" dirty="0">
                <a:latin typeface="Calibri"/>
                <a:cs typeface="Calibri"/>
              </a:rPr>
              <a:t>to</a:t>
            </a:r>
            <a:r>
              <a:rPr sz="2200" spc="-5" dirty="0">
                <a:latin typeface="Calibri"/>
                <a:cs typeface="Calibri"/>
              </a:rPr>
              <a:t> </a:t>
            </a:r>
            <a:r>
              <a:rPr sz="2200" dirty="0">
                <a:latin typeface="Calibri"/>
                <a:cs typeface="Calibri"/>
              </a:rPr>
              <a:t>original</a:t>
            </a:r>
            <a:r>
              <a:rPr sz="2200" spc="-45" dirty="0">
                <a:latin typeface="Calibri"/>
                <a:cs typeface="Calibri"/>
              </a:rPr>
              <a:t> </a:t>
            </a:r>
            <a:r>
              <a:rPr sz="2200" dirty="0">
                <a:latin typeface="Calibri"/>
                <a:cs typeface="Calibri"/>
              </a:rPr>
              <a:t>position</a:t>
            </a:r>
            <a:r>
              <a:rPr sz="2200" spc="-45" dirty="0">
                <a:latin typeface="Calibri"/>
                <a:cs typeface="Calibri"/>
              </a:rPr>
              <a:t> </a:t>
            </a:r>
            <a:r>
              <a:rPr sz="2200" spc="-5" dirty="0">
                <a:latin typeface="Calibri"/>
                <a:cs typeface="Calibri"/>
              </a:rPr>
              <a:t>by</a:t>
            </a:r>
            <a:r>
              <a:rPr sz="2200" spc="-10" dirty="0">
                <a:latin typeface="Calibri"/>
                <a:cs typeface="Calibri"/>
              </a:rPr>
              <a:t> </a:t>
            </a:r>
            <a:r>
              <a:rPr sz="2200" spc="-5" dirty="0">
                <a:latin typeface="Calibri"/>
                <a:cs typeface="Calibri"/>
              </a:rPr>
              <a:t>adding</a:t>
            </a:r>
            <a:r>
              <a:rPr sz="2200" spc="-25" dirty="0">
                <a:latin typeface="Calibri"/>
                <a:cs typeface="Calibri"/>
              </a:rPr>
              <a:t> </a:t>
            </a:r>
            <a:r>
              <a:rPr sz="2200" dirty="0">
                <a:latin typeface="Calibri"/>
                <a:cs typeface="Calibri"/>
              </a:rPr>
              <a:t>the</a:t>
            </a:r>
            <a:r>
              <a:rPr sz="2200" spc="5" dirty="0">
                <a:latin typeface="Calibri"/>
                <a:cs typeface="Calibri"/>
              </a:rPr>
              <a:t> </a:t>
            </a:r>
            <a:r>
              <a:rPr sz="2200" spc="20" dirty="0">
                <a:latin typeface="Calibri"/>
                <a:cs typeface="Calibri"/>
              </a:rPr>
              <a:t>y-</a:t>
            </a:r>
            <a:endParaRPr sz="2200" dirty="0">
              <a:latin typeface="Calibri"/>
              <a:cs typeface="Calibri"/>
            </a:endParaRPr>
          </a:p>
          <a:p>
            <a:pPr marL="354965" algn="just">
              <a:lnSpc>
                <a:spcPct val="100000"/>
              </a:lnSpc>
            </a:pPr>
            <a:r>
              <a:rPr sz="2200" spc="-10" dirty="0">
                <a:latin typeface="Calibri"/>
                <a:cs typeface="Calibri"/>
              </a:rPr>
              <a:t>intercept</a:t>
            </a:r>
            <a:r>
              <a:rPr sz="2200" spc="-100" dirty="0">
                <a:latin typeface="Calibri"/>
                <a:cs typeface="Calibri"/>
              </a:rPr>
              <a:t> </a:t>
            </a:r>
            <a:r>
              <a:rPr sz="2200" dirty="0">
                <a:latin typeface="Calibri"/>
                <a:cs typeface="Calibri"/>
              </a:rPr>
              <a:t>with</a:t>
            </a:r>
            <a:r>
              <a:rPr sz="2200" spc="-30" dirty="0">
                <a:latin typeface="Calibri"/>
                <a:cs typeface="Calibri"/>
              </a:rPr>
              <a:t> </a:t>
            </a:r>
            <a:r>
              <a:rPr sz="2200" dirty="0">
                <a:latin typeface="Calibri"/>
                <a:cs typeface="Calibri"/>
              </a:rPr>
              <a:t>one.</a:t>
            </a:r>
          </a:p>
          <a:p>
            <a:pPr>
              <a:lnSpc>
                <a:spcPct val="100000"/>
              </a:lnSpc>
              <a:spcBef>
                <a:spcPts val="20"/>
              </a:spcBef>
            </a:pPr>
            <a:endParaRPr sz="2600" dirty="0">
              <a:latin typeface="Calibri"/>
              <a:cs typeface="Calibri"/>
            </a:endParaRPr>
          </a:p>
          <a:p>
            <a:pPr marL="50800">
              <a:lnSpc>
                <a:spcPct val="100000"/>
              </a:lnSpc>
            </a:pPr>
            <a:r>
              <a:rPr sz="1800" spc="-5" dirty="0">
                <a:latin typeface="Calibri"/>
                <a:cs typeface="Calibri"/>
              </a:rPr>
              <a:t>Thus,</a:t>
            </a:r>
            <a:r>
              <a:rPr sz="1800" spc="-10" dirty="0">
                <a:latin typeface="Calibri"/>
                <a:cs typeface="Calibri"/>
              </a:rPr>
              <a:t> </a:t>
            </a:r>
            <a:r>
              <a:rPr sz="1800" spc="-5" dirty="0">
                <a:latin typeface="Calibri"/>
                <a:cs typeface="Calibri"/>
              </a:rPr>
              <a:t>the</a:t>
            </a:r>
            <a:r>
              <a:rPr sz="1800" spc="10" dirty="0">
                <a:latin typeface="Calibri"/>
                <a:cs typeface="Calibri"/>
              </a:rPr>
              <a:t> </a:t>
            </a:r>
            <a:r>
              <a:rPr sz="1800" spc="-10" dirty="0">
                <a:latin typeface="Calibri"/>
                <a:cs typeface="Calibri"/>
              </a:rPr>
              <a:t>composite</a:t>
            </a:r>
            <a:r>
              <a:rPr sz="1800" spc="10" dirty="0">
                <a:latin typeface="Calibri"/>
                <a:cs typeface="Calibri"/>
              </a:rPr>
              <a:t> </a:t>
            </a:r>
            <a:r>
              <a:rPr sz="1800" spc="-10" dirty="0">
                <a:latin typeface="Calibri"/>
                <a:cs typeface="Calibri"/>
              </a:rPr>
              <a:t>matrix</a:t>
            </a:r>
            <a:r>
              <a:rPr sz="1800" spc="5" dirty="0">
                <a:latin typeface="Calibri"/>
                <a:cs typeface="Calibri"/>
              </a:rPr>
              <a:t> </a:t>
            </a:r>
            <a:r>
              <a:rPr sz="1800" spc="-5" dirty="0">
                <a:latin typeface="Calibri"/>
                <a:cs typeface="Calibri"/>
              </a:rPr>
              <a:t>is</a:t>
            </a:r>
            <a:r>
              <a:rPr sz="1800" spc="-15" dirty="0">
                <a:latin typeface="Calibri"/>
                <a:cs typeface="Calibri"/>
              </a:rPr>
              <a:t> </a:t>
            </a:r>
            <a:r>
              <a:rPr sz="1800" spc="-10" dirty="0">
                <a:latin typeface="Calibri"/>
                <a:cs typeface="Calibri"/>
              </a:rPr>
              <a:t>given</a:t>
            </a:r>
            <a:r>
              <a:rPr sz="1800" spc="30" dirty="0">
                <a:latin typeface="Calibri"/>
                <a:cs typeface="Calibri"/>
              </a:rPr>
              <a:t> </a:t>
            </a:r>
            <a:r>
              <a:rPr sz="1800" spc="-5" dirty="0">
                <a:latin typeface="Calibri"/>
                <a:cs typeface="Calibri"/>
              </a:rPr>
              <a:t>by:</a:t>
            </a:r>
            <a:endParaRPr sz="1800" dirty="0">
              <a:latin typeface="Calibri"/>
              <a:cs typeface="Calibri"/>
            </a:endParaRPr>
          </a:p>
          <a:p>
            <a:pPr marR="685165" algn="ctr">
              <a:lnSpc>
                <a:spcPct val="100000"/>
              </a:lnSpc>
              <a:spcBef>
                <a:spcPts val="690"/>
              </a:spcBef>
            </a:pPr>
            <a:r>
              <a:rPr sz="4200" b="1" spc="7" baseline="14880" dirty="0">
                <a:latin typeface="Calibri"/>
                <a:cs typeface="Calibri"/>
              </a:rPr>
              <a:t>CM=T’</a:t>
            </a:r>
            <a:r>
              <a:rPr sz="2775" b="1" spc="7" baseline="3003" dirty="0">
                <a:latin typeface="Calibri"/>
                <a:cs typeface="Calibri"/>
              </a:rPr>
              <a:t>(0,C)</a:t>
            </a:r>
            <a:r>
              <a:rPr sz="2775" b="1" spc="322" baseline="3003" dirty="0">
                <a:latin typeface="Calibri"/>
                <a:cs typeface="Calibri"/>
              </a:rPr>
              <a:t> </a:t>
            </a:r>
            <a:r>
              <a:rPr sz="4200" b="1" baseline="14880" dirty="0">
                <a:latin typeface="Calibri"/>
                <a:cs typeface="Calibri"/>
              </a:rPr>
              <a:t>.</a:t>
            </a:r>
            <a:r>
              <a:rPr sz="4200" b="1" spc="-37" baseline="14880" dirty="0">
                <a:latin typeface="Calibri"/>
                <a:cs typeface="Calibri"/>
              </a:rPr>
              <a:t> </a:t>
            </a:r>
            <a:r>
              <a:rPr sz="4200" b="1" spc="7" baseline="14880" dirty="0">
                <a:latin typeface="Calibri"/>
                <a:cs typeface="Calibri"/>
              </a:rPr>
              <a:t>R’</a:t>
            </a:r>
            <a:r>
              <a:rPr sz="2100" b="1" spc="5" dirty="0">
                <a:latin typeface="Calibri"/>
                <a:cs typeface="Calibri"/>
              </a:rPr>
              <a:t>θ</a:t>
            </a:r>
            <a:r>
              <a:rPr sz="4800" b="1" spc="7" baseline="13020" dirty="0">
                <a:latin typeface="Calibri"/>
                <a:cs typeface="Calibri"/>
              </a:rPr>
              <a:t>.</a:t>
            </a:r>
            <a:r>
              <a:rPr sz="4800" b="1" spc="-52" baseline="13020" dirty="0">
                <a:latin typeface="Calibri"/>
                <a:cs typeface="Calibri"/>
              </a:rPr>
              <a:t> </a:t>
            </a:r>
            <a:r>
              <a:rPr sz="4800" b="1" baseline="13020" dirty="0">
                <a:latin typeface="Calibri"/>
                <a:cs typeface="Calibri"/>
              </a:rPr>
              <a:t>R</a:t>
            </a:r>
            <a:r>
              <a:rPr sz="2100" b="1" dirty="0">
                <a:latin typeface="Calibri"/>
                <a:cs typeface="Calibri"/>
              </a:rPr>
              <a:t>refl</a:t>
            </a:r>
            <a:r>
              <a:rPr sz="4800" b="1" baseline="13020" dirty="0">
                <a:latin typeface="Calibri"/>
                <a:cs typeface="Calibri"/>
              </a:rPr>
              <a:t>. </a:t>
            </a:r>
            <a:r>
              <a:rPr sz="4200" b="1" spc="15" baseline="14880" dirty="0">
                <a:latin typeface="Calibri"/>
                <a:cs typeface="Calibri"/>
              </a:rPr>
              <a:t>R</a:t>
            </a:r>
            <a:r>
              <a:rPr sz="2100" b="1" spc="10" dirty="0">
                <a:latin typeface="Calibri"/>
                <a:cs typeface="Calibri"/>
              </a:rPr>
              <a:t>θ</a:t>
            </a:r>
            <a:r>
              <a:rPr sz="2100" b="1" spc="130" dirty="0">
                <a:latin typeface="Calibri"/>
                <a:cs typeface="Calibri"/>
              </a:rPr>
              <a:t> </a:t>
            </a:r>
            <a:r>
              <a:rPr sz="4200" b="1" baseline="14880" dirty="0">
                <a:latin typeface="Calibri"/>
                <a:cs typeface="Calibri"/>
              </a:rPr>
              <a:t>.</a:t>
            </a:r>
            <a:r>
              <a:rPr sz="4200" b="1" spc="-7" baseline="14880" dirty="0">
                <a:latin typeface="Calibri"/>
                <a:cs typeface="Calibri"/>
              </a:rPr>
              <a:t> </a:t>
            </a:r>
            <a:r>
              <a:rPr sz="4200" b="1" spc="7" baseline="14880" dirty="0">
                <a:latin typeface="Calibri"/>
                <a:cs typeface="Calibri"/>
              </a:rPr>
              <a:t>T</a:t>
            </a:r>
            <a:r>
              <a:rPr sz="2775" b="1" spc="7" baseline="3003" dirty="0">
                <a:latin typeface="Calibri"/>
                <a:cs typeface="Calibri"/>
              </a:rPr>
              <a:t>(0,-C)</a:t>
            </a:r>
            <a:endParaRPr sz="2775" baseline="3003" dirty="0">
              <a:latin typeface="Calibri"/>
              <a:cs typeface="Calibri"/>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861157" y="281388"/>
            <a:ext cx="10412472" cy="6178847"/>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69425" y="1162251"/>
            <a:ext cx="7788487" cy="821379"/>
          </a:xfrm>
          <a:prstGeom prst="rect">
            <a:avLst/>
          </a:prstGeom>
        </p:spPr>
        <p:txBody>
          <a:bodyPr vert="horz" wrap="square" lIns="0" tIns="79375" rIns="0" bIns="0" rtlCol="0">
            <a:spAutoFit/>
          </a:bodyPr>
          <a:lstStyle/>
          <a:p>
            <a:pPr marL="12700">
              <a:lnSpc>
                <a:spcPct val="100000"/>
              </a:lnSpc>
              <a:spcBef>
                <a:spcPts val="625"/>
              </a:spcBef>
            </a:pPr>
            <a:r>
              <a:rPr sz="2200" b="0" spc="-45" dirty="0">
                <a:solidFill>
                  <a:srgbClr val="000000"/>
                </a:solidFill>
                <a:latin typeface="Calibri"/>
                <a:cs typeface="Calibri"/>
              </a:rPr>
              <a:t>Now,</a:t>
            </a:r>
            <a:r>
              <a:rPr sz="2200" b="0" spc="-40" dirty="0">
                <a:solidFill>
                  <a:srgbClr val="000000"/>
                </a:solidFill>
                <a:latin typeface="Calibri"/>
                <a:cs typeface="Calibri"/>
              </a:rPr>
              <a:t> </a:t>
            </a:r>
            <a:r>
              <a:rPr sz="2200" b="0" dirty="0">
                <a:solidFill>
                  <a:srgbClr val="000000"/>
                </a:solidFill>
                <a:latin typeface="Calibri"/>
                <a:cs typeface="Calibri"/>
              </a:rPr>
              <a:t>the</a:t>
            </a:r>
            <a:r>
              <a:rPr sz="2200" b="0" spc="-20" dirty="0">
                <a:solidFill>
                  <a:srgbClr val="000000"/>
                </a:solidFill>
                <a:latin typeface="Calibri"/>
                <a:cs typeface="Calibri"/>
              </a:rPr>
              <a:t> </a:t>
            </a:r>
            <a:r>
              <a:rPr sz="2200" b="0" spc="-5" dirty="0">
                <a:solidFill>
                  <a:srgbClr val="000000"/>
                </a:solidFill>
                <a:latin typeface="Calibri"/>
                <a:cs typeface="Calibri"/>
              </a:rPr>
              <a:t>required</a:t>
            </a:r>
            <a:r>
              <a:rPr sz="2200" b="0" spc="-40" dirty="0">
                <a:solidFill>
                  <a:srgbClr val="000000"/>
                </a:solidFill>
                <a:latin typeface="Calibri"/>
                <a:cs typeface="Calibri"/>
              </a:rPr>
              <a:t> </a:t>
            </a:r>
            <a:r>
              <a:rPr sz="2200" b="0" spc="-10" dirty="0">
                <a:solidFill>
                  <a:srgbClr val="000000"/>
                </a:solidFill>
                <a:latin typeface="Calibri"/>
                <a:cs typeface="Calibri"/>
              </a:rPr>
              <a:t>co-ordinate</a:t>
            </a:r>
            <a:r>
              <a:rPr sz="2200" b="0" spc="-40" dirty="0">
                <a:solidFill>
                  <a:srgbClr val="000000"/>
                </a:solidFill>
                <a:latin typeface="Calibri"/>
                <a:cs typeface="Calibri"/>
              </a:rPr>
              <a:t> </a:t>
            </a:r>
            <a:r>
              <a:rPr sz="2200" b="0" spc="-5" dirty="0">
                <a:solidFill>
                  <a:srgbClr val="000000"/>
                </a:solidFill>
                <a:latin typeface="Calibri"/>
                <a:cs typeface="Calibri"/>
              </a:rPr>
              <a:t>can</a:t>
            </a:r>
            <a:r>
              <a:rPr sz="2200" b="0" spc="-25" dirty="0">
                <a:solidFill>
                  <a:srgbClr val="000000"/>
                </a:solidFill>
                <a:latin typeface="Calibri"/>
                <a:cs typeface="Calibri"/>
              </a:rPr>
              <a:t> </a:t>
            </a:r>
            <a:r>
              <a:rPr sz="2200" b="0" dirty="0">
                <a:solidFill>
                  <a:srgbClr val="000000"/>
                </a:solidFill>
                <a:latin typeface="Calibri"/>
                <a:cs typeface="Calibri"/>
              </a:rPr>
              <a:t>be</a:t>
            </a:r>
            <a:r>
              <a:rPr sz="2200" b="0" spc="5" dirty="0">
                <a:solidFill>
                  <a:srgbClr val="000000"/>
                </a:solidFill>
                <a:latin typeface="Calibri"/>
                <a:cs typeface="Calibri"/>
              </a:rPr>
              <a:t> </a:t>
            </a:r>
            <a:r>
              <a:rPr sz="2200" b="0" spc="-10" dirty="0">
                <a:solidFill>
                  <a:srgbClr val="000000"/>
                </a:solidFill>
                <a:latin typeface="Calibri"/>
                <a:cs typeface="Calibri"/>
              </a:rPr>
              <a:t>calculated</a:t>
            </a:r>
            <a:r>
              <a:rPr sz="2200" b="0" spc="-65" dirty="0">
                <a:solidFill>
                  <a:srgbClr val="000000"/>
                </a:solidFill>
                <a:latin typeface="Calibri"/>
                <a:cs typeface="Calibri"/>
              </a:rPr>
              <a:t> </a:t>
            </a:r>
            <a:r>
              <a:rPr sz="2200" b="0" spc="5" dirty="0">
                <a:solidFill>
                  <a:srgbClr val="000000"/>
                </a:solidFill>
                <a:latin typeface="Calibri"/>
                <a:cs typeface="Calibri"/>
              </a:rPr>
              <a:t>as:</a:t>
            </a:r>
            <a:endParaRPr sz="2200" dirty="0">
              <a:latin typeface="Calibri"/>
              <a:cs typeface="Calibri"/>
            </a:endParaRPr>
          </a:p>
          <a:p>
            <a:pPr marL="12700">
              <a:lnSpc>
                <a:spcPct val="100000"/>
              </a:lnSpc>
              <a:spcBef>
                <a:spcPts val="530"/>
              </a:spcBef>
            </a:pPr>
            <a:r>
              <a:rPr sz="2200" b="1" spc="30" dirty="0">
                <a:solidFill>
                  <a:srgbClr val="000000"/>
                </a:solidFill>
                <a:latin typeface="Calibri"/>
                <a:cs typeface="Calibri"/>
              </a:rPr>
              <a:t>P’</a:t>
            </a:r>
            <a:r>
              <a:rPr sz="2200" b="1" spc="-55" dirty="0">
                <a:solidFill>
                  <a:srgbClr val="000000"/>
                </a:solidFill>
                <a:latin typeface="Calibri"/>
                <a:cs typeface="Calibri"/>
              </a:rPr>
              <a:t> </a:t>
            </a:r>
            <a:r>
              <a:rPr sz="2200" b="1" dirty="0">
                <a:solidFill>
                  <a:srgbClr val="000000"/>
                </a:solidFill>
                <a:latin typeface="Calibri"/>
                <a:cs typeface="Calibri"/>
              </a:rPr>
              <a:t>=</a:t>
            </a:r>
            <a:r>
              <a:rPr sz="2200" b="1" spc="-15" dirty="0">
                <a:solidFill>
                  <a:srgbClr val="000000"/>
                </a:solidFill>
                <a:latin typeface="Calibri"/>
                <a:cs typeface="Calibri"/>
              </a:rPr>
              <a:t> </a:t>
            </a:r>
            <a:r>
              <a:rPr sz="2200" b="1" spc="5" dirty="0" smtClean="0">
                <a:solidFill>
                  <a:srgbClr val="000000"/>
                </a:solidFill>
                <a:latin typeface="Calibri"/>
                <a:cs typeface="Calibri"/>
              </a:rPr>
              <a:t>Cm</a:t>
            </a:r>
            <a:r>
              <a:rPr sz="2200" b="1" spc="-25" dirty="0" smtClean="0">
                <a:solidFill>
                  <a:srgbClr val="000000"/>
                </a:solidFill>
                <a:latin typeface="Calibri"/>
                <a:cs typeface="Calibri"/>
              </a:rPr>
              <a:t> </a:t>
            </a:r>
            <a:r>
              <a:rPr lang="en-US" sz="2200" b="1" spc="-25" dirty="0" smtClean="0">
                <a:solidFill>
                  <a:srgbClr val="000000"/>
                </a:solidFill>
                <a:latin typeface="Calibri"/>
                <a:cs typeface="Calibri"/>
              </a:rPr>
              <a:t>*</a:t>
            </a:r>
            <a:r>
              <a:rPr sz="2200" b="1" spc="-15" dirty="0" smtClean="0">
                <a:solidFill>
                  <a:srgbClr val="000000"/>
                </a:solidFill>
                <a:latin typeface="Calibri"/>
                <a:cs typeface="Calibri"/>
              </a:rPr>
              <a:t> </a:t>
            </a:r>
            <a:r>
              <a:rPr sz="2200" b="1" dirty="0">
                <a:solidFill>
                  <a:srgbClr val="000000"/>
                </a:solidFill>
                <a:latin typeface="Calibri"/>
                <a:cs typeface="Calibri"/>
              </a:rPr>
              <a:t>P</a:t>
            </a:r>
            <a:endParaRPr sz="2200" b="1" dirty="0">
              <a:latin typeface="Calibri"/>
              <a:cs typeface="Calibri"/>
            </a:endParaRPr>
          </a:p>
        </p:txBody>
      </p:sp>
      <p:sp>
        <p:nvSpPr>
          <p:cNvPr id="4" name="object 4"/>
          <p:cNvSpPr/>
          <p:nvPr/>
        </p:nvSpPr>
        <p:spPr>
          <a:xfrm>
            <a:off x="11375643" y="4236719"/>
            <a:ext cx="94827" cy="297180"/>
          </a:xfrm>
          <a:custGeom>
            <a:avLst/>
            <a:gdLst/>
            <a:ahLst/>
            <a:cxnLst/>
            <a:rect l="l" t="t" r="r" b="b"/>
            <a:pathLst>
              <a:path w="71120" h="396239">
                <a:moveTo>
                  <a:pt x="71120" y="396239"/>
                </a:moveTo>
                <a:lnTo>
                  <a:pt x="43451" y="390651"/>
                </a:lnTo>
                <a:lnTo>
                  <a:pt x="20843" y="375410"/>
                </a:lnTo>
                <a:lnTo>
                  <a:pt x="5593" y="352804"/>
                </a:lnTo>
                <a:lnTo>
                  <a:pt x="0" y="325119"/>
                </a:lnTo>
                <a:lnTo>
                  <a:pt x="0" y="71119"/>
                </a:lnTo>
                <a:lnTo>
                  <a:pt x="5593" y="43435"/>
                </a:lnTo>
                <a:lnTo>
                  <a:pt x="20843" y="20829"/>
                </a:lnTo>
                <a:lnTo>
                  <a:pt x="43451" y="5588"/>
                </a:lnTo>
                <a:lnTo>
                  <a:pt x="71120" y="0"/>
                </a:lnTo>
              </a:path>
            </a:pathLst>
          </a:custGeom>
          <a:ln w="19050">
            <a:solidFill>
              <a:srgbClr val="FFFFFF"/>
            </a:solidFill>
          </a:ln>
        </p:spPr>
        <p:txBody>
          <a:bodyPr wrap="square" lIns="0" tIns="0" rIns="0" bIns="0" rtlCol="0"/>
          <a:lstStyle/>
          <a:p>
            <a:endParaRPr/>
          </a:p>
        </p:txBody>
      </p:sp>
      <p:sp>
        <p:nvSpPr>
          <p:cNvPr id="5" name="object 5"/>
          <p:cNvSpPr/>
          <p:nvPr/>
        </p:nvSpPr>
        <p:spPr>
          <a:xfrm>
            <a:off x="12012337" y="4236719"/>
            <a:ext cx="94827" cy="297180"/>
          </a:xfrm>
          <a:custGeom>
            <a:avLst/>
            <a:gdLst/>
            <a:ahLst/>
            <a:cxnLst/>
            <a:rect l="l" t="t" r="r" b="b"/>
            <a:pathLst>
              <a:path w="71120" h="396239">
                <a:moveTo>
                  <a:pt x="0" y="0"/>
                </a:moveTo>
                <a:lnTo>
                  <a:pt x="27721" y="5588"/>
                </a:lnTo>
                <a:lnTo>
                  <a:pt x="50323" y="20829"/>
                </a:lnTo>
                <a:lnTo>
                  <a:pt x="65543" y="43435"/>
                </a:lnTo>
                <a:lnTo>
                  <a:pt x="71120" y="71119"/>
                </a:lnTo>
                <a:lnTo>
                  <a:pt x="71120" y="325119"/>
                </a:lnTo>
                <a:lnTo>
                  <a:pt x="65543" y="352804"/>
                </a:lnTo>
                <a:lnTo>
                  <a:pt x="50323" y="375410"/>
                </a:lnTo>
                <a:lnTo>
                  <a:pt x="27721" y="390651"/>
                </a:lnTo>
                <a:lnTo>
                  <a:pt x="0" y="396239"/>
                </a:lnTo>
              </a:path>
            </a:pathLst>
          </a:custGeom>
          <a:ln w="19050">
            <a:solidFill>
              <a:srgbClr val="FFFFFF"/>
            </a:solidFill>
          </a:ln>
        </p:spPr>
        <p:txBody>
          <a:bodyPr wrap="square" lIns="0" tIns="0" rIns="0" bIns="0" rtlCol="0"/>
          <a:lstStyle/>
          <a:p>
            <a:endParaRPr/>
          </a:p>
        </p:txBody>
      </p:sp>
      <p:sp>
        <p:nvSpPr>
          <p:cNvPr id="6" name="object 6"/>
          <p:cNvSpPr txBox="1"/>
          <p:nvPr/>
        </p:nvSpPr>
        <p:spPr>
          <a:xfrm>
            <a:off x="11573594" y="4263009"/>
            <a:ext cx="342900" cy="289823"/>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FFFFFF"/>
                </a:solidFill>
                <a:latin typeface="Calibri"/>
                <a:cs typeface="Calibri"/>
              </a:rPr>
              <a:t>86</a:t>
            </a:r>
            <a:endParaRPr sz="1800">
              <a:latin typeface="Calibri"/>
              <a:cs typeface="Calibri"/>
            </a:endParaRPr>
          </a:p>
        </p:txBody>
      </p:sp>
      <p:pic>
        <p:nvPicPr>
          <p:cNvPr id="7" name="object 7"/>
          <p:cNvPicPr/>
          <p:nvPr/>
        </p:nvPicPr>
        <p:blipFill>
          <a:blip r:embed="rId2" cstate="print"/>
          <a:stretch>
            <a:fillRect/>
          </a:stretch>
        </p:blipFill>
        <p:spPr>
          <a:xfrm>
            <a:off x="1219201" y="1950298"/>
            <a:ext cx="4346764" cy="1935902"/>
          </a:xfrm>
          <a:prstGeom prst="rect">
            <a:avLst/>
          </a:prstGeom>
        </p:spPr>
      </p:pic>
      <p:sp>
        <p:nvSpPr>
          <p:cNvPr id="8" name="object 8"/>
          <p:cNvSpPr txBox="1"/>
          <p:nvPr/>
        </p:nvSpPr>
        <p:spPr>
          <a:xfrm>
            <a:off x="613392" y="4416628"/>
            <a:ext cx="10137987" cy="444352"/>
          </a:xfrm>
          <a:prstGeom prst="rect">
            <a:avLst/>
          </a:prstGeom>
        </p:spPr>
        <p:txBody>
          <a:bodyPr vert="horz" wrap="square" lIns="0" tIns="13335" rIns="0" bIns="0" rtlCol="0">
            <a:spAutoFit/>
          </a:bodyPr>
          <a:lstStyle/>
          <a:p>
            <a:pPr marL="12700">
              <a:lnSpc>
                <a:spcPct val="100000"/>
              </a:lnSpc>
              <a:spcBef>
                <a:spcPts val="105"/>
              </a:spcBef>
            </a:pPr>
            <a:r>
              <a:rPr sz="2800" spc="-5" dirty="0">
                <a:latin typeface="Calibri"/>
                <a:cs typeface="Calibri"/>
              </a:rPr>
              <a:t>Hence,</a:t>
            </a:r>
            <a:r>
              <a:rPr sz="2800" spc="-20" dirty="0">
                <a:latin typeface="Calibri"/>
                <a:cs typeface="Calibri"/>
              </a:rPr>
              <a:t> </a:t>
            </a:r>
            <a:r>
              <a:rPr sz="2800" spc="-5" dirty="0">
                <a:latin typeface="Calibri"/>
                <a:cs typeface="Calibri"/>
              </a:rPr>
              <a:t>the</a:t>
            </a:r>
            <a:r>
              <a:rPr sz="2800" dirty="0">
                <a:latin typeface="Calibri"/>
                <a:cs typeface="Calibri"/>
              </a:rPr>
              <a:t> final</a:t>
            </a:r>
            <a:r>
              <a:rPr sz="2800" spc="-25" dirty="0">
                <a:latin typeface="Calibri"/>
                <a:cs typeface="Calibri"/>
              </a:rPr>
              <a:t> </a:t>
            </a:r>
            <a:r>
              <a:rPr sz="2800" spc="-15" dirty="0">
                <a:latin typeface="Calibri"/>
                <a:cs typeface="Calibri"/>
              </a:rPr>
              <a:t>coordinates</a:t>
            </a:r>
            <a:r>
              <a:rPr sz="2800" spc="-10" dirty="0">
                <a:latin typeface="Calibri"/>
                <a:cs typeface="Calibri"/>
              </a:rPr>
              <a:t> </a:t>
            </a:r>
            <a:r>
              <a:rPr sz="2800" spc="-15" dirty="0">
                <a:latin typeface="Calibri"/>
                <a:cs typeface="Calibri"/>
              </a:rPr>
              <a:t>are </a:t>
            </a:r>
            <a:r>
              <a:rPr sz="2800" spc="-5" dirty="0">
                <a:latin typeface="Calibri"/>
                <a:cs typeface="Calibri"/>
              </a:rPr>
              <a:t>(2,</a:t>
            </a:r>
            <a:r>
              <a:rPr sz="2800" spc="25" dirty="0">
                <a:latin typeface="Calibri"/>
                <a:cs typeface="Calibri"/>
              </a:rPr>
              <a:t> </a:t>
            </a:r>
            <a:r>
              <a:rPr sz="2800" spc="-5" dirty="0">
                <a:latin typeface="Calibri"/>
                <a:cs typeface="Calibri"/>
              </a:rPr>
              <a:t>3),</a:t>
            </a:r>
            <a:r>
              <a:rPr sz="2800" dirty="0">
                <a:latin typeface="Calibri"/>
                <a:cs typeface="Calibri"/>
              </a:rPr>
              <a:t> </a:t>
            </a:r>
            <a:r>
              <a:rPr sz="2800" spc="-5" dirty="0">
                <a:latin typeface="Calibri"/>
                <a:cs typeface="Calibri"/>
              </a:rPr>
              <a:t>(2,</a:t>
            </a:r>
            <a:r>
              <a:rPr sz="2800" spc="30" dirty="0">
                <a:latin typeface="Calibri"/>
                <a:cs typeface="Calibri"/>
              </a:rPr>
              <a:t> </a:t>
            </a:r>
            <a:r>
              <a:rPr sz="2800" dirty="0">
                <a:latin typeface="Calibri"/>
                <a:cs typeface="Calibri"/>
              </a:rPr>
              <a:t>5)</a:t>
            </a:r>
            <a:r>
              <a:rPr sz="2800" spc="-5" dirty="0">
                <a:latin typeface="Calibri"/>
                <a:cs typeface="Calibri"/>
              </a:rPr>
              <a:t> </a:t>
            </a:r>
            <a:r>
              <a:rPr sz="2800" spc="5" dirty="0">
                <a:latin typeface="Calibri"/>
                <a:cs typeface="Calibri"/>
              </a:rPr>
              <a:t>&amp;</a:t>
            </a:r>
            <a:r>
              <a:rPr sz="2800" dirty="0">
                <a:latin typeface="Calibri"/>
                <a:cs typeface="Calibri"/>
              </a:rPr>
              <a:t> </a:t>
            </a:r>
            <a:r>
              <a:rPr sz="2800" spc="-5" dirty="0">
                <a:latin typeface="Calibri"/>
                <a:cs typeface="Calibri"/>
              </a:rPr>
              <a:t>(4,</a:t>
            </a:r>
            <a:r>
              <a:rPr sz="2800" spc="25" dirty="0">
                <a:latin typeface="Calibri"/>
                <a:cs typeface="Calibri"/>
              </a:rPr>
              <a:t> </a:t>
            </a:r>
            <a:r>
              <a:rPr sz="2800" spc="-5" dirty="0">
                <a:latin typeface="Calibri"/>
                <a:cs typeface="Calibri"/>
              </a:rPr>
              <a:t>5).</a:t>
            </a:r>
            <a:endParaRPr sz="2800">
              <a:latin typeface="Calibri"/>
              <a:cs typeface="Calibri"/>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14992" y="348672"/>
            <a:ext cx="2699173" cy="321883"/>
          </a:xfrm>
          <a:prstGeom prst="rect">
            <a:avLst/>
          </a:prstGeom>
        </p:spPr>
        <p:txBody>
          <a:bodyPr vert="horz" wrap="square" lIns="0" tIns="13970" rIns="0" bIns="0" rtlCol="0">
            <a:spAutoFit/>
          </a:bodyPr>
          <a:lstStyle/>
          <a:p>
            <a:pPr marL="12700">
              <a:lnSpc>
                <a:spcPct val="100000"/>
              </a:lnSpc>
              <a:spcBef>
                <a:spcPts val="110"/>
              </a:spcBef>
            </a:pPr>
            <a:r>
              <a:rPr b="0" spc="-105" dirty="0">
                <a:latin typeface="Cambria"/>
                <a:cs typeface="Cambria"/>
              </a:rPr>
              <a:t>E</a:t>
            </a:r>
            <a:r>
              <a:rPr b="0" spc="-190" dirty="0">
                <a:latin typeface="Cambria"/>
                <a:cs typeface="Cambria"/>
              </a:rPr>
              <a:t>x</a:t>
            </a:r>
            <a:r>
              <a:rPr b="0" spc="-85" dirty="0">
                <a:latin typeface="Cambria"/>
                <a:cs typeface="Cambria"/>
              </a:rPr>
              <a:t>e</a:t>
            </a:r>
            <a:r>
              <a:rPr b="0" spc="-180" dirty="0">
                <a:latin typeface="Cambria"/>
                <a:cs typeface="Cambria"/>
              </a:rPr>
              <a:t>r</a:t>
            </a:r>
            <a:r>
              <a:rPr b="0" spc="-90" dirty="0">
                <a:latin typeface="Cambria"/>
                <a:cs typeface="Cambria"/>
              </a:rPr>
              <a:t>c</a:t>
            </a:r>
            <a:r>
              <a:rPr b="0" spc="-110" dirty="0">
                <a:latin typeface="Cambria"/>
                <a:cs typeface="Cambria"/>
              </a:rPr>
              <a:t>i</a:t>
            </a:r>
            <a:r>
              <a:rPr b="0" spc="-90" dirty="0">
                <a:latin typeface="Cambria"/>
                <a:cs typeface="Cambria"/>
              </a:rPr>
              <a:t>s</a:t>
            </a:r>
            <a:r>
              <a:rPr b="0" spc="5" dirty="0">
                <a:latin typeface="Cambria"/>
                <a:cs typeface="Cambria"/>
              </a:rPr>
              <a:t>e</a:t>
            </a:r>
          </a:p>
        </p:txBody>
      </p:sp>
      <p:sp>
        <p:nvSpPr>
          <p:cNvPr id="3" name="object 3"/>
          <p:cNvSpPr txBox="1"/>
          <p:nvPr/>
        </p:nvSpPr>
        <p:spPr>
          <a:xfrm>
            <a:off x="869424" y="1207065"/>
            <a:ext cx="10103376" cy="444994"/>
          </a:xfrm>
          <a:prstGeom prst="rect">
            <a:avLst/>
          </a:prstGeom>
        </p:spPr>
        <p:txBody>
          <a:bodyPr vert="horz" wrap="square" lIns="0" tIns="13970" rIns="0" bIns="0" rtlCol="0">
            <a:spAutoFit/>
          </a:bodyPr>
          <a:lstStyle/>
          <a:p>
            <a:pPr marL="869315" marR="5080" indent="-857250">
              <a:lnSpc>
                <a:spcPct val="100000"/>
              </a:lnSpc>
              <a:spcBef>
                <a:spcPts val="110"/>
              </a:spcBef>
            </a:pPr>
            <a:r>
              <a:rPr sz="2800" spc="-10" smtClean="0">
                <a:latin typeface="Calibri"/>
                <a:cs typeface="Calibri"/>
              </a:rPr>
              <a:t>Reflect</a:t>
            </a:r>
            <a:r>
              <a:rPr sz="2800" spc="-15" smtClean="0">
                <a:latin typeface="Calibri"/>
                <a:cs typeface="Calibri"/>
              </a:rPr>
              <a:t> </a:t>
            </a:r>
            <a:r>
              <a:rPr sz="2800" spc="5" dirty="0">
                <a:latin typeface="Calibri"/>
                <a:cs typeface="Calibri"/>
              </a:rPr>
              <a:t>a</a:t>
            </a:r>
            <a:r>
              <a:rPr sz="2800" spc="-15" dirty="0">
                <a:latin typeface="Calibri"/>
                <a:cs typeface="Calibri"/>
              </a:rPr>
              <a:t> </a:t>
            </a:r>
            <a:r>
              <a:rPr sz="2800" dirty="0">
                <a:latin typeface="Calibri"/>
                <a:cs typeface="Calibri"/>
              </a:rPr>
              <a:t>triangle</a:t>
            </a:r>
            <a:r>
              <a:rPr sz="2800" spc="-45" dirty="0">
                <a:latin typeface="Calibri"/>
                <a:cs typeface="Calibri"/>
              </a:rPr>
              <a:t> </a:t>
            </a:r>
            <a:r>
              <a:rPr sz="2800" spc="-5" dirty="0">
                <a:latin typeface="Calibri"/>
                <a:cs typeface="Calibri"/>
              </a:rPr>
              <a:t>A(1,8)</a:t>
            </a:r>
            <a:r>
              <a:rPr sz="2800" spc="25" dirty="0">
                <a:latin typeface="Calibri"/>
                <a:cs typeface="Calibri"/>
              </a:rPr>
              <a:t> </a:t>
            </a:r>
            <a:r>
              <a:rPr sz="2800" spc="-5" dirty="0">
                <a:latin typeface="Calibri"/>
                <a:cs typeface="Calibri"/>
              </a:rPr>
              <a:t>B(3,8)</a:t>
            </a:r>
            <a:r>
              <a:rPr sz="2800" spc="20" dirty="0">
                <a:latin typeface="Calibri"/>
                <a:cs typeface="Calibri"/>
              </a:rPr>
              <a:t> </a:t>
            </a:r>
            <a:r>
              <a:rPr sz="2800" dirty="0">
                <a:latin typeface="Calibri"/>
                <a:cs typeface="Calibri"/>
              </a:rPr>
              <a:t>and </a:t>
            </a:r>
            <a:r>
              <a:rPr sz="2800" spc="-10" dirty="0">
                <a:latin typeface="Calibri"/>
                <a:cs typeface="Calibri"/>
              </a:rPr>
              <a:t>C(1,6) </a:t>
            </a:r>
            <a:r>
              <a:rPr sz="2800" spc="-620" dirty="0">
                <a:latin typeface="Calibri"/>
                <a:cs typeface="Calibri"/>
              </a:rPr>
              <a:t> </a:t>
            </a:r>
            <a:r>
              <a:rPr sz="2800" spc="-5" dirty="0">
                <a:latin typeface="Calibri"/>
                <a:cs typeface="Calibri"/>
              </a:rPr>
              <a:t>about</a:t>
            </a:r>
            <a:r>
              <a:rPr sz="2800" spc="-25" dirty="0">
                <a:latin typeface="Calibri"/>
                <a:cs typeface="Calibri"/>
              </a:rPr>
              <a:t> </a:t>
            </a:r>
            <a:r>
              <a:rPr sz="2800" dirty="0">
                <a:latin typeface="Calibri"/>
                <a:cs typeface="Calibri"/>
              </a:rPr>
              <a:t>line</a:t>
            </a:r>
            <a:r>
              <a:rPr sz="2800" spc="-20" dirty="0">
                <a:latin typeface="Calibri"/>
                <a:cs typeface="Calibri"/>
              </a:rPr>
              <a:t> </a:t>
            </a:r>
            <a:r>
              <a:rPr sz="2800" dirty="0">
                <a:latin typeface="Calibri"/>
                <a:cs typeface="Calibri"/>
              </a:rPr>
              <a:t>y=</a:t>
            </a:r>
            <a:r>
              <a:rPr sz="2800" spc="-15" dirty="0">
                <a:latin typeface="Calibri"/>
                <a:cs typeface="Calibri"/>
              </a:rPr>
              <a:t> </a:t>
            </a:r>
            <a:r>
              <a:rPr sz="2800" spc="-5" dirty="0">
                <a:latin typeface="Calibri"/>
                <a:cs typeface="Calibri"/>
              </a:rPr>
              <a:t>x+2</a:t>
            </a:r>
            <a:endParaRPr sz="2800">
              <a:latin typeface="Calibri"/>
              <a:cs typeface="Calibri"/>
            </a:endParaRPr>
          </a:p>
        </p:txBody>
      </p:sp>
      <p:sp>
        <p:nvSpPr>
          <p:cNvPr id="5" name="object 5"/>
          <p:cNvSpPr/>
          <p:nvPr/>
        </p:nvSpPr>
        <p:spPr>
          <a:xfrm>
            <a:off x="11375643" y="4236719"/>
            <a:ext cx="94827" cy="297180"/>
          </a:xfrm>
          <a:custGeom>
            <a:avLst/>
            <a:gdLst/>
            <a:ahLst/>
            <a:cxnLst/>
            <a:rect l="l" t="t" r="r" b="b"/>
            <a:pathLst>
              <a:path w="71120" h="396239">
                <a:moveTo>
                  <a:pt x="71120" y="396239"/>
                </a:moveTo>
                <a:lnTo>
                  <a:pt x="43451" y="390651"/>
                </a:lnTo>
                <a:lnTo>
                  <a:pt x="20843" y="375410"/>
                </a:lnTo>
                <a:lnTo>
                  <a:pt x="5593" y="352804"/>
                </a:lnTo>
                <a:lnTo>
                  <a:pt x="0" y="325119"/>
                </a:lnTo>
                <a:lnTo>
                  <a:pt x="0" y="71119"/>
                </a:lnTo>
                <a:lnTo>
                  <a:pt x="5593" y="43435"/>
                </a:lnTo>
                <a:lnTo>
                  <a:pt x="20843" y="20829"/>
                </a:lnTo>
                <a:lnTo>
                  <a:pt x="43451" y="5588"/>
                </a:lnTo>
                <a:lnTo>
                  <a:pt x="71120" y="0"/>
                </a:lnTo>
              </a:path>
            </a:pathLst>
          </a:custGeom>
          <a:ln w="19050">
            <a:solidFill>
              <a:srgbClr val="FFFFFF"/>
            </a:solidFill>
          </a:ln>
        </p:spPr>
        <p:txBody>
          <a:bodyPr wrap="square" lIns="0" tIns="0" rIns="0" bIns="0" rtlCol="0"/>
          <a:lstStyle/>
          <a:p>
            <a:endParaRPr/>
          </a:p>
        </p:txBody>
      </p:sp>
      <p:sp>
        <p:nvSpPr>
          <p:cNvPr id="6" name="object 6"/>
          <p:cNvSpPr/>
          <p:nvPr/>
        </p:nvSpPr>
        <p:spPr>
          <a:xfrm>
            <a:off x="12012337" y="4236719"/>
            <a:ext cx="94827" cy="297180"/>
          </a:xfrm>
          <a:custGeom>
            <a:avLst/>
            <a:gdLst/>
            <a:ahLst/>
            <a:cxnLst/>
            <a:rect l="l" t="t" r="r" b="b"/>
            <a:pathLst>
              <a:path w="71120" h="396239">
                <a:moveTo>
                  <a:pt x="0" y="0"/>
                </a:moveTo>
                <a:lnTo>
                  <a:pt x="27721" y="5588"/>
                </a:lnTo>
                <a:lnTo>
                  <a:pt x="50323" y="20829"/>
                </a:lnTo>
                <a:lnTo>
                  <a:pt x="65543" y="43435"/>
                </a:lnTo>
                <a:lnTo>
                  <a:pt x="71120" y="71119"/>
                </a:lnTo>
                <a:lnTo>
                  <a:pt x="71120" y="325119"/>
                </a:lnTo>
                <a:lnTo>
                  <a:pt x="65543" y="352804"/>
                </a:lnTo>
                <a:lnTo>
                  <a:pt x="50323" y="375410"/>
                </a:lnTo>
                <a:lnTo>
                  <a:pt x="27721" y="390651"/>
                </a:lnTo>
                <a:lnTo>
                  <a:pt x="0" y="396239"/>
                </a:lnTo>
              </a:path>
            </a:pathLst>
          </a:custGeom>
          <a:ln w="19050">
            <a:solidFill>
              <a:srgbClr val="FFFFFF"/>
            </a:solidFill>
          </a:ln>
        </p:spPr>
        <p:txBody>
          <a:bodyPr wrap="square" lIns="0" tIns="0" rIns="0" bIns="0" rtlCol="0"/>
          <a:lstStyle/>
          <a:p>
            <a:endParaRPr/>
          </a:p>
        </p:txBody>
      </p:sp>
      <p:sp>
        <p:nvSpPr>
          <p:cNvPr id="7" name="object 7"/>
          <p:cNvSpPr txBox="1"/>
          <p:nvPr/>
        </p:nvSpPr>
        <p:spPr>
          <a:xfrm>
            <a:off x="11573594" y="4263009"/>
            <a:ext cx="342900" cy="289823"/>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FFFFFF"/>
                </a:solidFill>
                <a:latin typeface="Calibri"/>
                <a:cs typeface="Calibri"/>
              </a:rPr>
              <a:t>87</a:t>
            </a:r>
            <a:endParaRPr sz="1800">
              <a:latin typeface="Calibri"/>
              <a:cs typeface="Calibri"/>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14992" y="348672"/>
            <a:ext cx="5039360" cy="321883"/>
          </a:xfrm>
          <a:prstGeom prst="rect">
            <a:avLst/>
          </a:prstGeom>
        </p:spPr>
        <p:txBody>
          <a:bodyPr vert="horz" wrap="square" lIns="0" tIns="13970" rIns="0" bIns="0" rtlCol="0">
            <a:spAutoFit/>
          </a:bodyPr>
          <a:lstStyle/>
          <a:p>
            <a:pPr marL="12700">
              <a:lnSpc>
                <a:spcPct val="100000"/>
              </a:lnSpc>
              <a:spcBef>
                <a:spcPts val="110"/>
              </a:spcBef>
            </a:pPr>
            <a:r>
              <a:rPr spc="-95"/>
              <a:t>E</a:t>
            </a:r>
            <a:r>
              <a:rPr spc="-210"/>
              <a:t>x</a:t>
            </a:r>
            <a:r>
              <a:rPr spc="-95"/>
              <a:t>e</a:t>
            </a:r>
            <a:r>
              <a:rPr spc="-160"/>
              <a:t>r</a:t>
            </a:r>
            <a:r>
              <a:rPr spc="-100"/>
              <a:t>c</a:t>
            </a:r>
            <a:r>
              <a:rPr spc="-105"/>
              <a:t>is</a:t>
            </a:r>
            <a:r>
              <a:rPr spc="5"/>
              <a:t>e</a:t>
            </a:r>
            <a:r>
              <a:rPr spc="-270"/>
              <a:t> </a:t>
            </a:r>
            <a:endParaRPr dirty="0"/>
          </a:p>
        </p:txBody>
      </p:sp>
      <p:sp>
        <p:nvSpPr>
          <p:cNvPr id="3" name="object 3"/>
          <p:cNvSpPr txBox="1"/>
          <p:nvPr/>
        </p:nvSpPr>
        <p:spPr>
          <a:xfrm>
            <a:off x="869424" y="1211637"/>
            <a:ext cx="10408176" cy="751488"/>
          </a:xfrm>
          <a:prstGeom prst="rect">
            <a:avLst/>
          </a:prstGeom>
        </p:spPr>
        <p:txBody>
          <a:bodyPr vert="horz" wrap="square" lIns="0" tIns="12700" rIns="0" bIns="0" rtlCol="0">
            <a:spAutoFit/>
          </a:bodyPr>
          <a:lstStyle/>
          <a:p>
            <a:pPr marL="12700">
              <a:lnSpc>
                <a:spcPct val="100000"/>
              </a:lnSpc>
              <a:spcBef>
                <a:spcPts val="100"/>
              </a:spcBef>
            </a:pPr>
            <a:r>
              <a:rPr sz="2400" i="1" smtClean="0">
                <a:latin typeface="Times New Roman" pitchFamily="18" charset="0"/>
                <a:cs typeface="Times New Roman" pitchFamily="18" charset="0"/>
              </a:rPr>
              <a:t>A</a:t>
            </a:r>
            <a:r>
              <a:rPr sz="2400" i="1" spc="160" smtClean="0">
                <a:latin typeface="Times New Roman" pitchFamily="18" charset="0"/>
                <a:cs typeface="Times New Roman" pitchFamily="18" charset="0"/>
              </a:rPr>
              <a:t> </a:t>
            </a:r>
            <a:r>
              <a:rPr sz="2400" i="1" spc="-10" dirty="0">
                <a:latin typeface="Times New Roman" pitchFamily="18" charset="0"/>
                <a:cs typeface="Times New Roman" pitchFamily="18" charset="0"/>
              </a:rPr>
              <a:t>mirror</a:t>
            </a:r>
            <a:r>
              <a:rPr sz="2400" i="1" spc="155" dirty="0">
                <a:latin typeface="Times New Roman" pitchFamily="18" charset="0"/>
                <a:cs typeface="Times New Roman" pitchFamily="18" charset="0"/>
              </a:rPr>
              <a:t> </a:t>
            </a:r>
            <a:r>
              <a:rPr sz="2400" i="1" dirty="0">
                <a:latin typeface="Times New Roman" pitchFamily="18" charset="0"/>
                <a:cs typeface="Times New Roman" pitchFamily="18" charset="0"/>
              </a:rPr>
              <a:t>is</a:t>
            </a:r>
            <a:r>
              <a:rPr sz="2400" i="1" spc="155" dirty="0">
                <a:latin typeface="Times New Roman" pitchFamily="18" charset="0"/>
                <a:cs typeface="Times New Roman" pitchFamily="18" charset="0"/>
              </a:rPr>
              <a:t> </a:t>
            </a:r>
            <a:r>
              <a:rPr sz="2400" i="1" spc="-10" dirty="0">
                <a:latin typeface="Times New Roman" pitchFamily="18" charset="0"/>
                <a:cs typeface="Times New Roman" pitchFamily="18" charset="0"/>
              </a:rPr>
              <a:t>placed</a:t>
            </a:r>
            <a:r>
              <a:rPr sz="2400" i="1" spc="185" dirty="0">
                <a:latin typeface="Times New Roman" pitchFamily="18" charset="0"/>
                <a:cs typeface="Times New Roman" pitchFamily="18" charset="0"/>
              </a:rPr>
              <a:t> </a:t>
            </a:r>
            <a:r>
              <a:rPr sz="2400" i="1" spc="-5" dirty="0">
                <a:latin typeface="Times New Roman" pitchFamily="18" charset="0"/>
                <a:cs typeface="Times New Roman" pitchFamily="18" charset="0"/>
              </a:rPr>
              <a:t>such</a:t>
            </a:r>
            <a:r>
              <a:rPr sz="2400" i="1" spc="150" dirty="0">
                <a:latin typeface="Times New Roman" pitchFamily="18" charset="0"/>
                <a:cs typeface="Times New Roman" pitchFamily="18" charset="0"/>
              </a:rPr>
              <a:t> </a:t>
            </a:r>
            <a:r>
              <a:rPr sz="2400" i="1" spc="-10" dirty="0">
                <a:latin typeface="Times New Roman" pitchFamily="18" charset="0"/>
                <a:cs typeface="Times New Roman" pitchFamily="18" charset="0"/>
              </a:rPr>
              <a:t>that</a:t>
            </a:r>
            <a:r>
              <a:rPr sz="2400" i="1" spc="175" dirty="0">
                <a:latin typeface="Times New Roman" pitchFamily="18" charset="0"/>
                <a:cs typeface="Times New Roman" pitchFamily="18" charset="0"/>
              </a:rPr>
              <a:t> </a:t>
            </a:r>
            <a:r>
              <a:rPr sz="2400" i="1" dirty="0">
                <a:latin typeface="Times New Roman" pitchFamily="18" charset="0"/>
                <a:cs typeface="Times New Roman" pitchFamily="18" charset="0"/>
              </a:rPr>
              <a:t>it</a:t>
            </a:r>
            <a:r>
              <a:rPr sz="2400" i="1" spc="165" dirty="0">
                <a:latin typeface="Times New Roman" pitchFamily="18" charset="0"/>
                <a:cs typeface="Times New Roman" pitchFamily="18" charset="0"/>
              </a:rPr>
              <a:t> </a:t>
            </a:r>
            <a:r>
              <a:rPr sz="2400" i="1" spc="-10" dirty="0">
                <a:latin typeface="Times New Roman" pitchFamily="18" charset="0"/>
                <a:cs typeface="Times New Roman" pitchFamily="18" charset="0"/>
              </a:rPr>
              <a:t>passes</a:t>
            </a:r>
            <a:r>
              <a:rPr sz="2400" i="1" spc="175" dirty="0">
                <a:latin typeface="Times New Roman" pitchFamily="18" charset="0"/>
                <a:cs typeface="Times New Roman" pitchFamily="18" charset="0"/>
              </a:rPr>
              <a:t> </a:t>
            </a:r>
            <a:r>
              <a:rPr sz="2400" i="1" spc="-10" dirty="0">
                <a:latin typeface="Times New Roman" pitchFamily="18" charset="0"/>
                <a:cs typeface="Times New Roman" pitchFamily="18" charset="0"/>
              </a:rPr>
              <a:t>through</a:t>
            </a:r>
            <a:r>
              <a:rPr sz="2400" i="1" spc="155" dirty="0">
                <a:latin typeface="Times New Roman" pitchFamily="18" charset="0"/>
                <a:cs typeface="Times New Roman" pitchFamily="18" charset="0"/>
              </a:rPr>
              <a:t> </a:t>
            </a:r>
            <a:r>
              <a:rPr sz="2400" i="1" spc="-5" dirty="0">
                <a:latin typeface="Times New Roman" pitchFamily="18" charset="0"/>
                <a:cs typeface="Times New Roman" pitchFamily="18" charset="0"/>
              </a:rPr>
              <a:t>(0,10),</a:t>
            </a:r>
            <a:endParaRPr sz="2400">
              <a:latin typeface="Times New Roman" pitchFamily="18" charset="0"/>
              <a:cs typeface="Times New Roman" pitchFamily="18" charset="0"/>
            </a:endParaRPr>
          </a:p>
          <a:p>
            <a:pPr marL="12700">
              <a:lnSpc>
                <a:spcPct val="100000"/>
              </a:lnSpc>
            </a:pPr>
            <a:r>
              <a:rPr sz="2400" i="1" dirty="0">
                <a:latin typeface="Times New Roman" pitchFamily="18" charset="0"/>
                <a:cs typeface="Times New Roman" pitchFamily="18" charset="0"/>
              </a:rPr>
              <a:t>(10,</a:t>
            </a:r>
            <a:r>
              <a:rPr sz="2400" i="1" spc="-45" dirty="0">
                <a:latin typeface="Times New Roman" pitchFamily="18" charset="0"/>
                <a:cs typeface="Times New Roman" pitchFamily="18" charset="0"/>
              </a:rPr>
              <a:t> </a:t>
            </a:r>
            <a:r>
              <a:rPr sz="2400" i="1" dirty="0">
                <a:latin typeface="Times New Roman" pitchFamily="18" charset="0"/>
                <a:cs typeface="Times New Roman" pitchFamily="18" charset="0"/>
              </a:rPr>
              <a:t>0</a:t>
            </a:r>
            <a:r>
              <a:rPr sz="2400" i="1">
                <a:latin typeface="Times New Roman" pitchFamily="18" charset="0"/>
                <a:cs typeface="Times New Roman" pitchFamily="18" charset="0"/>
              </a:rPr>
              <a:t>).</a:t>
            </a:r>
            <a:r>
              <a:rPr sz="2400" i="1" spc="-25">
                <a:latin typeface="Times New Roman" pitchFamily="18" charset="0"/>
                <a:cs typeface="Times New Roman" pitchFamily="18" charset="0"/>
              </a:rPr>
              <a:t> </a:t>
            </a:r>
            <a:r>
              <a:rPr sz="2400" i="1" spc="-5" smtClean="0">
                <a:latin typeface="Times New Roman" pitchFamily="18" charset="0"/>
                <a:cs typeface="Times New Roman" pitchFamily="18" charset="0"/>
              </a:rPr>
              <a:t>Fin</a:t>
            </a:r>
            <a:r>
              <a:rPr lang="en-US" sz="2400" i="1" spc="-5" dirty="0" smtClean="0">
                <a:latin typeface="Times New Roman" pitchFamily="18" charset="0"/>
                <a:cs typeface="Times New Roman" pitchFamily="18" charset="0"/>
              </a:rPr>
              <a:t>d</a:t>
            </a:r>
            <a:r>
              <a:rPr sz="2400" i="1" spc="-25" smtClean="0">
                <a:latin typeface="Times New Roman" pitchFamily="18" charset="0"/>
                <a:cs typeface="Times New Roman" pitchFamily="18" charset="0"/>
              </a:rPr>
              <a:t> </a:t>
            </a:r>
            <a:r>
              <a:rPr sz="2400" i="1" spc="-5" dirty="0">
                <a:latin typeface="Times New Roman" pitchFamily="18" charset="0"/>
                <a:cs typeface="Times New Roman" pitchFamily="18" charset="0"/>
              </a:rPr>
              <a:t>the</a:t>
            </a:r>
            <a:r>
              <a:rPr sz="2400" i="1" spc="15" dirty="0">
                <a:latin typeface="Times New Roman" pitchFamily="18" charset="0"/>
                <a:cs typeface="Times New Roman" pitchFamily="18" charset="0"/>
              </a:rPr>
              <a:t> </a:t>
            </a:r>
            <a:r>
              <a:rPr sz="2400" i="1" spc="-5" dirty="0">
                <a:latin typeface="Times New Roman" pitchFamily="18" charset="0"/>
                <a:cs typeface="Times New Roman" pitchFamily="18" charset="0"/>
              </a:rPr>
              <a:t>mirror</a:t>
            </a:r>
            <a:r>
              <a:rPr sz="2400" i="1" spc="25" dirty="0">
                <a:latin typeface="Times New Roman" pitchFamily="18" charset="0"/>
                <a:cs typeface="Times New Roman" pitchFamily="18" charset="0"/>
              </a:rPr>
              <a:t> </a:t>
            </a:r>
            <a:r>
              <a:rPr sz="2400" i="1" spc="-5" dirty="0">
                <a:latin typeface="Times New Roman" pitchFamily="18" charset="0"/>
                <a:cs typeface="Times New Roman" pitchFamily="18" charset="0"/>
              </a:rPr>
              <a:t>image</a:t>
            </a:r>
            <a:r>
              <a:rPr sz="2400" i="1" spc="15" dirty="0">
                <a:latin typeface="Times New Roman" pitchFamily="18" charset="0"/>
                <a:cs typeface="Times New Roman" pitchFamily="18" charset="0"/>
              </a:rPr>
              <a:t> </a:t>
            </a:r>
            <a:r>
              <a:rPr sz="2400" i="1" spc="-5" dirty="0">
                <a:latin typeface="Times New Roman" pitchFamily="18" charset="0"/>
                <a:cs typeface="Times New Roman" pitchFamily="18" charset="0"/>
              </a:rPr>
              <a:t>of</a:t>
            </a:r>
            <a:r>
              <a:rPr sz="2400" i="1" spc="20" dirty="0">
                <a:latin typeface="Times New Roman" pitchFamily="18" charset="0"/>
                <a:cs typeface="Times New Roman" pitchFamily="18" charset="0"/>
              </a:rPr>
              <a:t> </a:t>
            </a:r>
            <a:r>
              <a:rPr sz="2400" i="1" spc="-5" dirty="0">
                <a:latin typeface="Times New Roman" pitchFamily="18" charset="0"/>
                <a:cs typeface="Times New Roman" pitchFamily="18" charset="0"/>
              </a:rPr>
              <a:t>an</a:t>
            </a:r>
            <a:r>
              <a:rPr sz="2400" i="1" spc="20" dirty="0">
                <a:latin typeface="Times New Roman" pitchFamily="18" charset="0"/>
                <a:cs typeface="Times New Roman" pitchFamily="18" charset="0"/>
              </a:rPr>
              <a:t> </a:t>
            </a:r>
            <a:r>
              <a:rPr sz="2400" i="1" spc="-5" dirty="0">
                <a:latin typeface="Times New Roman" pitchFamily="18" charset="0"/>
                <a:cs typeface="Times New Roman" pitchFamily="18" charset="0"/>
              </a:rPr>
              <a:t>object</a:t>
            </a:r>
            <a:r>
              <a:rPr sz="2400" i="1" dirty="0">
                <a:latin typeface="Times New Roman" pitchFamily="18" charset="0"/>
                <a:cs typeface="Times New Roman" pitchFamily="18" charset="0"/>
              </a:rPr>
              <a:t> </a:t>
            </a:r>
            <a:r>
              <a:rPr sz="2400" i="1" spc="-5" dirty="0">
                <a:latin typeface="Times New Roman" pitchFamily="18" charset="0"/>
                <a:cs typeface="Times New Roman" pitchFamily="18" charset="0"/>
              </a:rPr>
              <a:t>(6,7),</a:t>
            </a:r>
            <a:r>
              <a:rPr sz="2400" i="1" spc="-15" dirty="0">
                <a:latin typeface="Times New Roman" pitchFamily="18" charset="0"/>
                <a:cs typeface="Times New Roman" pitchFamily="18" charset="0"/>
              </a:rPr>
              <a:t> </a:t>
            </a:r>
            <a:r>
              <a:rPr sz="2400" i="1" spc="-5" dirty="0">
                <a:latin typeface="Times New Roman" pitchFamily="18" charset="0"/>
                <a:cs typeface="Times New Roman" pitchFamily="18" charset="0"/>
              </a:rPr>
              <a:t>(7,</a:t>
            </a:r>
            <a:r>
              <a:rPr sz="2400" i="1" spc="-15" dirty="0">
                <a:latin typeface="Times New Roman" pitchFamily="18" charset="0"/>
                <a:cs typeface="Times New Roman" pitchFamily="18" charset="0"/>
              </a:rPr>
              <a:t> </a:t>
            </a:r>
            <a:r>
              <a:rPr sz="2400" i="1" spc="-5" dirty="0">
                <a:latin typeface="Times New Roman" pitchFamily="18" charset="0"/>
                <a:cs typeface="Times New Roman" pitchFamily="18" charset="0"/>
              </a:rPr>
              <a:t>6),</a:t>
            </a:r>
            <a:r>
              <a:rPr sz="2400" i="1" spc="-15" dirty="0">
                <a:latin typeface="Times New Roman" pitchFamily="18" charset="0"/>
                <a:cs typeface="Times New Roman" pitchFamily="18" charset="0"/>
              </a:rPr>
              <a:t> </a:t>
            </a:r>
            <a:r>
              <a:rPr sz="2400" i="1" spc="-5" dirty="0">
                <a:latin typeface="Times New Roman" pitchFamily="18" charset="0"/>
                <a:cs typeface="Times New Roman" pitchFamily="18" charset="0"/>
              </a:rPr>
              <a:t>(6,</a:t>
            </a:r>
            <a:r>
              <a:rPr sz="2400" i="1" spc="-15" dirty="0">
                <a:latin typeface="Times New Roman" pitchFamily="18" charset="0"/>
                <a:cs typeface="Times New Roman" pitchFamily="18" charset="0"/>
              </a:rPr>
              <a:t> </a:t>
            </a:r>
            <a:r>
              <a:rPr sz="2400" i="1" spc="-5" dirty="0">
                <a:latin typeface="Times New Roman" pitchFamily="18" charset="0"/>
                <a:cs typeface="Times New Roman" pitchFamily="18" charset="0"/>
              </a:rPr>
              <a:t>9).</a:t>
            </a:r>
            <a:endParaRPr sz="2400">
              <a:latin typeface="Times New Roman" pitchFamily="18" charset="0"/>
              <a:cs typeface="Times New Roman" pitchFamily="18" charset="0"/>
            </a:endParaRPr>
          </a:p>
        </p:txBody>
      </p:sp>
      <p:sp>
        <p:nvSpPr>
          <p:cNvPr id="5" name="object 5"/>
          <p:cNvSpPr/>
          <p:nvPr/>
        </p:nvSpPr>
        <p:spPr>
          <a:xfrm>
            <a:off x="11375643" y="4236719"/>
            <a:ext cx="94827" cy="297180"/>
          </a:xfrm>
          <a:custGeom>
            <a:avLst/>
            <a:gdLst/>
            <a:ahLst/>
            <a:cxnLst/>
            <a:rect l="l" t="t" r="r" b="b"/>
            <a:pathLst>
              <a:path w="71120" h="396239">
                <a:moveTo>
                  <a:pt x="71120" y="396239"/>
                </a:moveTo>
                <a:lnTo>
                  <a:pt x="43451" y="390651"/>
                </a:lnTo>
                <a:lnTo>
                  <a:pt x="20843" y="375410"/>
                </a:lnTo>
                <a:lnTo>
                  <a:pt x="5593" y="352804"/>
                </a:lnTo>
                <a:lnTo>
                  <a:pt x="0" y="325119"/>
                </a:lnTo>
                <a:lnTo>
                  <a:pt x="0" y="71119"/>
                </a:lnTo>
                <a:lnTo>
                  <a:pt x="5593" y="43435"/>
                </a:lnTo>
                <a:lnTo>
                  <a:pt x="20843" y="20829"/>
                </a:lnTo>
                <a:lnTo>
                  <a:pt x="43451" y="5588"/>
                </a:lnTo>
                <a:lnTo>
                  <a:pt x="71120" y="0"/>
                </a:lnTo>
              </a:path>
            </a:pathLst>
          </a:custGeom>
          <a:ln w="19050">
            <a:solidFill>
              <a:srgbClr val="FFFFFF"/>
            </a:solidFill>
          </a:ln>
        </p:spPr>
        <p:txBody>
          <a:bodyPr wrap="square" lIns="0" tIns="0" rIns="0" bIns="0" rtlCol="0"/>
          <a:lstStyle/>
          <a:p>
            <a:endParaRPr/>
          </a:p>
        </p:txBody>
      </p:sp>
      <p:sp>
        <p:nvSpPr>
          <p:cNvPr id="6" name="object 6"/>
          <p:cNvSpPr/>
          <p:nvPr/>
        </p:nvSpPr>
        <p:spPr>
          <a:xfrm>
            <a:off x="12012337" y="4236719"/>
            <a:ext cx="94827" cy="297180"/>
          </a:xfrm>
          <a:custGeom>
            <a:avLst/>
            <a:gdLst/>
            <a:ahLst/>
            <a:cxnLst/>
            <a:rect l="l" t="t" r="r" b="b"/>
            <a:pathLst>
              <a:path w="71120" h="396239">
                <a:moveTo>
                  <a:pt x="0" y="0"/>
                </a:moveTo>
                <a:lnTo>
                  <a:pt x="27721" y="5588"/>
                </a:lnTo>
                <a:lnTo>
                  <a:pt x="50323" y="20829"/>
                </a:lnTo>
                <a:lnTo>
                  <a:pt x="65543" y="43435"/>
                </a:lnTo>
                <a:lnTo>
                  <a:pt x="71120" y="71119"/>
                </a:lnTo>
                <a:lnTo>
                  <a:pt x="71120" y="325119"/>
                </a:lnTo>
                <a:lnTo>
                  <a:pt x="65543" y="352804"/>
                </a:lnTo>
                <a:lnTo>
                  <a:pt x="50323" y="375410"/>
                </a:lnTo>
                <a:lnTo>
                  <a:pt x="27721" y="390651"/>
                </a:lnTo>
                <a:lnTo>
                  <a:pt x="0" y="396239"/>
                </a:lnTo>
              </a:path>
            </a:pathLst>
          </a:custGeom>
          <a:ln w="19050">
            <a:solidFill>
              <a:srgbClr val="FFFFFF"/>
            </a:solidFill>
          </a:ln>
        </p:spPr>
        <p:txBody>
          <a:bodyPr wrap="square" lIns="0" tIns="0" rIns="0" bIns="0" rtlCol="0"/>
          <a:lstStyle/>
          <a:p>
            <a:endParaRPr/>
          </a:p>
        </p:txBody>
      </p:sp>
      <p:sp>
        <p:nvSpPr>
          <p:cNvPr id="7" name="object 7"/>
          <p:cNvSpPr txBox="1"/>
          <p:nvPr/>
        </p:nvSpPr>
        <p:spPr>
          <a:xfrm>
            <a:off x="11573594" y="4263009"/>
            <a:ext cx="342900" cy="289823"/>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FFFFFF"/>
                </a:solidFill>
                <a:latin typeface="Calibri"/>
                <a:cs typeface="Calibri"/>
              </a:rPr>
              <a:t>88</a:t>
            </a:r>
            <a:endParaRPr sz="1800">
              <a:latin typeface="Calibri"/>
              <a:cs typeface="Calibri"/>
            </a:endParaRPr>
          </a:p>
        </p:txBody>
      </p:sp>
      <p:pic>
        <p:nvPicPr>
          <p:cNvPr id="8" name="object 8"/>
          <p:cNvPicPr/>
          <p:nvPr/>
        </p:nvPicPr>
        <p:blipFill>
          <a:blip r:embed="rId2" cstate="print"/>
          <a:stretch>
            <a:fillRect/>
          </a:stretch>
        </p:blipFill>
        <p:spPr>
          <a:xfrm>
            <a:off x="5181601" y="2043695"/>
            <a:ext cx="5575300" cy="3071813"/>
          </a:xfrm>
          <a:prstGeom prst="rect">
            <a:avLst/>
          </a:prstGeom>
        </p:spPr>
      </p:pic>
      <p:sp>
        <p:nvSpPr>
          <p:cNvPr id="9" name="object 9"/>
          <p:cNvSpPr txBox="1"/>
          <p:nvPr/>
        </p:nvSpPr>
        <p:spPr>
          <a:xfrm>
            <a:off x="375921" y="2063876"/>
            <a:ext cx="4317153" cy="4131900"/>
          </a:xfrm>
          <a:prstGeom prst="rect">
            <a:avLst/>
          </a:prstGeom>
        </p:spPr>
        <p:txBody>
          <a:bodyPr vert="horz" wrap="square" lIns="0" tIns="12700" rIns="0" bIns="0" rtlCol="0">
            <a:spAutoFit/>
          </a:bodyPr>
          <a:lstStyle/>
          <a:p>
            <a:pPr marL="38100">
              <a:lnSpc>
                <a:spcPct val="100000"/>
              </a:lnSpc>
              <a:spcBef>
                <a:spcPts val="100"/>
              </a:spcBef>
            </a:pPr>
            <a:r>
              <a:rPr sz="2400" b="1" i="1" spc="5" dirty="0">
                <a:latin typeface="Calibri"/>
                <a:cs typeface="Calibri"/>
              </a:rPr>
              <a:t>Solution</a:t>
            </a:r>
            <a:endParaRPr sz="2400" dirty="0">
              <a:latin typeface="Calibri"/>
              <a:cs typeface="Calibri"/>
            </a:endParaRPr>
          </a:p>
          <a:p>
            <a:pPr marL="38100">
              <a:lnSpc>
                <a:spcPct val="100000"/>
              </a:lnSpc>
            </a:pPr>
            <a:r>
              <a:rPr sz="2400" spc="-10" dirty="0">
                <a:latin typeface="Calibri"/>
                <a:cs typeface="Calibri"/>
              </a:rPr>
              <a:t>Here,</a:t>
            </a:r>
            <a:endParaRPr sz="2400" dirty="0">
              <a:latin typeface="Calibri"/>
              <a:cs typeface="Calibri"/>
            </a:endParaRPr>
          </a:p>
          <a:p>
            <a:pPr marL="38100" marR="30480">
              <a:lnSpc>
                <a:spcPct val="100000"/>
              </a:lnSpc>
            </a:pPr>
            <a:r>
              <a:rPr sz="2400" spc="5" dirty="0">
                <a:latin typeface="Calibri"/>
                <a:cs typeface="Calibri"/>
              </a:rPr>
              <a:t>The</a:t>
            </a:r>
            <a:r>
              <a:rPr sz="2400" spc="-40" dirty="0">
                <a:latin typeface="Calibri"/>
                <a:cs typeface="Calibri"/>
              </a:rPr>
              <a:t> </a:t>
            </a:r>
            <a:r>
              <a:rPr sz="2400" spc="-10" dirty="0">
                <a:latin typeface="Calibri"/>
                <a:cs typeface="Calibri"/>
              </a:rPr>
              <a:t>given</a:t>
            </a:r>
            <a:r>
              <a:rPr sz="2400" spc="-5" dirty="0">
                <a:latin typeface="Calibri"/>
                <a:cs typeface="Calibri"/>
              </a:rPr>
              <a:t> </a:t>
            </a:r>
            <a:r>
              <a:rPr sz="2400" spc="-10" dirty="0">
                <a:latin typeface="Calibri"/>
                <a:cs typeface="Calibri"/>
              </a:rPr>
              <a:t>mirror</a:t>
            </a:r>
            <a:r>
              <a:rPr sz="2400" spc="-20" dirty="0">
                <a:latin typeface="Calibri"/>
                <a:cs typeface="Calibri"/>
              </a:rPr>
              <a:t> </a:t>
            </a:r>
            <a:r>
              <a:rPr sz="2400" dirty="0">
                <a:latin typeface="Calibri"/>
                <a:cs typeface="Calibri"/>
              </a:rPr>
              <a:t>or</a:t>
            </a:r>
            <a:r>
              <a:rPr sz="2400" spc="-25" dirty="0">
                <a:latin typeface="Calibri"/>
                <a:cs typeface="Calibri"/>
              </a:rPr>
              <a:t> </a:t>
            </a:r>
            <a:r>
              <a:rPr sz="2400" dirty="0">
                <a:latin typeface="Calibri"/>
                <a:cs typeface="Calibri"/>
              </a:rPr>
              <a:t>line</a:t>
            </a:r>
            <a:r>
              <a:rPr sz="2400" spc="-5" dirty="0">
                <a:latin typeface="Calibri"/>
                <a:cs typeface="Calibri"/>
              </a:rPr>
              <a:t> </a:t>
            </a:r>
            <a:r>
              <a:rPr sz="2400" dirty="0">
                <a:latin typeface="Calibri"/>
                <a:cs typeface="Calibri"/>
              </a:rPr>
              <a:t>is </a:t>
            </a:r>
            <a:r>
              <a:rPr sz="2400" spc="-530" dirty="0">
                <a:latin typeface="Calibri"/>
                <a:cs typeface="Calibri"/>
              </a:rPr>
              <a:t> </a:t>
            </a:r>
            <a:r>
              <a:rPr sz="2400" dirty="0">
                <a:latin typeface="Calibri"/>
                <a:cs typeface="Calibri"/>
              </a:rPr>
              <a:t>passing </a:t>
            </a:r>
            <a:r>
              <a:rPr sz="2400" spc="-5" dirty="0">
                <a:latin typeface="Calibri"/>
                <a:cs typeface="Calibri"/>
              </a:rPr>
              <a:t>through </a:t>
            </a:r>
            <a:r>
              <a:rPr sz="2400" dirty="0">
                <a:latin typeface="Calibri"/>
                <a:cs typeface="Calibri"/>
              </a:rPr>
              <a:t>the </a:t>
            </a:r>
            <a:r>
              <a:rPr sz="2400" spc="5" dirty="0">
                <a:latin typeface="Calibri"/>
                <a:cs typeface="Calibri"/>
              </a:rPr>
              <a:t> </a:t>
            </a:r>
            <a:r>
              <a:rPr sz="2400" dirty="0">
                <a:latin typeface="Calibri"/>
                <a:cs typeface="Calibri"/>
              </a:rPr>
              <a:t>points</a:t>
            </a:r>
            <a:r>
              <a:rPr sz="2400" spc="-75" dirty="0">
                <a:latin typeface="Calibri"/>
                <a:cs typeface="Calibri"/>
              </a:rPr>
              <a:t> </a:t>
            </a:r>
            <a:r>
              <a:rPr sz="2400" i="1" spc="-5" dirty="0">
                <a:latin typeface="Calibri"/>
                <a:cs typeface="Calibri"/>
              </a:rPr>
              <a:t>(0,</a:t>
            </a:r>
            <a:r>
              <a:rPr sz="2400" i="1" spc="-20" dirty="0">
                <a:latin typeface="Calibri"/>
                <a:cs typeface="Calibri"/>
              </a:rPr>
              <a:t> </a:t>
            </a:r>
            <a:r>
              <a:rPr sz="2400" i="1" dirty="0">
                <a:latin typeface="Calibri"/>
                <a:cs typeface="Calibri"/>
              </a:rPr>
              <a:t>10)</a:t>
            </a:r>
            <a:r>
              <a:rPr sz="2400" i="1" spc="-55" dirty="0">
                <a:latin typeface="Calibri"/>
                <a:cs typeface="Calibri"/>
              </a:rPr>
              <a:t> </a:t>
            </a:r>
            <a:r>
              <a:rPr sz="2400" i="1" dirty="0">
                <a:latin typeface="Calibri"/>
                <a:cs typeface="Calibri"/>
              </a:rPr>
              <a:t>&amp;</a:t>
            </a:r>
            <a:r>
              <a:rPr sz="2400" i="1" spc="-5" dirty="0">
                <a:latin typeface="Calibri"/>
                <a:cs typeface="Calibri"/>
              </a:rPr>
              <a:t> </a:t>
            </a:r>
            <a:r>
              <a:rPr sz="2400" i="1" dirty="0">
                <a:latin typeface="Calibri"/>
                <a:cs typeface="Calibri"/>
              </a:rPr>
              <a:t>(10,</a:t>
            </a:r>
            <a:r>
              <a:rPr sz="2400" i="1" spc="-20" dirty="0">
                <a:latin typeface="Calibri"/>
                <a:cs typeface="Calibri"/>
              </a:rPr>
              <a:t> </a:t>
            </a:r>
            <a:r>
              <a:rPr sz="2400" i="1" spc="-5" dirty="0">
                <a:latin typeface="Calibri"/>
                <a:cs typeface="Calibri"/>
              </a:rPr>
              <a:t>0).</a:t>
            </a:r>
            <a:endParaRPr sz="2400" dirty="0">
              <a:latin typeface="Calibri"/>
              <a:cs typeface="Calibri"/>
            </a:endParaRPr>
          </a:p>
          <a:p>
            <a:pPr marL="38100">
              <a:lnSpc>
                <a:spcPct val="100000"/>
              </a:lnSpc>
              <a:spcBef>
                <a:spcPts val="1660"/>
              </a:spcBef>
            </a:pPr>
            <a:r>
              <a:rPr sz="2000" spc="-50" dirty="0">
                <a:latin typeface="Calibri"/>
                <a:cs typeface="Calibri"/>
              </a:rPr>
              <a:t>Now, </a:t>
            </a:r>
            <a:r>
              <a:rPr sz="2000" dirty="0">
                <a:latin typeface="Calibri"/>
                <a:cs typeface="Calibri"/>
              </a:rPr>
              <a:t>the</a:t>
            </a:r>
            <a:r>
              <a:rPr sz="2000" spc="-20" dirty="0">
                <a:latin typeface="Calibri"/>
                <a:cs typeface="Calibri"/>
              </a:rPr>
              <a:t> </a:t>
            </a:r>
            <a:r>
              <a:rPr sz="2000" spc="-5" dirty="0">
                <a:latin typeface="Calibri"/>
                <a:cs typeface="Calibri"/>
              </a:rPr>
              <a:t>slope</a:t>
            </a:r>
            <a:r>
              <a:rPr sz="2000" spc="10" dirty="0">
                <a:latin typeface="Calibri"/>
                <a:cs typeface="Calibri"/>
              </a:rPr>
              <a:t> </a:t>
            </a:r>
            <a:r>
              <a:rPr sz="2000" dirty="0">
                <a:latin typeface="Calibri"/>
                <a:cs typeface="Calibri"/>
              </a:rPr>
              <a:t>of</a:t>
            </a:r>
            <a:r>
              <a:rPr sz="2000" spc="-20" dirty="0">
                <a:latin typeface="Calibri"/>
                <a:cs typeface="Calibri"/>
              </a:rPr>
              <a:t> </a:t>
            </a:r>
            <a:r>
              <a:rPr sz="2000" dirty="0">
                <a:latin typeface="Calibri"/>
                <a:cs typeface="Calibri"/>
              </a:rPr>
              <a:t>the</a:t>
            </a:r>
            <a:r>
              <a:rPr sz="2000" spc="-15" dirty="0">
                <a:latin typeface="Calibri"/>
                <a:cs typeface="Calibri"/>
              </a:rPr>
              <a:t> </a:t>
            </a:r>
            <a:r>
              <a:rPr sz="2000" dirty="0">
                <a:latin typeface="Calibri"/>
                <a:cs typeface="Calibri"/>
              </a:rPr>
              <a:t>line</a:t>
            </a:r>
          </a:p>
          <a:p>
            <a:pPr marL="38100">
              <a:lnSpc>
                <a:spcPct val="100000"/>
              </a:lnSpc>
            </a:pPr>
            <a:r>
              <a:rPr sz="2000" spc="-10" dirty="0">
                <a:latin typeface="Calibri"/>
                <a:cs typeface="Calibri"/>
              </a:rPr>
              <a:t>(m)</a:t>
            </a:r>
            <a:r>
              <a:rPr sz="2000" spc="-25" dirty="0">
                <a:latin typeface="Calibri"/>
                <a:cs typeface="Calibri"/>
              </a:rPr>
              <a:t> </a:t>
            </a:r>
            <a:r>
              <a:rPr sz="2000" spc="-5" dirty="0">
                <a:latin typeface="Calibri"/>
                <a:cs typeface="Calibri"/>
              </a:rPr>
              <a:t>=</a:t>
            </a:r>
            <a:r>
              <a:rPr sz="2000" spc="10" dirty="0">
                <a:latin typeface="Calibri"/>
                <a:cs typeface="Calibri"/>
              </a:rPr>
              <a:t> </a:t>
            </a:r>
            <a:r>
              <a:rPr sz="2000" spc="-5" dirty="0">
                <a:latin typeface="Calibri"/>
                <a:cs typeface="Calibri"/>
              </a:rPr>
              <a:t>(y2-y1)</a:t>
            </a:r>
            <a:r>
              <a:rPr sz="2000" spc="10" dirty="0">
                <a:latin typeface="Calibri"/>
                <a:cs typeface="Calibri"/>
              </a:rPr>
              <a:t> </a:t>
            </a:r>
            <a:r>
              <a:rPr sz="2000" spc="-5" dirty="0">
                <a:latin typeface="Calibri"/>
                <a:cs typeface="Calibri"/>
              </a:rPr>
              <a:t>/</a:t>
            </a:r>
            <a:r>
              <a:rPr sz="2000" spc="-20" dirty="0">
                <a:latin typeface="Calibri"/>
                <a:cs typeface="Calibri"/>
              </a:rPr>
              <a:t> </a:t>
            </a:r>
            <a:r>
              <a:rPr sz="2000" spc="-10" dirty="0">
                <a:latin typeface="Calibri"/>
                <a:cs typeface="Calibri"/>
              </a:rPr>
              <a:t>(x2-x1)</a:t>
            </a:r>
            <a:endParaRPr sz="2000" dirty="0">
              <a:latin typeface="Calibri"/>
              <a:cs typeface="Calibri"/>
            </a:endParaRPr>
          </a:p>
          <a:p>
            <a:pPr marL="434340">
              <a:lnSpc>
                <a:spcPct val="100000"/>
              </a:lnSpc>
              <a:spcBef>
                <a:spcPts val="5"/>
              </a:spcBef>
            </a:pPr>
            <a:r>
              <a:rPr sz="2000" spc="-5" dirty="0">
                <a:latin typeface="Calibri"/>
                <a:cs typeface="Calibri"/>
              </a:rPr>
              <a:t>=</a:t>
            </a:r>
            <a:r>
              <a:rPr sz="2000" spc="5" dirty="0">
                <a:latin typeface="Calibri"/>
                <a:cs typeface="Calibri"/>
              </a:rPr>
              <a:t> </a:t>
            </a:r>
            <a:r>
              <a:rPr sz="2000" spc="-5" dirty="0">
                <a:latin typeface="Calibri"/>
                <a:cs typeface="Calibri"/>
              </a:rPr>
              <a:t>(0</a:t>
            </a:r>
            <a:r>
              <a:rPr sz="2000" spc="-10" dirty="0">
                <a:latin typeface="Calibri"/>
                <a:cs typeface="Calibri"/>
              </a:rPr>
              <a:t> </a:t>
            </a:r>
            <a:r>
              <a:rPr sz="2000" spc="-5" dirty="0">
                <a:latin typeface="Calibri"/>
                <a:cs typeface="Calibri"/>
              </a:rPr>
              <a:t>-</a:t>
            </a:r>
            <a:r>
              <a:rPr sz="2000" spc="-15" dirty="0">
                <a:latin typeface="Calibri"/>
                <a:cs typeface="Calibri"/>
              </a:rPr>
              <a:t> </a:t>
            </a:r>
            <a:r>
              <a:rPr sz="2000" spc="-5" dirty="0">
                <a:latin typeface="Calibri"/>
                <a:cs typeface="Calibri"/>
              </a:rPr>
              <a:t>10)</a:t>
            </a:r>
            <a:r>
              <a:rPr sz="2000" spc="15" dirty="0">
                <a:latin typeface="Calibri"/>
                <a:cs typeface="Calibri"/>
              </a:rPr>
              <a:t> </a:t>
            </a:r>
            <a:r>
              <a:rPr sz="2000" spc="-5" dirty="0">
                <a:latin typeface="Calibri"/>
                <a:cs typeface="Calibri"/>
              </a:rPr>
              <a:t>/</a:t>
            </a:r>
            <a:r>
              <a:rPr sz="2000" spc="-10" dirty="0">
                <a:latin typeface="Calibri"/>
                <a:cs typeface="Calibri"/>
              </a:rPr>
              <a:t> (10</a:t>
            </a:r>
            <a:r>
              <a:rPr sz="2000" spc="15" dirty="0">
                <a:latin typeface="Calibri"/>
                <a:cs typeface="Calibri"/>
              </a:rPr>
              <a:t> </a:t>
            </a:r>
            <a:r>
              <a:rPr sz="2000" spc="-5" dirty="0">
                <a:latin typeface="Calibri"/>
                <a:cs typeface="Calibri"/>
              </a:rPr>
              <a:t>-</a:t>
            </a:r>
            <a:r>
              <a:rPr sz="2000" spc="-15" dirty="0">
                <a:latin typeface="Calibri"/>
                <a:cs typeface="Calibri"/>
              </a:rPr>
              <a:t> </a:t>
            </a:r>
            <a:r>
              <a:rPr sz="2000" spc="-5" dirty="0">
                <a:latin typeface="Calibri"/>
                <a:cs typeface="Calibri"/>
              </a:rPr>
              <a:t>0)</a:t>
            </a:r>
            <a:r>
              <a:rPr sz="2000" spc="-15" dirty="0">
                <a:latin typeface="Calibri"/>
                <a:cs typeface="Calibri"/>
              </a:rPr>
              <a:t> </a:t>
            </a:r>
            <a:r>
              <a:rPr sz="2000" spc="-5" dirty="0">
                <a:latin typeface="Calibri"/>
                <a:cs typeface="Calibri"/>
              </a:rPr>
              <a:t>=</a:t>
            </a:r>
            <a:r>
              <a:rPr sz="2000" spc="10" dirty="0">
                <a:latin typeface="Calibri"/>
                <a:cs typeface="Calibri"/>
              </a:rPr>
              <a:t> </a:t>
            </a:r>
            <a:r>
              <a:rPr sz="2000" spc="-10" dirty="0">
                <a:latin typeface="Calibri"/>
                <a:cs typeface="Calibri"/>
              </a:rPr>
              <a:t>-1</a:t>
            </a:r>
            <a:endParaRPr sz="2000" dirty="0">
              <a:latin typeface="Calibri"/>
              <a:cs typeface="Calibri"/>
            </a:endParaRPr>
          </a:p>
          <a:p>
            <a:pPr marR="344805" algn="ctr">
              <a:lnSpc>
                <a:spcPct val="100000"/>
              </a:lnSpc>
            </a:pPr>
            <a:r>
              <a:rPr sz="2000" spc="-10" dirty="0">
                <a:latin typeface="Calibri"/>
                <a:cs typeface="Calibri"/>
              </a:rPr>
              <a:t>Thus, </a:t>
            </a:r>
            <a:r>
              <a:rPr sz="2000" spc="-5" dirty="0">
                <a:latin typeface="Calibri"/>
                <a:cs typeface="Calibri"/>
              </a:rPr>
              <a:t>the</a:t>
            </a:r>
            <a:r>
              <a:rPr sz="2000" spc="-15" dirty="0">
                <a:latin typeface="Calibri"/>
                <a:cs typeface="Calibri"/>
              </a:rPr>
              <a:t> </a:t>
            </a:r>
            <a:r>
              <a:rPr sz="2000" spc="-10" dirty="0">
                <a:latin typeface="Calibri"/>
                <a:cs typeface="Calibri"/>
              </a:rPr>
              <a:t>rotation</a:t>
            </a:r>
            <a:r>
              <a:rPr sz="2000" spc="-20" dirty="0">
                <a:latin typeface="Calibri"/>
                <a:cs typeface="Calibri"/>
              </a:rPr>
              <a:t> </a:t>
            </a:r>
            <a:r>
              <a:rPr sz="2000" spc="-5" dirty="0">
                <a:latin typeface="Calibri"/>
                <a:cs typeface="Calibri"/>
              </a:rPr>
              <a:t>angle</a:t>
            </a:r>
            <a:r>
              <a:rPr sz="2000" spc="10" dirty="0">
                <a:latin typeface="Calibri"/>
                <a:cs typeface="Calibri"/>
              </a:rPr>
              <a:t> </a:t>
            </a:r>
            <a:r>
              <a:rPr sz="2000" spc="-10" dirty="0">
                <a:latin typeface="Calibri"/>
                <a:cs typeface="Calibri"/>
              </a:rPr>
              <a:t>(</a:t>
            </a:r>
            <a:r>
              <a:rPr sz="2000" b="1" spc="-10" dirty="0">
                <a:latin typeface="Calibri"/>
                <a:cs typeface="Calibri"/>
              </a:rPr>
              <a:t>θ</a:t>
            </a:r>
            <a:r>
              <a:rPr sz="2000" spc="-10" dirty="0">
                <a:latin typeface="Calibri"/>
                <a:cs typeface="Calibri"/>
              </a:rPr>
              <a:t>)</a:t>
            </a:r>
            <a:endParaRPr sz="2000" dirty="0">
              <a:latin typeface="Calibri"/>
              <a:cs typeface="Calibri"/>
            </a:endParaRPr>
          </a:p>
          <a:p>
            <a:pPr marR="298450" algn="ctr">
              <a:lnSpc>
                <a:spcPct val="100000"/>
              </a:lnSpc>
            </a:pPr>
            <a:r>
              <a:rPr sz="2000" spc="-5" dirty="0">
                <a:latin typeface="Calibri"/>
                <a:cs typeface="Calibri"/>
              </a:rPr>
              <a:t>=</a:t>
            </a:r>
            <a:r>
              <a:rPr sz="2000" spc="-15" dirty="0">
                <a:latin typeface="Calibri"/>
                <a:cs typeface="Calibri"/>
              </a:rPr>
              <a:t> </a:t>
            </a:r>
            <a:r>
              <a:rPr sz="2000" spc="-65" dirty="0">
                <a:latin typeface="Calibri"/>
                <a:cs typeface="Calibri"/>
              </a:rPr>
              <a:t>Tan</a:t>
            </a:r>
            <a:r>
              <a:rPr sz="2000" spc="25" dirty="0">
                <a:latin typeface="Calibri"/>
                <a:cs typeface="Calibri"/>
              </a:rPr>
              <a:t> </a:t>
            </a:r>
            <a:r>
              <a:rPr sz="2025" spc="-7" baseline="24691" dirty="0">
                <a:latin typeface="Calibri"/>
                <a:cs typeface="Calibri"/>
              </a:rPr>
              <a:t>-1 </a:t>
            </a:r>
            <a:r>
              <a:rPr sz="2000" spc="-10" dirty="0">
                <a:latin typeface="Calibri"/>
                <a:cs typeface="Calibri"/>
              </a:rPr>
              <a:t>(m)</a:t>
            </a:r>
            <a:r>
              <a:rPr sz="2000" spc="10" dirty="0">
                <a:latin typeface="Calibri"/>
                <a:cs typeface="Calibri"/>
              </a:rPr>
              <a:t> </a:t>
            </a:r>
            <a:r>
              <a:rPr sz="2000" spc="-5" dirty="0">
                <a:latin typeface="Calibri"/>
                <a:cs typeface="Calibri"/>
              </a:rPr>
              <a:t>=</a:t>
            </a:r>
            <a:r>
              <a:rPr sz="2000" spc="5" dirty="0">
                <a:latin typeface="Calibri"/>
                <a:cs typeface="Calibri"/>
              </a:rPr>
              <a:t> </a:t>
            </a:r>
            <a:r>
              <a:rPr sz="2000" spc="-65" dirty="0">
                <a:latin typeface="Calibri"/>
                <a:cs typeface="Calibri"/>
              </a:rPr>
              <a:t>Tan</a:t>
            </a:r>
            <a:r>
              <a:rPr sz="2000" spc="5" dirty="0">
                <a:latin typeface="Calibri"/>
                <a:cs typeface="Calibri"/>
              </a:rPr>
              <a:t> </a:t>
            </a:r>
            <a:r>
              <a:rPr sz="2025" spc="-15" baseline="24691" dirty="0">
                <a:latin typeface="Calibri"/>
                <a:cs typeface="Calibri"/>
              </a:rPr>
              <a:t>-1</a:t>
            </a:r>
            <a:r>
              <a:rPr sz="2000" spc="-10" dirty="0">
                <a:latin typeface="Calibri"/>
                <a:cs typeface="Calibri"/>
              </a:rPr>
              <a:t>(-1)</a:t>
            </a:r>
            <a:endParaRPr sz="2000" dirty="0">
              <a:latin typeface="Calibri"/>
              <a:cs typeface="Calibri"/>
            </a:endParaRPr>
          </a:p>
          <a:p>
            <a:pPr marR="1926589" algn="ctr">
              <a:lnSpc>
                <a:spcPct val="100000"/>
              </a:lnSpc>
            </a:pPr>
            <a:r>
              <a:rPr sz="2000" spc="-5" dirty="0">
                <a:latin typeface="Calibri"/>
                <a:cs typeface="Calibri"/>
              </a:rPr>
              <a:t>=</a:t>
            </a:r>
            <a:r>
              <a:rPr sz="2000" spc="-30" dirty="0">
                <a:latin typeface="Calibri"/>
                <a:cs typeface="Calibri"/>
              </a:rPr>
              <a:t> </a:t>
            </a:r>
            <a:r>
              <a:rPr sz="2000" spc="-5" dirty="0">
                <a:latin typeface="Calibri"/>
                <a:cs typeface="Calibri"/>
              </a:rPr>
              <a:t>-</a:t>
            </a:r>
            <a:r>
              <a:rPr sz="2000" spc="-35" dirty="0">
                <a:latin typeface="Calibri"/>
                <a:cs typeface="Calibri"/>
              </a:rPr>
              <a:t> </a:t>
            </a:r>
            <a:r>
              <a:rPr sz="2000" spc="-10" dirty="0" smtClean="0">
                <a:latin typeface="Calibri"/>
                <a:cs typeface="Calibri"/>
              </a:rPr>
              <a:t>45</a:t>
            </a:r>
            <a:r>
              <a:rPr sz="2025" spc="-15" baseline="24691" dirty="0" smtClean="0">
                <a:latin typeface="Calibri"/>
                <a:cs typeface="Calibri"/>
              </a:rPr>
              <a:t>0</a:t>
            </a:r>
            <a:endParaRPr lang="en-US" sz="2025" spc="-15" baseline="24691" dirty="0" smtClean="0">
              <a:latin typeface="Calibri"/>
              <a:cs typeface="Calibri"/>
            </a:endParaRPr>
          </a:p>
          <a:p>
            <a:pPr marR="1926589" algn="ctr">
              <a:lnSpc>
                <a:spcPct val="100000"/>
              </a:lnSpc>
            </a:pPr>
            <a:endParaRPr sz="2025" baseline="24691" dirty="0">
              <a:latin typeface="Calibri"/>
              <a:cs typeface="Calibri"/>
            </a:endParaRPr>
          </a:p>
        </p:txBody>
      </p:sp>
      <p:sp>
        <p:nvSpPr>
          <p:cNvPr id="4" name="TextBox 3"/>
          <p:cNvSpPr txBox="1"/>
          <p:nvPr/>
        </p:nvSpPr>
        <p:spPr>
          <a:xfrm>
            <a:off x="714992" y="5657850"/>
            <a:ext cx="9648208" cy="830997"/>
          </a:xfrm>
          <a:prstGeom prst="rect">
            <a:avLst/>
          </a:prstGeom>
          <a:noFill/>
        </p:spPr>
        <p:txBody>
          <a:bodyPr wrap="square" rtlCol="0">
            <a:spAutoFit/>
          </a:bodyPr>
          <a:lstStyle/>
          <a:p>
            <a:r>
              <a:rPr lang="en-US" sz="2400" dirty="0" smtClean="0"/>
              <a:t>Equation of a mirror line is y=(-1)x+10</a:t>
            </a:r>
          </a:p>
          <a:p>
            <a:r>
              <a:rPr lang="en-US" sz="2400" dirty="0" smtClean="0"/>
              <a:t>i.e. m=-1,c=10</a:t>
            </a:r>
            <a:endParaRPr lang="en-US" sz="2400" dirty="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4401" y="514350"/>
            <a:ext cx="6437207" cy="529889"/>
          </a:xfrm>
          <a:prstGeom prst="rect">
            <a:avLst/>
          </a:prstGeom>
        </p:spPr>
        <p:txBody>
          <a:bodyPr vert="horz" wrap="square" lIns="0" tIns="12700" rIns="0" bIns="0" rtlCol="0">
            <a:spAutoFit/>
          </a:bodyPr>
          <a:lstStyle/>
          <a:p>
            <a:pPr marL="12700" marR="5080">
              <a:lnSpc>
                <a:spcPct val="120100"/>
              </a:lnSpc>
              <a:spcBef>
                <a:spcPts val="100"/>
              </a:spcBef>
            </a:pPr>
            <a:r>
              <a:rPr sz="2800" b="0" spc="-5" dirty="0">
                <a:solidFill>
                  <a:srgbClr val="000000"/>
                </a:solidFill>
                <a:latin typeface="Calibri"/>
                <a:cs typeface="Calibri"/>
              </a:rPr>
              <a:t>The</a:t>
            </a:r>
            <a:r>
              <a:rPr sz="2800" b="0" spc="-20" dirty="0">
                <a:solidFill>
                  <a:srgbClr val="000000"/>
                </a:solidFill>
                <a:latin typeface="Calibri"/>
                <a:cs typeface="Calibri"/>
              </a:rPr>
              <a:t> </a:t>
            </a:r>
            <a:r>
              <a:rPr sz="2800" b="0" spc="-10">
                <a:solidFill>
                  <a:srgbClr val="000000"/>
                </a:solidFill>
                <a:latin typeface="Calibri"/>
                <a:cs typeface="Calibri"/>
              </a:rPr>
              <a:t>composite</a:t>
            </a:r>
            <a:r>
              <a:rPr sz="2800" b="0" spc="-40">
                <a:solidFill>
                  <a:srgbClr val="000000"/>
                </a:solidFill>
                <a:latin typeface="Calibri"/>
                <a:cs typeface="Calibri"/>
              </a:rPr>
              <a:t> </a:t>
            </a:r>
            <a:r>
              <a:rPr sz="2800" b="0" spc="-5" smtClean="0">
                <a:solidFill>
                  <a:srgbClr val="000000"/>
                </a:solidFill>
                <a:latin typeface="Calibri"/>
                <a:cs typeface="Calibri"/>
              </a:rPr>
              <a:t>matrix </a:t>
            </a:r>
            <a:r>
              <a:rPr sz="2800" b="0" dirty="0">
                <a:solidFill>
                  <a:srgbClr val="000000"/>
                </a:solidFill>
                <a:latin typeface="Calibri"/>
                <a:cs typeface="Calibri"/>
              </a:rPr>
              <a:t>is</a:t>
            </a:r>
            <a:r>
              <a:rPr sz="2800" b="0" spc="-30" dirty="0">
                <a:solidFill>
                  <a:srgbClr val="000000"/>
                </a:solidFill>
                <a:latin typeface="Calibri"/>
                <a:cs typeface="Calibri"/>
              </a:rPr>
              <a:t> </a:t>
            </a:r>
            <a:r>
              <a:rPr sz="2800" b="0" spc="-5" dirty="0">
                <a:solidFill>
                  <a:srgbClr val="000000"/>
                </a:solidFill>
                <a:latin typeface="Calibri"/>
                <a:cs typeface="Calibri"/>
              </a:rPr>
              <a:t>given</a:t>
            </a:r>
            <a:r>
              <a:rPr sz="2800" b="0" spc="-35" dirty="0">
                <a:solidFill>
                  <a:srgbClr val="000000"/>
                </a:solidFill>
                <a:latin typeface="Calibri"/>
                <a:cs typeface="Calibri"/>
              </a:rPr>
              <a:t> </a:t>
            </a:r>
            <a:r>
              <a:rPr sz="2800" b="0" spc="-10" dirty="0">
                <a:solidFill>
                  <a:srgbClr val="000000"/>
                </a:solidFill>
                <a:latin typeface="Calibri"/>
                <a:cs typeface="Calibri"/>
              </a:rPr>
              <a:t>by</a:t>
            </a:r>
            <a:r>
              <a:rPr sz="2800" b="0" spc="-10">
                <a:solidFill>
                  <a:srgbClr val="000000"/>
                </a:solidFill>
                <a:latin typeface="Calibri"/>
                <a:cs typeface="Calibri"/>
              </a:rPr>
              <a:t>: </a:t>
            </a:r>
            <a:r>
              <a:rPr sz="2800" b="0" spc="-615">
                <a:solidFill>
                  <a:srgbClr val="000000"/>
                </a:solidFill>
                <a:latin typeface="Calibri"/>
                <a:cs typeface="Calibri"/>
              </a:rPr>
              <a:t> </a:t>
            </a:r>
            <a:endParaRPr sz="2800" dirty="0">
              <a:latin typeface="Calibri"/>
              <a:cs typeface="Calibri"/>
            </a:endParaRPr>
          </a:p>
        </p:txBody>
      </p:sp>
      <p:sp>
        <p:nvSpPr>
          <p:cNvPr id="3" name="object 3"/>
          <p:cNvSpPr txBox="1"/>
          <p:nvPr/>
        </p:nvSpPr>
        <p:spPr>
          <a:xfrm>
            <a:off x="941222" y="1065370"/>
            <a:ext cx="9460653" cy="629018"/>
          </a:xfrm>
          <a:prstGeom prst="rect">
            <a:avLst/>
          </a:prstGeom>
        </p:spPr>
        <p:txBody>
          <a:bodyPr vert="horz" wrap="square" lIns="0" tIns="13335" rIns="0" bIns="0" rtlCol="0">
            <a:spAutoFit/>
          </a:bodyPr>
          <a:lstStyle/>
          <a:p>
            <a:pPr marL="38100">
              <a:lnSpc>
                <a:spcPct val="100000"/>
              </a:lnSpc>
              <a:spcBef>
                <a:spcPts val="105"/>
              </a:spcBef>
            </a:pPr>
            <a:r>
              <a:rPr lang="en-US" sz="4200" baseline="14880" dirty="0" smtClean="0">
                <a:latin typeface="Calibri"/>
                <a:cs typeface="Calibri"/>
              </a:rPr>
              <a:t>Cm</a:t>
            </a:r>
            <a:r>
              <a:rPr sz="4200" baseline="14880" smtClean="0">
                <a:latin typeface="Calibri"/>
                <a:cs typeface="Calibri"/>
              </a:rPr>
              <a:t>=</a:t>
            </a:r>
            <a:r>
              <a:rPr sz="4200" spc="-30" baseline="14880" smtClean="0">
                <a:latin typeface="Calibri"/>
                <a:cs typeface="Calibri"/>
              </a:rPr>
              <a:t> </a:t>
            </a:r>
            <a:r>
              <a:rPr sz="4200" b="1" i="1" spc="7" baseline="14880" smtClean="0">
                <a:latin typeface="Calibri"/>
                <a:cs typeface="Calibri"/>
              </a:rPr>
              <a:t>T</a:t>
            </a:r>
            <a:r>
              <a:rPr sz="2775" b="1" i="1" spc="7" baseline="3003" smtClean="0">
                <a:latin typeface="Calibri"/>
                <a:cs typeface="Calibri"/>
              </a:rPr>
              <a:t>(</a:t>
            </a:r>
            <a:r>
              <a:rPr sz="2775" b="1" i="1" spc="15" baseline="3003" smtClean="0">
                <a:latin typeface="Calibri"/>
                <a:cs typeface="Calibri"/>
              </a:rPr>
              <a:t>10</a:t>
            </a:r>
            <a:r>
              <a:rPr lang="en-US" sz="2775" b="1" i="1" spc="15" baseline="3003" dirty="0" smtClean="0">
                <a:latin typeface="Calibri"/>
                <a:cs typeface="Calibri"/>
              </a:rPr>
              <a:t>,0</a:t>
            </a:r>
            <a:r>
              <a:rPr sz="2775" b="1" i="1" spc="15" baseline="3003" smtClean="0">
                <a:latin typeface="Calibri"/>
                <a:cs typeface="Calibri"/>
              </a:rPr>
              <a:t>)</a:t>
            </a:r>
            <a:r>
              <a:rPr sz="2775" b="1" i="1" spc="-30" baseline="3003" smtClean="0">
                <a:latin typeface="Calibri"/>
                <a:cs typeface="Calibri"/>
              </a:rPr>
              <a:t> </a:t>
            </a:r>
            <a:r>
              <a:rPr sz="2775" b="1" i="1" spc="15" baseline="3003" smtClean="0">
                <a:latin typeface="Calibri"/>
                <a:cs typeface="Calibri"/>
              </a:rPr>
              <a:t>.</a:t>
            </a:r>
            <a:r>
              <a:rPr sz="2775" b="1" i="1" spc="315" baseline="3003" smtClean="0">
                <a:latin typeface="Calibri"/>
                <a:cs typeface="Calibri"/>
              </a:rPr>
              <a:t> </a:t>
            </a:r>
            <a:r>
              <a:rPr lang="en-US" sz="4200" b="1" i="1" spc="7" baseline="14880" dirty="0" smtClean="0">
                <a:cs typeface="Calibri"/>
              </a:rPr>
              <a:t>R</a:t>
            </a:r>
            <a:r>
              <a:rPr lang="en-US" sz="4200" b="1" i="1" spc="135" baseline="14880" dirty="0" smtClean="0">
                <a:cs typeface="Calibri"/>
              </a:rPr>
              <a:t> (-</a:t>
            </a:r>
            <a:r>
              <a:rPr lang="en-US" sz="6000" b="1" i="1" spc="135" baseline="-25000" dirty="0" smtClean="0">
                <a:cs typeface="Calibri"/>
              </a:rPr>
              <a:t>ᶿ</a:t>
            </a:r>
            <a:r>
              <a:rPr lang="en-US" sz="4200" b="1" i="1" spc="135" baseline="14880" dirty="0" smtClean="0">
                <a:cs typeface="Calibri"/>
              </a:rPr>
              <a:t>)</a:t>
            </a:r>
            <a:r>
              <a:rPr sz="2775" b="1" i="1" spc="307" baseline="3003" smtClean="0">
                <a:latin typeface="Calibri"/>
                <a:cs typeface="Calibri"/>
              </a:rPr>
              <a:t> </a:t>
            </a:r>
            <a:r>
              <a:rPr sz="4200" b="1" i="1" spc="7" baseline="14880" dirty="0">
                <a:latin typeface="Calibri"/>
                <a:cs typeface="Calibri"/>
              </a:rPr>
              <a:t>.R</a:t>
            </a:r>
            <a:r>
              <a:rPr sz="2775" b="1" i="1" spc="7" baseline="3003" dirty="0">
                <a:latin typeface="Calibri"/>
                <a:cs typeface="Calibri"/>
              </a:rPr>
              <a:t>fx</a:t>
            </a:r>
            <a:r>
              <a:rPr sz="2775" b="1" i="1" spc="-7" baseline="3003" dirty="0">
                <a:latin typeface="Calibri"/>
                <a:cs typeface="Calibri"/>
              </a:rPr>
              <a:t> </a:t>
            </a:r>
            <a:r>
              <a:rPr sz="2775" b="1" i="1" spc="7" baseline="3003" dirty="0">
                <a:latin typeface="Calibri"/>
                <a:cs typeface="Calibri"/>
              </a:rPr>
              <a:t>.</a:t>
            </a:r>
            <a:r>
              <a:rPr sz="4200" b="1" i="1" spc="7" baseline="14880">
                <a:latin typeface="Calibri"/>
                <a:cs typeface="Calibri"/>
              </a:rPr>
              <a:t>R</a:t>
            </a:r>
            <a:r>
              <a:rPr sz="4200" b="1" i="1" spc="135" baseline="14880">
                <a:latin typeface="Calibri"/>
                <a:cs typeface="Calibri"/>
              </a:rPr>
              <a:t> </a:t>
            </a:r>
            <a:r>
              <a:rPr lang="en-US" sz="4200" b="1" i="1" spc="135" baseline="14880" dirty="0" smtClean="0">
                <a:latin typeface="Calibri"/>
                <a:cs typeface="Calibri"/>
              </a:rPr>
              <a:t>(</a:t>
            </a:r>
            <a:r>
              <a:rPr lang="en-US" sz="6000" b="1" i="1" spc="135" baseline="-25000" dirty="0" smtClean="0">
                <a:latin typeface="Calibri"/>
                <a:cs typeface="Calibri"/>
              </a:rPr>
              <a:t>ᶿ</a:t>
            </a:r>
            <a:r>
              <a:rPr lang="en-US" sz="4200" b="1" i="1" spc="135" baseline="14880" dirty="0" smtClean="0">
                <a:latin typeface="Calibri"/>
                <a:cs typeface="Calibri"/>
              </a:rPr>
              <a:t>)</a:t>
            </a:r>
            <a:r>
              <a:rPr sz="2775" b="1" i="1" spc="315" baseline="3003" smtClean="0">
                <a:latin typeface="Calibri"/>
                <a:cs typeface="Calibri"/>
              </a:rPr>
              <a:t> </a:t>
            </a:r>
            <a:r>
              <a:rPr sz="4200" b="1" i="1" spc="-44" baseline="14880">
                <a:latin typeface="Calibri"/>
                <a:cs typeface="Calibri"/>
              </a:rPr>
              <a:t>.</a:t>
            </a:r>
            <a:r>
              <a:rPr sz="4200" b="1" i="1" spc="-44" baseline="14880" smtClean="0">
                <a:latin typeface="Calibri"/>
                <a:cs typeface="Calibri"/>
              </a:rPr>
              <a:t>T</a:t>
            </a:r>
            <a:r>
              <a:rPr sz="2775" b="1" i="1" spc="-7" baseline="3003" smtClean="0">
                <a:latin typeface="Calibri"/>
                <a:cs typeface="Calibri"/>
              </a:rPr>
              <a:t> </a:t>
            </a:r>
            <a:r>
              <a:rPr sz="2775" b="1" i="1" spc="15" baseline="3003" dirty="0">
                <a:latin typeface="Calibri"/>
                <a:cs typeface="Calibri"/>
              </a:rPr>
              <a:t>(-10,</a:t>
            </a:r>
            <a:r>
              <a:rPr sz="2775" b="1" i="1" spc="-15" baseline="3003" dirty="0">
                <a:latin typeface="Calibri"/>
                <a:cs typeface="Calibri"/>
              </a:rPr>
              <a:t> </a:t>
            </a:r>
            <a:r>
              <a:rPr sz="2775" b="1" i="1" spc="15" baseline="3003" dirty="0">
                <a:latin typeface="Calibri"/>
                <a:cs typeface="Calibri"/>
              </a:rPr>
              <a:t>0)</a:t>
            </a:r>
            <a:endParaRPr sz="2775" baseline="3003">
              <a:latin typeface="Calibri"/>
              <a:cs typeface="Calibri"/>
            </a:endParaRPr>
          </a:p>
        </p:txBody>
      </p:sp>
      <p:sp>
        <p:nvSpPr>
          <p:cNvPr id="5" name="object 5"/>
          <p:cNvSpPr/>
          <p:nvPr/>
        </p:nvSpPr>
        <p:spPr>
          <a:xfrm>
            <a:off x="11375643" y="4236719"/>
            <a:ext cx="94827" cy="297180"/>
          </a:xfrm>
          <a:custGeom>
            <a:avLst/>
            <a:gdLst/>
            <a:ahLst/>
            <a:cxnLst/>
            <a:rect l="l" t="t" r="r" b="b"/>
            <a:pathLst>
              <a:path w="71120" h="396239">
                <a:moveTo>
                  <a:pt x="71120" y="396239"/>
                </a:moveTo>
                <a:lnTo>
                  <a:pt x="43451" y="390651"/>
                </a:lnTo>
                <a:lnTo>
                  <a:pt x="20843" y="375410"/>
                </a:lnTo>
                <a:lnTo>
                  <a:pt x="5593" y="352804"/>
                </a:lnTo>
                <a:lnTo>
                  <a:pt x="0" y="325119"/>
                </a:lnTo>
                <a:lnTo>
                  <a:pt x="0" y="71119"/>
                </a:lnTo>
                <a:lnTo>
                  <a:pt x="5593" y="43435"/>
                </a:lnTo>
                <a:lnTo>
                  <a:pt x="20843" y="20829"/>
                </a:lnTo>
                <a:lnTo>
                  <a:pt x="43451" y="5588"/>
                </a:lnTo>
                <a:lnTo>
                  <a:pt x="71120" y="0"/>
                </a:lnTo>
              </a:path>
            </a:pathLst>
          </a:custGeom>
          <a:ln w="19050">
            <a:solidFill>
              <a:srgbClr val="FFFFFF"/>
            </a:solidFill>
          </a:ln>
        </p:spPr>
        <p:txBody>
          <a:bodyPr wrap="square" lIns="0" tIns="0" rIns="0" bIns="0" rtlCol="0"/>
          <a:lstStyle/>
          <a:p>
            <a:endParaRPr/>
          </a:p>
        </p:txBody>
      </p:sp>
      <p:sp>
        <p:nvSpPr>
          <p:cNvPr id="6" name="object 6"/>
          <p:cNvSpPr/>
          <p:nvPr/>
        </p:nvSpPr>
        <p:spPr>
          <a:xfrm>
            <a:off x="12012337" y="4236719"/>
            <a:ext cx="94827" cy="297180"/>
          </a:xfrm>
          <a:custGeom>
            <a:avLst/>
            <a:gdLst/>
            <a:ahLst/>
            <a:cxnLst/>
            <a:rect l="l" t="t" r="r" b="b"/>
            <a:pathLst>
              <a:path w="71120" h="396239">
                <a:moveTo>
                  <a:pt x="0" y="0"/>
                </a:moveTo>
                <a:lnTo>
                  <a:pt x="27721" y="5588"/>
                </a:lnTo>
                <a:lnTo>
                  <a:pt x="50323" y="20829"/>
                </a:lnTo>
                <a:lnTo>
                  <a:pt x="65543" y="43435"/>
                </a:lnTo>
                <a:lnTo>
                  <a:pt x="71120" y="71119"/>
                </a:lnTo>
                <a:lnTo>
                  <a:pt x="71120" y="325119"/>
                </a:lnTo>
                <a:lnTo>
                  <a:pt x="65543" y="352804"/>
                </a:lnTo>
                <a:lnTo>
                  <a:pt x="50323" y="375410"/>
                </a:lnTo>
                <a:lnTo>
                  <a:pt x="27721" y="390651"/>
                </a:lnTo>
                <a:lnTo>
                  <a:pt x="0" y="396239"/>
                </a:lnTo>
              </a:path>
            </a:pathLst>
          </a:custGeom>
          <a:ln w="19050">
            <a:solidFill>
              <a:srgbClr val="FFFFFF"/>
            </a:solidFill>
          </a:ln>
        </p:spPr>
        <p:txBody>
          <a:bodyPr wrap="square" lIns="0" tIns="0" rIns="0" bIns="0" rtlCol="0"/>
          <a:lstStyle/>
          <a:p>
            <a:endParaRPr/>
          </a:p>
        </p:txBody>
      </p:sp>
      <p:sp>
        <p:nvSpPr>
          <p:cNvPr id="7" name="object 7"/>
          <p:cNvSpPr txBox="1"/>
          <p:nvPr/>
        </p:nvSpPr>
        <p:spPr>
          <a:xfrm>
            <a:off x="11573594" y="4263009"/>
            <a:ext cx="342900" cy="289823"/>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FFFFFF"/>
                </a:solidFill>
                <a:latin typeface="Calibri"/>
                <a:cs typeface="Calibri"/>
              </a:rPr>
              <a:t>89</a:t>
            </a:r>
            <a:endParaRPr sz="1800">
              <a:latin typeface="Calibri"/>
              <a:cs typeface="Calibri"/>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091" y="134493"/>
            <a:ext cx="11989816" cy="307777"/>
          </a:xfrm>
        </p:spPr>
        <p:txBody>
          <a:bodyPr/>
          <a:lstStyle/>
          <a:p>
            <a:endParaRPr lang="en-US"/>
          </a:p>
        </p:txBody>
      </p:sp>
      <p:sp>
        <p:nvSpPr>
          <p:cNvPr id="5" name="TextBox 4"/>
          <p:cNvSpPr txBox="1"/>
          <p:nvPr/>
        </p:nvSpPr>
        <p:spPr>
          <a:xfrm>
            <a:off x="838200" y="3592168"/>
            <a:ext cx="1524000" cy="707886"/>
          </a:xfrm>
          <a:prstGeom prst="rect">
            <a:avLst/>
          </a:prstGeom>
          <a:noFill/>
        </p:spPr>
        <p:txBody>
          <a:bodyPr wrap="square" rtlCol="0">
            <a:spAutoFit/>
          </a:bodyPr>
          <a:lstStyle/>
          <a:p>
            <a:r>
              <a:rPr lang="en-US" sz="4000" dirty="0" smtClean="0"/>
              <a:t>Cm=</a:t>
            </a:r>
            <a:endParaRPr lang="en-US" sz="4000" dirty="0"/>
          </a:p>
        </p:txBody>
      </p:sp>
      <p:sp>
        <p:nvSpPr>
          <p:cNvPr id="6" name="Content Placeholder 5"/>
          <p:cNvSpPr>
            <a:spLocks noGrp="1"/>
          </p:cNvSpPr>
          <p:nvPr>
            <p:ph idx="1"/>
          </p:nvPr>
        </p:nvSpPr>
        <p:spPr>
          <a:xfrm>
            <a:off x="609600" y="1577340"/>
            <a:ext cx="10972800" cy="276999"/>
          </a:xfrm>
        </p:spPr>
        <p:txBody>
          <a:bodyPr/>
          <a:lstStyle/>
          <a:p>
            <a:endParaRPr lang="en-US" dirty="0"/>
          </a:p>
        </p:txBody>
      </p:sp>
      <p:pic>
        <p:nvPicPr>
          <p:cNvPr id="7" name="object 14"/>
          <p:cNvPicPr/>
          <p:nvPr/>
        </p:nvPicPr>
        <p:blipFill>
          <a:blip r:embed="rId2" cstate="print"/>
          <a:stretch>
            <a:fillRect/>
          </a:stretch>
        </p:blipFill>
        <p:spPr>
          <a:xfrm>
            <a:off x="2362200" y="2743200"/>
            <a:ext cx="7391400" cy="2228850"/>
          </a:xfrm>
          <a:prstGeom prst="rect">
            <a:avLst/>
          </a:prstGeom>
        </p:spPr>
      </p:pic>
      <p:sp>
        <p:nvSpPr>
          <p:cNvPr id="3" name="TextBox 2"/>
          <p:cNvSpPr txBox="1"/>
          <p:nvPr/>
        </p:nvSpPr>
        <p:spPr>
          <a:xfrm>
            <a:off x="7010400" y="2857500"/>
            <a:ext cx="1016000" cy="369332"/>
          </a:xfrm>
          <a:prstGeom prst="rect">
            <a:avLst/>
          </a:prstGeom>
          <a:noFill/>
        </p:spPr>
        <p:txBody>
          <a:bodyPr wrap="square" rtlCol="0">
            <a:spAutoFit/>
          </a:bodyPr>
          <a:lstStyle/>
          <a:p>
            <a:r>
              <a:rPr lang="en-US" dirty="0" smtClean="0"/>
              <a:t>-</a:t>
            </a:r>
            <a:endParaRPr lang="en-US" dirty="0"/>
          </a:p>
        </p:txBody>
      </p:sp>
    </p:spTree>
    <p:extLst>
      <p:ext uri="{BB962C8B-B14F-4D97-AF65-F5344CB8AC3E}">
        <p14:creationId xmlns:p14="http://schemas.microsoft.com/office/powerpoint/2010/main" xmlns="" val="62855184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11375643" y="4236719"/>
            <a:ext cx="94827" cy="297180"/>
          </a:xfrm>
          <a:custGeom>
            <a:avLst/>
            <a:gdLst/>
            <a:ahLst/>
            <a:cxnLst/>
            <a:rect l="l" t="t" r="r" b="b"/>
            <a:pathLst>
              <a:path w="71120" h="396239">
                <a:moveTo>
                  <a:pt x="71120" y="396239"/>
                </a:moveTo>
                <a:lnTo>
                  <a:pt x="43451" y="390651"/>
                </a:lnTo>
                <a:lnTo>
                  <a:pt x="20843" y="375410"/>
                </a:lnTo>
                <a:lnTo>
                  <a:pt x="5593" y="352804"/>
                </a:lnTo>
                <a:lnTo>
                  <a:pt x="0" y="325119"/>
                </a:lnTo>
                <a:lnTo>
                  <a:pt x="0" y="71119"/>
                </a:lnTo>
                <a:lnTo>
                  <a:pt x="5593" y="43435"/>
                </a:lnTo>
                <a:lnTo>
                  <a:pt x="20843" y="20829"/>
                </a:lnTo>
                <a:lnTo>
                  <a:pt x="43451" y="5588"/>
                </a:lnTo>
                <a:lnTo>
                  <a:pt x="71120" y="0"/>
                </a:lnTo>
              </a:path>
            </a:pathLst>
          </a:custGeom>
          <a:ln w="19050">
            <a:solidFill>
              <a:srgbClr val="FFFFFF"/>
            </a:solidFill>
          </a:ln>
        </p:spPr>
        <p:txBody>
          <a:bodyPr wrap="square" lIns="0" tIns="0" rIns="0" bIns="0" rtlCol="0"/>
          <a:lstStyle/>
          <a:p>
            <a:endParaRPr/>
          </a:p>
        </p:txBody>
      </p:sp>
      <p:sp>
        <p:nvSpPr>
          <p:cNvPr id="4" name="object 4"/>
          <p:cNvSpPr/>
          <p:nvPr/>
        </p:nvSpPr>
        <p:spPr>
          <a:xfrm>
            <a:off x="12012337" y="4236719"/>
            <a:ext cx="94827" cy="297180"/>
          </a:xfrm>
          <a:custGeom>
            <a:avLst/>
            <a:gdLst/>
            <a:ahLst/>
            <a:cxnLst/>
            <a:rect l="l" t="t" r="r" b="b"/>
            <a:pathLst>
              <a:path w="71120" h="396239">
                <a:moveTo>
                  <a:pt x="0" y="0"/>
                </a:moveTo>
                <a:lnTo>
                  <a:pt x="27721" y="5588"/>
                </a:lnTo>
                <a:lnTo>
                  <a:pt x="50323" y="20829"/>
                </a:lnTo>
                <a:lnTo>
                  <a:pt x="65543" y="43435"/>
                </a:lnTo>
                <a:lnTo>
                  <a:pt x="71120" y="71119"/>
                </a:lnTo>
                <a:lnTo>
                  <a:pt x="71120" y="325119"/>
                </a:lnTo>
                <a:lnTo>
                  <a:pt x="65543" y="352804"/>
                </a:lnTo>
                <a:lnTo>
                  <a:pt x="50323" y="375410"/>
                </a:lnTo>
                <a:lnTo>
                  <a:pt x="27721" y="390651"/>
                </a:lnTo>
                <a:lnTo>
                  <a:pt x="0" y="396239"/>
                </a:lnTo>
              </a:path>
            </a:pathLst>
          </a:custGeom>
          <a:ln w="19050">
            <a:solidFill>
              <a:srgbClr val="FFFFFF"/>
            </a:solidFill>
          </a:ln>
        </p:spPr>
        <p:txBody>
          <a:bodyPr wrap="square" lIns="0" tIns="0" rIns="0" bIns="0" rtlCol="0"/>
          <a:lstStyle/>
          <a:p>
            <a:endParaRPr/>
          </a:p>
        </p:txBody>
      </p:sp>
      <p:pic>
        <p:nvPicPr>
          <p:cNvPr id="5" name="object 5"/>
          <p:cNvPicPr/>
          <p:nvPr/>
        </p:nvPicPr>
        <p:blipFill>
          <a:blip r:embed="rId2" cstate="print"/>
          <a:stretch>
            <a:fillRect/>
          </a:stretch>
        </p:blipFill>
        <p:spPr>
          <a:xfrm>
            <a:off x="2082800" y="1657350"/>
            <a:ext cx="4978400" cy="2349151"/>
          </a:xfrm>
          <a:prstGeom prst="rect">
            <a:avLst/>
          </a:prstGeom>
        </p:spPr>
      </p:pic>
      <p:sp>
        <p:nvSpPr>
          <p:cNvPr id="6" name="object 6"/>
          <p:cNvSpPr txBox="1"/>
          <p:nvPr/>
        </p:nvSpPr>
        <p:spPr>
          <a:xfrm>
            <a:off x="1128606" y="4412741"/>
            <a:ext cx="10137987" cy="444352"/>
          </a:xfrm>
          <a:prstGeom prst="rect">
            <a:avLst/>
          </a:prstGeom>
        </p:spPr>
        <p:txBody>
          <a:bodyPr vert="horz" wrap="square" lIns="0" tIns="13335" rIns="0" bIns="0" rtlCol="0">
            <a:spAutoFit/>
          </a:bodyPr>
          <a:lstStyle/>
          <a:p>
            <a:pPr marL="12700">
              <a:lnSpc>
                <a:spcPct val="100000"/>
              </a:lnSpc>
              <a:spcBef>
                <a:spcPts val="105"/>
              </a:spcBef>
            </a:pPr>
            <a:r>
              <a:rPr sz="2800" spc="-5" dirty="0">
                <a:latin typeface="Calibri"/>
                <a:cs typeface="Calibri"/>
              </a:rPr>
              <a:t>Hence,</a:t>
            </a:r>
            <a:r>
              <a:rPr sz="2800" spc="-20" dirty="0">
                <a:latin typeface="Calibri"/>
                <a:cs typeface="Calibri"/>
              </a:rPr>
              <a:t> </a:t>
            </a:r>
            <a:r>
              <a:rPr sz="2800" spc="-5" dirty="0">
                <a:latin typeface="Calibri"/>
                <a:cs typeface="Calibri"/>
              </a:rPr>
              <a:t>the</a:t>
            </a:r>
            <a:r>
              <a:rPr sz="2800" dirty="0">
                <a:latin typeface="Calibri"/>
                <a:cs typeface="Calibri"/>
              </a:rPr>
              <a:t> final</a:t>
            </a:r>
            <a:r>
              <a:rPr sz="2800" spc="-25" dirty="0">
                <a:latin typeface="Calibri"/>
                <a:cs typeface="Calibri"/>
              </a:rPr>
              <a:t> </a:t>
            </a:r>
            <a:r>
              <a:rPr sz="2800" spc="-15" dirty="0">
                <a:latin typeface="Calibri"/>
                <a:cs typeface="Calibri"/>
              </a:rPr>
              <a:t>coordinates</a:t>
            </a:r>
            <a:r>
              <a:rPr sz="2800" spc="-10" dirty="0">
                <a:latin typeface="Calibri"/>
                <a:cs typeface="Calibri"/>
              </a:rPr>
              <a:t> </a:t>
            </a:r>
            <a:r>
              <a:rPr sz="2800" spc="-15" dirty="0">
                <a:latin typeface="Calibri"/>
                <a:cs typeface="Calibri"/>
              </a:rPr>
              <a:t>are </a:t>
            </a:r>
            <a:r>
              <a:rPr sz="2800" spc="-5" dirty="0">
                <a:latin typeface="Calibri"/>
                <a:cs typeface="Calibri"/>
              </a:rPr>
              <a:t>(3,</a:t>
            </a:r>
            <a:r>
              <a:rPr sz="2800" spc="25" dirty="0">
                <a:latin typeface="Calibri"/>
                <a:cs typeface="Calibri"/>
              </a:rPr>
              <a:t> </a:t>
            </a:r>
            <a:r>
              <a:rPr sz="2800" spc="-5" dirty="0">
                <a:latin typeface="Calibri"/>
                <a:cs typeface="Calibri"/>
              </a:rPr>
              <a:t>4),</a:t>
            </a:r>
            <a:r>
              <a:rPr sz="2800" dirty="0">
                <a:latin typeface="Calibri"/>
                <a:cs typeface="Calibri"/>
              </a:rPr>
              <a:t> </a:t>
            </a:r>
            <a:r>
              <a:rPr sz="2800" spc="-5" dirty="0">
                <a:latin typeface="Calibri"/>
                <a:cs typeface="Calibri"/>
              </a:rPr>
              <a:t>(4,</a:t>
            </a:r>
            <a:r>
              <a:rPr sz="2800" spc="30" dirty="0">
                <a:latin typeface="Calibri"/>
                <a:cs typeface="Calibri"/>
              </a:rPr>
              <a:t> </a:t>
            </a:r>
            <a:r>
              <a:rPr sz="2800" dirty="0">
                <a:latin typeface="Calibri"/>
                <a:cs typeface="Calibri"/>
              </a:rPr>
              <a:t>3)</a:t>
            </a:r>
            <a:r>
              <a:rPr sz="2800" spc="-5" dirty="0">
                <a:latin typeface="Calibri"/>
                <a:cs typeface="Calibri"/>
              </a:rPr>
              <a:t> </a:t>
            </a:r>
            <a:r>
              <a:rPr sz="2800" spc="5" dirty="0">
                <a:latin typeface="Calibri"/>
                <a:cs typeface="Calibri"/>
              </a:rPr>
              <a:t>&amp;</a:t>
            </a:r>
            <a:r>
              <a:rPr sz="2800" dirty="0">
                <a:latin typeface="Calibri"/>
                <a:cs typeface="Calibri"/>
              </a:rPr>
              <a:t> </a:t>
            </a:r>
            <a:r>
              <a:rPr sz="2800" spc="-5" dirty="0">
                <a:latin typeface="Calibri"/>
                <a:cs typeface="Calibri"/>
              </a:rPr>
              <a:t>(1,</a:t>
            </a:r>
            <a:r>
              <a:rPr sz="2800" spc="25" dirty="0">
                <a:latin typeface="Calibri"/>
                <a:cs typeface="Calibri"/>
              </a:rPr>
              <a:t> </a:t>
            </a:r>
            <a:r>
              <a:rPr sz="2800" spc="-5" dirty="0">
                <a:latin typeface="Calibri"/>
                <a:cs typeface="Calibri"/>
              </a:rPr>
              <a:t>4).</a:t>
            </a:r>
            <a:endParaRPr sz="2800" dirty="0">
              <a:latin typeface="Calibri"/>
              <a:cs typeface="Calibri"/>
            </a:endParaRPr>
          </a:p>
        </p:txBody>
      </p:sp>
      <p:sp>
        <p:nvSpPr>
          <p:cNvPr id="8" name="TextBox 7"/>
          <p:cNvSpPr txBox="1"/>
          <p:nvPr/>
        </p:nvSpPr>
        <p:spPr>
          <a:xfrm>
            <a:off x="1128608" y="628650"/>
            <a:ext cx="9742593" cy="1323439"/>
          </a:xfrm>
          <a:prstGeom prst="rect">
            <a:avLst/>
          </a:prstGeom>
          <a:noFill/>
        </p:spPr>
        <p:txBody>
          <a:bodyPr wrap="square" rtlCol="0">
            <a:spAutoFit/>
          </a:bodyPr>
          <a:lstStyle/>
          <a:p>
            <a:r>
              <a:rPr lang="en-US" sz="4000" dirty="0" smtClean="0"/>
              <a:t>The required new vertices are</a:t>
            </a:r>
          </a:p>
          <a:p>
            <a:r>
              <a:rPr lang="en-US" sz="4000" dirty="0" smtClean="0"/>
              <a:t>P’=cm*P</a:t>
            </a:r>
            <a:endParaRPr lang="en-US" sz="4000" dirty="0"/>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845800" cy="307777"/>
          </a:xfrm>
        </p:spPr>
        <p:txBody>
          <a:bodyPr/>
          <a:lstStyle/>
          <a:p>
            <a:r>
              <a:rPr lang="en-US" b="1" dirty="0"/>
              <a:t>Transformation Between </a:t>
            </a:r>
            <a:r>
              <a:rPr lang="en-US" b="1" dirty="0" smtClean="0"/>
              <a:t>2D-Coordinate System</a:t>
            </a:r>
            <a:endParaRPr lang="en-US" b="1" dirty="0"/>
          </a:p>
        </p:txBody>
      </p:sp>
      <p:pic>
        <p:nvPicPr>
          <p:cNvPr id="4" name="Content Placeholder 3"/>
          <p:cNvPicPr>
            <a:picLocks noGrp="1" noChangeAspect="1"/>
          </p:cNvPicPr>
          <p:nvPr>
            <p:ph idx="1"/>
          </p:nvPr>
        </p:nvPicPr>
        <p:blipFill rotWithShape="1">
          <a:blip r:embed="rId2"/>
          <a:srcRect l="16183" t="20769" r="19082" b="49158"/>
          <a:stretch/>
        </p:blipFill>
        <p:spPr>
          <a:xfrm>
            <a:off x="508000" y="2171701"/>
            <a:ext cx="11176000" cy="1544915"/>
          </a:xfrm>
          <a:prstGeom prst="rect">
            <a:avLst/>
          </a:prstGeom>
        </p:spPr>
      </p:pic>
    </p:spTree>
    <p:extLst>
      <p:ext uri="{BB962C8B-B14F-4D97-AF65-F5344CB8AC3E}">
        <p14:creationId xmlns:p14="http://schemas.microsoft.com/office/powerpoint/2010/main" xmlns="" val="1183012835"/>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34907" t="27083" r="33699" b="29519"/>
          <a:stretch/>
        </p:blipFill>
        <p:spPr>
          <a:xfrm>
            <a:off x="1270000" y="3543300"/>
            <a:ext cx="8432800" cy="2914650"/>
          </a:xfrm>
          <a:prstGeom prst="rect">
            <a:avLst/>
          </a:prstGeom>
        </p:spPr>
      </p:pic>
      <p:sp>
        <p:nvSpPr>
          <p:cNvPr id="5" name="TextBox 4"/>
          <p:cNvSpPr txBox="1"/>
          <p:nvPr/>
        </p:nvSpPr>
        <p:spPr>
          <a:xfrm>
            <a:off x="1625600" y="685800"/>
            <a:ext cx="9956800" cy="646331"/>
          </a:xfrm>
          <a:prstGeom prst="rect">
            <a:avLst/>
          </a:prstGeom>
          <a:noFill/>
        </p:spPr>
        <p:txBody>
          <a:bodyPr wrap="square" rtlCol="0">
            <a:spAutoFit/>
          </a:bodyPr>
          <a:lstStyle/>
          <a:p>
            <a:r>
              <a:rPr lang="en-US" sz="3600" dirty="0" smtClean="0">
                <a:solidFill>
                  <a:prstClr val="black"/>
                </a:solidFill>
                <a:latin typeface="Times New Roman" panose="02020603050405020304" pitchFamily="18" charset="0"/>
                <a:cs typeface="Times New Roman" panose="02020603050405020304" pitchFamily="18" charset="0"/>
              </a:rPr>
              <a:t>The Transformation matrix can be obtained as</a:t>
            </a:r>
            <a:endParaRPr lang="en-US" sz="3600" dirty="0">
              <a:solidFill>
                <a:prstClr val="black"/>
              </a:solidFill>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rotWithShape="1">
          <a:blip r:embed="rId2"/>
          <a:srcRect l="33016" t="74310" r="30673" b="13776"/>
          <a:stretch/>
        </p:blipFill>
        <p:spPr>
          <a:xfrm>
            <a:off x="609600" y="1735998"/>
            <a:ext cx="9753600" cy="800100"/>
          </a:xfrm>
          <a:prstGeom prst="rect">
            <a:avLst/>
          </a:prstGeom>
        </p:spPr>
      </p:pic>
      <p:sp>
        <p:nvSpPr>
          <p:cNvPr id="7" name="TextBox 6"/>
          <p:cNvSpPr txBox="1"/>
          <p:nvPr/>
        </p:nvSpPr>
        <p:spPr>
          <a:xfrm>
            <a:off x="1016000" y="2944252"/>
            <a:ext cx="6096000" cy="646331"/>
          </a:xfrm>
          <a:prstGeom prst="rect">
            <a:avLst/>
          </a:prstGeom>
          <a:noFill/>
        </p:spPr>
        <p:txBody>
          <a:bodyPr wrap="square" rtlCol="0">
            <a:spAutoFit/>
          </a:bodyPr>
          <a:lstStyle/>
          <a:p>
            <a:r>
              <a:rPr lang="en-US" sz="3600" dirty="0" smtClean="0">
                <a:solidFill>
                  <a:prstClr val="black"/>
                </a:solidFill>
                <a:latin typeface="Times New Roman" panose="02020603050405020304" pitchFamily="18" charset="0"/>
                <a:cs typeface="Times New Roman" panose="02020603050405020304" pitchFamily="18" charset="0"/>
              </a:rPr>
              <a:t>Where,</a:t>
            </a:r>
            <a:endParaRPr lang="en-US" sz="3600" dirty="0">
              <a:solidFill>
                <a:prstClr val="black"/>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xmlns="" val="755419350"/>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rotWithShape="1">
          <a:blip r:embed="rId2"/>
          <a:srcRect l="14252" t="20768" r="12319"/>
          <a:stretch/>
        </p:blipFill>
        <p:spPr>
          <a:xfrm>
            <a:off x="838200" y="1885950"/>
            <a:ext cx="10947400" cy="4229100"/>
          </a:xfrm>
          <a:prstGeom prst="rect">
            <a:avLst/>
          </a:prstGeom>
        </p:spPr>
      </p:pic>
    </p:spTree>
    <p:extLst>
      <p:ext uri="{BB962C8B-B14F-4D97-AF65-F5344CB8AC3E}">
        <p14:creationId xmlns:p14="http://schemas.microsoft.com/office/powerpoint/2010/main" xmlns="" val="3564727657"/>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091" y="134493"/>
            <a:ext cx="11989816" cy="307777"/>
          </a:xfrm>
        </p:spPr>
        <p:txBody>
          <a:bodyPr/>
          <a:lstStyle/>
          <a:p>
            <a:r>
              <a:rPr lang="en-US" dirty="0" smtClean="0"/>
              <a:t>Lab 2</a:t>
            </a:r>
            <a:endParaRPr lang="en-US" dirty="0"/>
          </a:p>
        </p:txBody>
      </p:sp>
      <p:sp>
        <p:nvSpPr>
          <p:cNvPr id="3" name="Content Placeholder 2"/>
          <p:cNvSpPr>
            <a:spLocks noGrp="1"/>
          </p:cNvSpPr>
          <p:nvPr>
            <p:ph idx="1"/>
          </p:nvPr>
        </p:nvSpPr>
        <p:spPr>
          <a:xfrm>
            <a:off x="609600" y="1577340"/>
            <a:ext cx="10972800" cy="276999"/>
          </a:xfrm>
        </p:spPr>
        <p:txBody>
          <a:bodyPr/>
          <a:lstStyle/>
          <a:p>
            <a:r>
              <a:rPr lang="en-US" dirty="0" smtClean="0"/>
              <a:t>Write a program in a high level language to implement 2D Transformation.</a:t>
            </a:r>
            <a:endParaRPr lang="en-US" dirty="0"/>
          </a:p>
        </p:txBody>
      </p:sp>
    </p:spTree>
    <p:extLst>
      <p:ext uri="{BB962C8B-B14F-4D97-AF65-F5344CB8AC3E}">
        <p14:creationId xmlns:p14="http://schemas.microsoft.com/office/powerpoint/2010/main" xmlns="" val="40513396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347752" y="345216"/>
            <a:ext cx="10827570" cy="5196422"/>
          </a:xfrm>
          <a:prstGeom prst="rect">
            <a:avLst/>
          </a:prstGeom>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12800" y="514350"/>
            <a:ext cx="10515600" cy="5429250"/>
          </a:xfrm>
        </p:spPr>
        <p:txBody>
          <a:bodyPr>
            <a:normAutofit fontScale="25000" lnSpcReduction="20000"/>
          </a:bodyPr>
          <a:lstStyle/>
          <a:p>
            <a:r>
              <a:rPr lang="en-US" dirty="0"/>
              <a:t>/*</a:t>
            </a:r>
          </a:p>
          <a:p>
            <a:pPr marL="0" indent="0">
              <a:buNone/>
            </a:pPr>
            <a:r>
              <a:rPr lang="en-US" sz="8800" dirty="0" smtClean="0"/>
              <a:t>/*Example</a:t>
            </a:r>
            <a:r>
              <a:rPr lang="en-US" sz="8800" dirty="0"/>
              <a:t>: Program for translation of 2D objects using homogeneous co-ordinates representation of object for its vertices which translates the rectangle by given translation vector</a:t>
            </a:r>
            <a:r>
              <a:rPr lang="en-US" sz="8800" dirty="0" smtClean="0"/>
              <a:t>.*/ </a:t>
            </a:r>
          </a:p>
          <a:p>
            <a:pPr marL="0" indent="0">
              <a:buNone/>
            </a:pPr>
            <a:endParaRPr lang="en-US" sz="8400" dirty="0" smtClean="0"/>
          </a:p>
          <a:p>
            <a:pPr marL="0" indent="0">
              <a:buNone/>
            </a:pPr>
            <a:r>
              <a:rPr lang="en-US" sz="8800" dirty="0" smtClean="0"/>
              <a:t>#</a:t>
            </a:r>
            <a:r>
              <a:rPr lang="en-US" sz="8800" dirty="0"/>
              <a:t>include&lt;</a:t>
            </a:r>
            <a:r>
              <a:rPr lang="en-US" sz="8800" dirty="0" err="1"/>
              <a:t>stdio.h</a:t>
            </a:r>
            <a:r>
              <a:rPr lang="en-US" sz="8800" dirty="0"/>
              <a:t>&gt; </a:t>
            </a:r>
            <a:endParaRPr lang="en-US" sz="8800" dirty="0" smtClean="0"/>
          </a:p>
          <a:p>
            <a:pPr marL="0" indent="0">
              <a:buNone/>
            </a:pPr>
            <a:r>
              <a:rPr lang="en-US" sz="8800" dirty="0" smtClean="0"/>
              <a:t>#</a:t>
            </a:r>
            <a:r>
              <a:rPr lang="en-US" sz="8800" dirty="0"/>
              <a:t>include&lt;</a:t>
            </a:r>
            <a:r>
              <a:rPr lang="en-US" sz="8800" dirty="0" err="1"/>
              <a:t>conio.h</a:t>
            </a:r>
            <a:r>
              <a:rPr lang="en-US" sz="8800" dirty="0"/>
              <a:t>&gt; </a:t>
            </a:r>
            <a:endParaRPr lang="en-US" sz="8800" dirty="0" smtClean="0"/>
          </a:p>
          <a:p>
            <a:pPr marL="0" indent="0">
              <a:buNone/>
            </a:pPr>
            <a:r>
              <a:rPr lang="en-US" sz="8800" dirty="0" smtClean="0"/>
              <a:t>#</a:t>
            </a:r>
            <a:r>
              <a:rPr lang="en-US" sz="8800" dirty="0"/>
              <a:t>include&lt;</a:t>
            </a:r>
            <a:r>
              <a:rPr lang="en-US" sz="8800" dirty="0" err="1"/>
              <a:t>stdlib.h</a:t>
            </a:r>
            <a:r>
              <a:rPr lang="en-US" sz="8800" dirty="0"/>
              <a:t>&gt;</a:t>
            </a:r>
          </a:p>
          <a:p>
            <a:pPr marL="0" indent="0">
              <a:buNone/>
            </a:pPr>
            <a:r>
              <a:rPr lang="en-US" sz="8800" dirty="0"/>
              <a:t>#include&lt;</a:t>
            </a:r>
            <a:r>
              <a:rPr lang="en-US" sz="8800" dirty="0" err="1"/>
              <a:t>graphics.h</a:t>
            </a:r>
            <a:r>
              <a:rPr lang="en-US" sz="8800" dirty="0"/>
              <a:t>&gt;</a:t>
            </a:r>
          </a:p>
          <a:p>
            <a:pPr marL="0" indent="0">
              <a:buNone/>
            </a:pPr>
            <a:r>
              <a:rPr lang="en-US" sz="8800" dirty="0"/>
              <a:t>void </a:t>
            </a:r>
            <a:r>
              <a:rPr lang="en-US" sz="8800" dirty="0" err="1"/>
              <a:t>matrixmultiply</a:t>
            </a:r>
            <a:r>
              <a:rPr lang="en-US" sz="8800" dirty="0"/>
              <a:t>(</a:t>
            </a:r>
            <a:r>
              <a:rPr lang="en-US" sz="8800" dirty="0" err="1"/>
              <a:t>int</a:t>
            </a:r>
            <a:r>
              <a:rPr lang="en-US" sz="8800" dirty="0"/>
              <a:t> T[3][3],</a:t>
            </a:r>
            <a:r>
              <a:rPr lang="en-US" sz="8800" dirty="0" err="1"/>
              <a:t>int</a:t>
            </a:r>
            <a:r>
              <a:rPr lang="en-US" sz="8800" dirty="0"/>
              <a:t> V[3][5],</a:t>
            </a:r>
            <a:r>
              <a:rPr lang="en-US" sz="8800" dirty="0" err="1"/>
              <a:t>int</a:t>
            </a:r>
            <a:r>
              <a:rPr lang="en-US" sz="8800" dirty="0"/>
              <a:t> r[3][5</a:t>
            </a:r>
            <a:r>
              <a:rPr lang="en-US" sz="8800" dirty="0" smtClean="0"/>
              <a:t>]);</a:t>
            </a:r>
          </a:p>
          <a:p>
            <a:pPr marL="0" indent="0">
              <a:buNone/>
            </a:pPr>
            <a:r>
              <a:rPr lang="en-US" sz="8800" dirty="0"/>
              <a:t> </a:t>
            </a:r>
            <a:r>
              <a:rPr lang="en-US" sz="8800" dirty="0" smtClean="0"/>
              <a:t> </a:t>
            </a:r>
            <a:r>
              <a:rPr lang="en-US" sz="8800" dirty="0"/>
              <a:t>void main()</a:t>
            </a:r>
          </a:p>
          <a:p>
            <a:pPr marL="0" indent="0">
              <a:buNone/>
            </a:pPr>
            <a:r>
              <a:rPr lang="en-US" sz="8800" dirty="0"/>
              <a:t>{</a:t>
            </a:r>
          </a:p>
          <a:p>
            <a:pPr marL="0" indent="0">
              <a:buNone/>
            </a:pPr>
            <a:r>
              <a:rPr lang="en-US" sz="8800" dirty="0"/>
              <a:t> </a:t>
            </a:r>
            <a:r>
              <a:rPr lang="en-US" sz="8800" dirty="0" err="1" smtClean="0"/>
              <a:t>int</a:t>
            </a:r>
            <a:r>
              <a:rPr lang="en-US" sz="8800" dirty="0" smtClean="0"/>
              <a:t> </a:t>
            </a:r>
            <a:r>
              <a:rPr lang="en-US" sz="8800" dirty="0" err="1"/>
              <a:t>gdriver</a:t>
            </a:r>
            <a:r>
              <a:rPr lang="en-US" sz="8800" dirty="0"/>
              <a:t>, </a:t>
            </a:r>
            <a:r>
              <a:rPr lang="en-US" sz="8800" dirty="0" err="1"/>
              <a:t>gmode</a:t>
            </a:r>
            <a:r>
              <a:rPr lang="en-US" sz="8800" dirty="0"/>
              <a:t>, </a:t>
            </a:r>
            <a:r>
              <a:rPr lang="en-US" sz="8800" dirty="0" err="1"/>
              <a:t>errorcode</a:t>
            </a:r>
            <a:r>
              <a:rPr lang="en-US" sz="8800" dirty="0" smtClean="0"/>
              <a:t>;</a:t>
            </a:r>
          </a:p>
          <a:p>
            <a:pPr marL="0" indent="0">
              <a:buNone/>
            </a:pPr>
            <a:r>
              <a:rPr lang="en-US" sz="8800" dirty="0" err="1" smtClean="0"/>
              <a:t>Int</a:t>
            </a:r>
            <a:r>
              <a:rPr lang="en-US" sz="8800" dirty="0" smtClean="0"/>
              <a:t> </a:t>
            </a:r>
            <a:r>
              <a:rPr lang="en-US" sz="8800" dirty="0" err="1" smtClean="0"/>
              <a:t>gdriver</a:t>
            </a:r>
            <a:r>
              <a:rPr lang="en-US" sz="8800" dirty="0" smtClean="0"/>
              <a:t>=DETECT;</a:t>
            </a:r>
          </a:p>
          <a:p>
            <a:pPr marL="0" indent="0">
              <a:buNone/>
            </a:pPr>
            <a:r>
              <a:rPr lang="en-US" sz="8800" dirty="0" err="1" smtClean="0"/>
              <a:t>initgraph</a:t>
            </a:r>
            <a:r>
              <a:rPr lang="en-US" sz="8800" dirty="0" smtClean="0"/>
              <a:t>(&amp;</a:t>
            </a:r>
            <a:r>
              <a:rPr lang="en-US" sz="8800" dirty="0" err="1" smtClean="0"/>
              <a:t>gdriver</a:t>
            </a:r>
            <a:r>
              <a:rPr lang="en-US" sz="8800" dirty="0" smtClean="0"/>
              <a:t>, &amp;</a:t>
            </a:r>
            <a:r>
              <a:rPr lang="en-US" sz="8800" dirty="0" err="1" smtClean="0"/>
              <a:t>gmode</a:t>
            </a:r>
            <a:r>
              <a:rPr lang="en-US" sz="8800" dirty="0" smtClean="0"/>
              <a:t>, “c:\\turboc3\\</a:t>
            </a:r>
            <a:r>
              <a:rPr lang="en-US" sz="8800" dirty="0" err="1" smtClean="0"/>
              <a:t>bgi</a:t>
            </a:r>
            <a:r>
              <a:rPr lang="en-US" sz="8800" dirty="0" smtClean="0"/>
              <a:t>");</a:t>
            </a:r>
          </a:p>
          <a:p>
            <a:pPr marL="0" indent="0">
              <a:buNone/>
            </a:pPr>
            <a:r>
              <a:rPr lang="en-US" sz="8800" dirty="0" smtClean="0"/>
              <a:t> </a:t>
            </a:r>
            <a:r>
              <a:rPr lang="en-US" sz="8800" dirty="0" err="1"/>
              <a:t>int</a:t>
            </a:r>
            <a:r>
              <a:rPr lang="en-US" sz="8800" dirty="0"/>
              <a:t> </a:t>
            </a:r>
            <a:r>
              <a:rPr lang="en-US" sz="8800" dirty="0" err="1"/>
              <a:t>i,j,k</a:t>
            </a:r>
            <a:r>
              <a:rPr lang="en-US" sz="8800" dirty="0"/>
              <a:t>;</a:t>
            </a:r>
          </a:p>
          <a:p>
            <a:pPr marL="0" indent="0">
              <a:buNone/>
            </a:pPr>
            <a:r>
              <a:rPr lang="en-US" sz="8800" dirty="0" err="1"/>
              <a:t>int</a:t>
            </a:r>
            <a:r>
              <a:rPr lang="en-US" sz="8800" dirty="0"/>
              <a:t> vertex[3][5]={{100,100,200,200,100</a:t>
            </a:r>
            <a:r>
              <a:rPr lang="en-US" sz="8800" dirty="0" smtClean="0"/>
              <a:t>},{</a:t>
            </a:r>
            <a:r>
              <a:rPr lang="en-US" sz="8800" dirty="0"/>
              <a:t>100,200,200,100,100</a:t>
            </a:r>
            <a:r>
              <a:rPr lang="en-US" sz="8800" dirty="0" smtClean="0"/>
              <a:t>},</a:t>
            </a:r>
          </a:p>
          <a:p>
            <a:pPr marL="0" indent="0">
              <a:buNone/>
            </a:pPr>
            <a:r>
              <a:rPr lang="en-US" sz="8800" dirty="0" smtClean="0"/>
              <a:t>{1,1,1,1,1}};</a:t>
            </a:r>
          </a:p>
          <a:p>
            <a:pPr marL="0" indent="0">
              <a:buNone/>
            </a:pPr>
            <a:r>
              <a:rPr lang="en-US" sz="8800" dirty="0" err="1" smtClean="0"/>
              <a:t>int</a:t>
            </a:r>
            <a:r>
              <a:rPr lang="en-US" sz="8800" dirty="0" smtClean="0"/>
              <a:t> translate[3][3] ={{1,0,100},{0,1,200},{0,0,1}};//</a:t>
            </a:r>
            <a:r>
              <a:rPr lang="en-US" sz="8800" dirty="0" err="1" smtClean="0"/>
              <a:t>tx</a:t>
            </a:r>
            <a:r>
              <a:rPr lang="en-US" sz="8800" dirty="0" smtClean="0"/>
              <a:t>=100,ty=200</a:t>
            </a:r>
          </a:p>
          <a:p>
            <a:pPr marL="0" indent="0">
              <a:buNone/>
            </a:pPr>
            <a:r>
              <a:rPr lang="en-US" sz="8800" dirty="0" err="1" smtClean="0"/>
              <a:t>int</a:t>
            </a:r>
            <a:r>
              <a:rPr lang="en-US" sz="8800" dirty="0" smtClean="0"/>
              <a:t> result[3][5];</a:t>
            </a:r>
          </a:p>
          <a:p>
            <a:pPr marL="0" indent="0">
              <a:buNone/>
            </a:pPr>
            <a:endParaRPr lang="en-US" sz="8800" dirty="0"/>
          </a:p>
        </p:txBody>
      </p:sp>
    </p:spTree>
    <p:extLst>
      <p:ext uri="{BB962C8B-B14F-4D97-AF65-F5344CB8AC3E}">
        <p14:creationId xmlns:p14="http://schemas.microsoft.com/office/powerpoint/2010/main" xmlns="" val="26495290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12800" y="400050"/>
            <a:ext cx="10515600" cy="5943600"/>
          </a:xfrm>
        </p:spPr>
        <p:txBody>
          <a:bodyPr>
            <a:normAutofit/>
          </a:bodyPr>
          <a:lstStyle/>
          <a:p>
            <a:pPr>
              <a:buNone/>
            </a:pPr>
            <a:r>
              <a:rPr lang="en-US" dirty="0" smtClean="0"/>
              <a:t>for(</a:t>
            </a:r>
            <a:r>
              <a:rPr lang="en-US" dirty="0" err="1" smtClean="0"/>
              <a:t>i</a:t>
            </a:r>
            <a:r>
              <a:rPr lang="en-US" dirty="0" smtClean="0"/>
              <a:t>=0;i&lt;4;i++)</a:t>
            </a:r>
          </a:p>
          <a:p>
            <a:pPr>
              <a:buNone/>
            </a:pPr>
            <a:r>
              <a:rPr lang="en-US" dirty="0" smtClean="0"/>
              <a:t>{</a:t>
            </a:r>
          </a:p>
          <a:p>
            <a:pPr>
              <a:buNone/>
            </a:pPr>
            <a:r>
              <a:rPr lang="en-US" dirty="0" err="1" smtClean="0"/>
              <a:t>setcolor</a:t>
            </a:r>
            <a:r>
              <a:rPr lang="en-US" dirty="0" smtClean="0"/>
              <a:t>(BLUE);</a:t>
            </a:r>
          </a:p>
          <a:p>
            <a:pPr>
              <a:buNone/>
            </a:pPr>
            <a:r>
              <a:rPr lang="en-US" dirty="0" smtClean="0"/>
              <a:t>line(vertex[0][</a:t>
            </a:r>
            <a:r>
              <a:rPr lang="en-US" dirty="0" err="1" smtClean="0"/>
              <a:t>i</a:t>
            </a:r>
            <a:r>
              <a:rPr lang="en-US" dirty="0" smtClean="0"/>
              <a:t>],vertex[1][</a:t>
            </a:r>
            <a:r>
              <a:rPr lang="en-US" dirty="0" err="1" smtClean="0"/>
              <a:t>i</a:t>
            </a:r>
            <a:r>
              <a:rPr lang="en-US" dirty="0" smtClean="0"/>
              <a:t>],vertex[0][i+1],vertex[1][i+1]);</a:t>
            </a:r>
          </a:p>
          <a:p>
            <a:pPr>
              <a:buNone/>
            </a:pPr>
            <a:r>
              <a:rPr lang="en-US" dirty="0" smtClean="0"/>
              <a:t>}</a:t>
            </a:r>
          </a:p>
          <a:p>
            <a:pPr>
              <a:buNone/>
            </a:pPr>
            <a:r>
              <a:rPr lang="en-US" dirty="0" smtClean="0"/>
              <a:t> </a:t>
            </a:r>
          </a:p>
          <a:p>
            <a:pPr>
              <a:buNone/>
            </a:pPr>
            <a:r>
              <a:rPr lang="en-US" dirty="0" err="1" smtClean="0"/>
              <a:t>printf</a:t>
            </a:r>
            <a:r>
              <a:rPr lang="en-US" dirty="0" smtClean="0"/>
              <a:t>("Press any key for the translated line.	\n");</a:t>
            </a:r>
          </a:p>
          <a:p>
            <a:pPr>
              <a:buNone/>
            </a:pPr>
            <a:r>
              <a:rPr lang="en-US" dirty="0" err="1" smtClean="0"/>
              <a:t>getch</a:t>
            </a:r>
            <a:r>
              <a:rPr lang="en-US" dirty="0" smtClean="0"/>
              <a:t>(); </a:t>
            </a:r>
          </a:p>
          <a:p>
            <a:pPr>
              <a:buNone/>
            </a:pPr>
            <a:r>
              <a:rPr lang="en-US" dirty="0" err="1" smtClean="0"/>
              <a:t>matrixmultiply</a:t>
            </a:r>
            <a:r>
              <a:rPr lang="en-US" dirty="0" smtClean="0"/>
              <a:t>(</a:t>
            </a:r>
            <a:r>
              <a:rPr lang="en-US" dirty="0" err="1" smtClean="0"/>
              <a:t>translate,vertex,result</a:t>
            </a:r>
            <a:r>
              <a:rPr lang="en-US" dirty="0" smtClean="0"/>
              <a:t>); </a:t>
            </a:r>
          </a:p>
          <a:p>
            <a:pPr>
              <a:buNone/>
            </a:pPr>
            <a:r>
              <a:rPr lang="en-US" dirty="0" smtClean="0"/>
              <a:t>for(</a:t>
            </a:r>
            <a:r>
              <a:rPr lang="en-US" dirty="0" err="1" smtClean="0"/>
              <a:t>i</a:t>
            </a:r>
            <a:r>
              <a:rPr lang="en-US" dirty="0" smtClean="0"/>
              <a:t>=0;i&lt;4;i++)</a:t>
            </a:r>
          </a:p>
          <a:p>
            <a:pPr>
              <a:buNone/>
            </a:pPr>
            <a:r>
              <a:rPr lang="en-US" dirty="0" smtClean="0"/>
              <a:t>{</a:t>
            </a:r>
          </a:p>
          <a:p>
            <a:pPr>
              <a:buNone/>
            </a:pPr>
            <a:r>
              <a:rPr lang="en-US" dirty="0" err="1" smtClean="0"/>
              <a:t>setcolor</a:t>
            </a:r>
            <a:r>
              <a:rPr lang="en-US" dirty="0" smtClean="0"/>
              <a:t>(YELLOW);</a:t>
            </a:r>
          </a:p>
          <a:p>
            <a:pPr>
              <a:buNone/>
            </a:pPr>
            <a:r>
              <a:rPr lang="en-US" dirty="0" smtClean="0"/>
              <a:t>line(result[0][</a:t>
            </a:r>
            <a:r>
              <a:rPr lang="en-US" dirty="0" err="1" smtClean="0"/>
              <a:t>i</a:t>
            </a:r>
            <a:r>
              <a:rPr lang="en-US" dirty="0" smtClean="0"/>
              <a:t>],result[1][</a:t>
            </a:r>
            <a:r>
              <a:rPr lang="en-US" dirty="0" err="1" smtClean="0"/>
              <a:t>i</a:t>
            </a:r>
            <a:r>
              <a:rPr lang="en-US" dirty="0" smtClean="0"/>
              <a:t>],result[0][i+1],result[1][i+1]);</a:t>
            </a:r>
          </a:p>
          <a:p>
            <a:pPr>
              <a:buNone/>
            </a:pPr>
            <a:r>
              <a:rPr lang="en-US" dirty="0" smtClean="0"/>
              <a:t> }</a:t>
            </a:r>
          </a:p>
          <a:p>
            <a:pPr>
              <a:buNone/>
            </a:pPr>
            <a:r>
              <a:rPr lang="en-US" dirty="0" err="1" smtClean="0"/>
              <a:t>getch</a:t>
            </a:r>
            <a:r>
              <a:rPr lang="en-US" dirty="0" smtClean="0"/>
              <a:t>(); </a:t>
            </a:r>
          </a:p>
          <a:p>
            <a:pPr>
              <a:buNone/>
            </a:pPr>
            <a:r>
              <a:rPr lang="en-US" dirty="0" err="1" smtClean="0"/>
              <a:t>closegraph</a:t>
            </a:r>
            <a:r>
              <a:rPr lang="en-US" dirty="0" smtClean="0"/>
              <a:t>();</a:t>
            </a:r>
          </a:p>
          <a:p>
            <a:pPr>
              <a:buNone/>
            </a:pPr>
            <a:r>
              <a:rPr lang="en-US" dirty="0" smtClean="0"/>
              <a:t>}</a:t>
            </a:r>
          </a:p>
          <a:p>
            <a:endParaRPr lang="en-US" dirty="0" smtClean="0"/>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11200" y="914400"/>
            <a:ext cx="10515600" cy="4351338"/>
          </a:xfrm>
        </p:spPr>
        <p:txBody>
          <a:bodyPr>
            <a:normAutofit/>
          </a:bodyPr>
          <a:lstStyle/>
          <a:p>
            <a:pPr>
              <a:buNone/>
            </a:pPr>
            <a:r>
              <a:rPr lang="en-US" dirty="0" smtClean="0"/>
              <a:t>void </a:t>
            </a:r>
            <a:r>
              <a:rPr lang="en-US" dirty="0" err="1" smtClean="0"/>
              <a:t>matrixmultiply</a:t>
            </a:r>
            <a:r>
              <a:rPr lang="en-US" dirty="0" smtClean="0"/>
              <a:t>(</a:t>
            </a:r>
            <a:r>
              <a:rPr lang="en-US" dirty="0" err="1" smtClean="0"/>
              <a:t>int</a:t>
            </a:r>
            <a:r>
              <a:rPr lang="en-US" dirty="0" smtClean="0"/>
              <a:t> translate[3][3],</a:t>
            </a:r>
            <a:r>
              <a:rPr lang="en-US" dirty="0" err="1" smtClean="0"/>
              <a:t>int</a:t>
            </a:r>
            <a:r>
              <a:rPr lang="en-US" dirty="0" smtClean="0"/>
              <a:t> vertex[3][5],</a:t>
            </a:r>
            <a:r>
              <a:rPr lang="en-US" dirty="0" err="1" smtClean="0"/>
              <a:t>int</a:t>
            </a:r>
            <a:r>
              <a:rPr lang="en-US" dirty="0" smtClean="0"/>
              <a:t> result[3][5])</a:t>
            </a:r>
          </a:p>
          <a:p>
            <a:pPr>
              <a:buNone/>
            </a:pPr>
            <a:r>
              <a:rPr lang="en-US" dirty="0" smtClean="0"/>
              <a:t>{</a:t>
            </a:r>
          </a:p>
          <a:p>
            <a:pPr>
              <a:buNone/>
            </a:pPr>
            <a:r>
              <a:rPr lang="en-US" dirty="0" smtClean="0"/>
              <a:t>for(</a:t>
            </a:r>
            <a:r>
              <a:rPr lang="en-US" dirty="0" err="1" smtClean="0"/>
              <a:t>int</a:t>
            </a:r>
            <a:r>
              <a:rPr lang="en-US" dirty="0" smtClean="0"/>
              <a:t> </a:t>
            </a:r>
            <a:r>
              <a:rPr lang="en-US" dirty="0" err="1" smtClean="0"/>
              <a:t>i</a:t>
            </a:r>
            <a:r>
              <a:rPr lang="en-US" dirty="0" smtClean="0"/>
              <a:t>=0;i&lt;=3;i++)</a:t>
            </a:r>
          </a:p>
          <a:p>
            <a:pPr>
              <a:buNone/>
            </a:pPr>
            <a:r>
              <a:rPr lang="en-US" dirty="0" smtClean="0"/>
              <a:t>{</a:t>
            </a:r>
          </a:p>
          <a:p>
            <a:pPr>
              <a:buNone/>
            </a:pPr>
            <a:r>
              <a:rPr lang="en-US" dirty="0" smtClean="0"/>
              <a:t>for(</a:t>
            </a:r>
            <a:r>
              <a:rPr lang="en-US" dirty="0" err="1" smtClean="0"/>
              <a:t>int</a:t>
            </a:r>
            <a:r>
              <a:rPr lang="en-US" dirty="0" smtClean="0"/>
              <a:t> j=0;j&lt;=5;j++)</a:t>
            </a:r>
          </a:p>
          <a:p>
            <a:pPr>
              <a:buNone/>
            </a:pPr>
            <a:r>
              <a:rPr lang="en-US" dirty="0" smtClean="0"/>
              <a:t>{</a:t>
            </a:r>
          </a:p>
          <a:p>
            <a:pPr>
              <a:buNone/>
            </a:pPr>
            <a:r>
              <a:rPr lang="en-US" dirty="0" smtClean="0"/>
              <a:t>result[</a:t>
            </a:r>
            <a:r>
              <a:rPr lang="en-US" dirty="0" err="1" smtClean="0"/>
              <a:t>i</a:t>
            </a:r>
            <a:r>
              <a:rPr lang="en-US" dirty="0" smtClean="0"/>
              <a:t>][j]=0;</a:t>
            </a:r>
          </a:p>
          <a:p>
            <a:pPr>
              <a:buNone/>
            </a:pPr>
            <a:r>
              <a:rPr lang="en-US" dirty="0" smtClean="0"/>
              <a:t>for(</a:t>
            </a:r>
            <a:r>
              <a:rPr lang="en-US" dirty="0" err="1" smtClean="0"/>
              <a:t>int</a:t>
            </a:r>
            <a:r>
              <a:rPr lang="en-US" dirty="0" smtClean="0"/>
              <a:t> k=0;k&lt;=3;k++)</a:t>
            </a:r>
          </a:p>
          <a:p>
            <a:pPr>
              <a:buNone/>
            </a:pPr>
            <a:r>
              <a:rPr lang="en-US" dirty="0" smtClean="0"/>
              <a:t>result[</a:t>
            </a:r>
            <a:r>
              <a:rPr lang="en-US" dirty="0" err="1" smtClean="0"/>
              <a:t>i</a:t>
            </a:r>
            <a:r>
              <a:rPr lang="en-US" dirty="0" smtClean="0"/>
              <a:t>][j]+=translate[</a:t>
            </a:r>
            <a:r>
              <a:rPr lang="en-US" dirty="0" err="1" smtClean="0"/>
              <a:t>i</a:t>
            </a:r>
            <a:r>
              <a:rPr lang="en-US" dirty="0" smtClean="0"/>
              <a:t>][k]*vertex[k][j];</a:t>
            </a:r>
          </a:p>
          <a:p>
            <a:pPr>
              <a:buNone/>
            </a:pPr>
            <a:r>
              <a:rPr lang="en-US" dirty="0" smtClean="0"/>
              <a:t>}</a:t>
            </a:r>
          </a:p>
          <a:p>
            <a:pPr>
              <a:buNone/>
            </a:pPr>
            <a:r>
              <a:rPr lang="en-US" dirty="0" smtClean="0"/>
              <a:t>}</a:t>
            </a:r>
          </a:p>
          <a:p>
            <a:pPr>
              <a:buNone/>
            </a:pPr>
            <a:r>
              <a:rPr lang="en-US" dirty="0" smtClean="0"/>
              <a:t>}</a:t>
            </a:r>
          </a:p>
          <a:p>
            <a:pPr>
              <a:buNone/>
            </a:pPr>
            <a:r>
              <a:rPr lang="en-US" dirty="0" smtClean="0"/>
              <a:t/>
            </a:r>
            <a:br>
              <a:rPr lang="en-US" dirty="0" smtClean="0"/>
            </a:br>
            <a:endParaRPr lang="en-US" dirty="0" smtClean="0"/>
          </a:p>
          <a:p>
            <a:endParaRPr lang="en-US" dirty="0" smtClean="0"/>
          </a:p>
          <a:p>
            <a:endParaRPr lang="en-US" dirty="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p:nvPr/>
        </p:nvSpPr>
        <p:spPr>
          <a:xfrm>
            <a:off x="11375643" y="4236719"/>
            <a:ext cx="94827" cy="297180"/>
          </a:xfrm>
          <a:custGeom>
            <a:avLst/>
            <a:gdLst/>
            <a:ahLst/>
            <a:cxnLst/>
            <a:rect l="l" t="t" r="r" b="b"/>
            <a:pathLst>
              <a:path w="71120" h="396239">
                <a:moveTo>
                  <a:pt x="71120" y="396239"/>
                </a:moveTo>
                <a:lnTo>
                  <a:pt x="43451" y="390651"/>
                </a:lnTo>
                <a:lnTo>
                  <a:pt x="20843" y="375410"/>
                </a:lnTo>
                <a:lnTo>
                  <a:pt x="5593" y="352804"/>
                </a:lnTo>
                <a:lnTo>
                  <a:pt x="0" y="325119"/>
                </a:lnTo>
                <a:lnTo>
                  <a:pt x="0" y="71119"/>
                </a:lnTo>
                <a:lnTo>
                  <a:pt x="5593" y="43435"/>
                </a:lnTo>
                <a:lnTo>
                  <a:pt x="20843" y="20829"/>
                </a:lnTo>
                <a:lnTo>
                  <a:pt x="43451" y="5588"/>
                </a:lnTo>
                <a:lnTo>
                  <a:pt x="71120" y="0"/>
                </a:lnTo>
              </a:path>
            </a:pathLst>
          </a:custGeom>
          <a:ln w="19050">
            <a:solidFill>
              <a:srgbClr val="FFFFFF"/>
            </a:solidFill>
          </a:ln>
        </p:spPr>
        <p:txBody>
          <a:bodyPr wrap="square" lIns="0" tIns="0" rIns="0" bIns="0" rtlCol="0"/>
          <a:lstStyle/>
          <a:p>
            <a:endParaRPr/>
          </a:p>
        </p:txBody>
      </p:sp>
      <p:sp>
        <p:nvSpPr>
          <p:cNvPr id="5" name="object 5"/>
          <p:cNvSpPr/>
          <p:nvPr/>
        </p:nvSpPr>
        <p:spPr>
          <a:xfrm>
            <a:off x="12012337" y="4236719"/>
            <a:ext cx="94827" cy="297180"/>
          </a:xfrm>
          <a:custGeom>
            <a:avLst/>
            <a:gdLst/>
            <a:ahLst/>
            <a:cxnLst/>
            <a:rect l="l" t="t" r="r" b="b"/>
            <a:pathLst>
              <a:path w="71120" h="396239">
                <a:moveTo>
                  <a:pt x="0" y="0"/>
                </a:moveTo>
                <a:lnTo>
                  <a:pt x="27721" y="5588"/>
                </a:lnTo>
                <a:lnTo>
                  <a:pt x="50323" y="20829"/>
                </a:lnTo>
                <a:lnTo>
                  <a:pt x="65543" y="43435"/>
                </a:lnTo>
                <a:lnTo>
                  <a:pt x="71120" y="71119"/>
                </a:lnTo>
                <a:lnTo>
                  <a:pt x="71120" y="325119"/>
                </a:lnTo>
                <a:lnTo>
                  <a:pt x="65543" y="352804"/>
                </a:lnTo>
                <a:lnTo>
                  <a:pt x="50323" y="375410"/>
                </a:lnTo>
                <a:lnTo>
                  <a:pt x="27721" y="390651"/>
                </a:lnTo>
                <a:lnTo>
                  <a:pt x="0" y="396239"/>
                </a:lnTo>
              </a:path>
            </a:pathLst>
          </a:custGeom>
          <a:ln w="19050">
            <a:solidFill>
              <a:srgbClr val="FFFFFF"/>
            </a:solidFill>
          </a:ln>
        </p:spPr>
        <p:txBody>
          <a:bodyPr wrap="square" lIns="0" tIns="0" rIns="0" bIns="0" rtlCol="0"/>
          <a:lstStyle/>
          <a:p>
            <a:endParaRPr/>
          </a:p>
        </p:txBody>
      </p:sp>
      <p:sp>
        <p:nvSpPr>
          <p:cNvPr id="7" name="object 7"/>
          <p:cNvSpPr txBox="1"/>
          <p:nvPr/>
        </p:nvSpPr>
        <p:spPr>
          <a:xfrm>
            <a:off x="11616943" y="4305929"/>
            <a:ext cx="256540" cy="230832"/>
          </a:xfrm>
          <a:prstGeom prst="rect">
            <a:avLst/>
          </a:prstGeom>
        </p:spPr>
        <p:txBody>
          <a:bodyPr vert="horz" wrap="square" lIns="0" tIns="0" rIns="0" bIns="0" rtlCol="0">
            <a:spAutoFit/>
          </a:bodyPr>
          <a:lstStyle/>
          <a:p>
            <a:pPr marL="38100">
              <a:lnSpc>
                <a:spcPts val="1810"/>
              </a:lnSpc>
            </a:pPr>
            <a:fld id="{81D60167-4931-47E6-BA6A-407CBD079E47}" type="slidenum">
              <a:rPr sz="1800" dirty="0">
                <a:solidFill>
                  <a:srgbClr val="FFFFFF"/>
                </a:solidFill>
                <a:latin typeface="Calibri"/>
                <a:cs typeface="Calibri"/>
              </a:rPr>
              <a:pPr marL="38100">
                <a:lnSpc>
                  <a:spcPts val="1810"/>
                </a:lnSpc>
              </a:pPr>
              <a:t>63</a:t>
            </a:fld>
            <a:endParaRPr sz="1800">
              <a:latin typeface="Calibri"/>
              <a:cs typeface="Calibri"/>
            </a:endParaRPr>
          </a:p>
        </p:txBody>
      </p:sp>
      <p:sp>
        <p:nvSpPr>
          <p:cNvPr id="8" name="TextBox 7"/>
          <p:cNvSpPr txBox="1"/>
          <p:nvPr/>
        </p:nvSpPr>
        <p:spPr>
          <a:xfrm>
            <a:off x="2133600" y="2457450"/>
            <a:ext cx="7416800" cy="1446550"/>
          </a:xfrm>
          <a:prstGeom prst="rect">
            <a:avLst/>
          </a:prstGeom>
          <a:noFill/>
        </p:spPr>
        <p:txBody>
          <a:bodyPr wrap="square" rtlCol="0">
            <a:spAutoFit/>
          </a:bodyPr>
          <a:lstStyle/>
          <a:p>
            <a:pPr algn="ctr"/>
            <a:r>
              <a:rPr lang="en-US" sz="8800" dirty="0" smtClean="0">
                <a:solidFill>
                  <a:srgbClr val="002060"/>
                </a:solidFill>
              </a:rPr>
              <a:t>Clipping</a:t>
            </a:r>
            <a:endParaRPr lang="en-US" sz="8800" dirty="0">
              <a:solidFill>
                <a:srgbClr val="002060"/>
              </a:solidFill>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14993" y="339528"/>
            <a:ext cx="9370060" cy="1428596"/>
          </a:xfrm>
          <a:prstGeom prst="rect">
            <a:avLst/>
          </a:prstGeom>
        </p:spPr>
        <p:txBody>
          <a:bodyPr vert="horz" wrap="square" lIns="0" tIns="12700" rIns="0" bIns="0" rtlCol="0">
            <a:spAutoFit/>
          </a:bodyPr>
          <a:lstStyle/>
          <a:p>
            <a:pPr marL="12700" algn="l">
              <a:lnSpc>
                <a:spcPct val="100000"/>
              </a:lnSpc>
              <a:spcBef>
                <a:spcPts val="100"/>
              </a:spcBef>
            </a:pPr>
            <a:r>
              <a:rPr lang="en-US" sz="4800" spc="-240" dirty="0" smtClean="0"/>
              <a:t/>
            </a:r>
            <a:br>
              <a:rPr lang="en-US" sz="4800" spc="-240" dirty="0" smtClean="0"/>
            </a:br>
            <a:r>
              <a:rPr sz="4400" spc="-240" smtClean="0"/>
              <a:t>T</a:t>
            </a:r>
            <a:r>
              <a:rPr sz="4400" spc="-210" smtClean="0"/>
              <a:t>w</a:t>
            </a:r>
            <a:r>
              <a:rPr sz="4400" smtClean="0"/>
              <a:t>o</a:t>
            </a:r>
            <a:r>
              <a:rPr sz="4400" spc="-240" smtClean="0"/>
              <a:t> </a:t>
            </a:r>
            <a:r>
              <a:rPr sz="4400" spc="-95" dirty="0"/>
              <a:t>Di</a:t>
            </a:r>
            <a:r>
              <a:rPr sz="4400" spc="-100" dirty="0"/>
              <a:t>me</a:t>
            </a:r>
            <a:r>
              <a:rPr sz="4400" spc="-90" dirty="0"/>
              <a:t>n</a:t>
            </a:r>
            <a:r>
              <a:rPr sz="4400" spc="-95" dirty="0"/>
              <a:t>sio</a:t>
            </a:r>
            <a:r>
              <a:rPr sz="4400" spc="-90" dirty="0"/>
              <a:t>n</a:t>
            </a:r>
            <a:r>
              <a:rPr sz="4400" spc="-100" dirty="0"/>
              <a:t>a</a:t>
            </a:r>
            <a:r>
              <a:rPr sz="4400" dirty="0"/>
              <a:t>l</a:t>
            </a:r>
            <a:r>
              <a:rPr sz="4400" spc="-235" dirty="0"/>
              <a:t> </a:t>
            </a:r>
            <a:r>
              <a:rPr sz="4400" spc="-120" dirty="0"/>
              <a:t>V</a:t>
            </a:r>
            <a:r>
              <a:rPr sz="4400" spc="-95" dirty="0"/>
              <a:t>i</a:t>
            </a:r>
            <a:r>
              <a:rPr sz="4400" spc="-150" dirty="0"/>
              <a:t>e</a:t>
            </a:r>
            <a:r>
              <a:rPr sz="4400" spc="-90" dirty="0"/>
              <a:t>w</a:t>
            </a:r>
            <a:r>
              <a:rPr sz="4400" spc="-95" dirty="0"/>
              <a:t>i</a:t>
            </a:r>
            <a:r>
              <a:rPr sz="4400" spc="-90" dirty="0"/>
              <a:t>n</a:t>
            </a:r>
            <a:r>
              <a:rPr sz="4400" dirty="0"/>
              <a:t>g</a:t>
            </a:r>
          </a:p>
        </p:txBody>
      </p:sp>
      <p:sp>
        <p:nvSpPr>
          <p:cNvPr id="3" name="object 3"/>
          <p:cNvSpPr txBox="1"/>
          <p:nvPr/>
        </p:nvSpPr>
        <p:spPr>
          <a:xfrm>
            <a:off x="609600" y="1714500"/>
            <a:ext cx="10363200" cy="1706878"/>
          </a:xfrm>
          <a:prstGeom prst="rect">
            <a:avLst/>
          </a:prstGeom>
        </p:spPr>
        <p:txBody>
          <a:bodyPr vert="horz" wrap="square" lIns="0" tIns="13970" rIns="0" bIns="0" rtlCol="0">
            <a:spAutoFit/>
          </a:bodyPr>
          <a:lstStyle/>
          <a:p>
            <a:pPr marL="240665" marR="5080" indent="-228600" algn="just">
              <a:lnSpc>
                <a:spcPct val="100000"/>
              </a:lnSpc>
              <a:spcBef>
                <a:spcPts val="110"/>
              </a:spcBef>
              <a:buClr>
                <a:srgbClr val="4F81BC"/>
              </a:buClr>
              <a:tabLst>
                <a:tab pos="241300" algn="l"/>
              </a:tabLst>
            </a:pPr>
            <a:r>
              <a:rPr lang="en-US" sz="2200" spc="-10" dirty="0" smtClean="0">
                <a:latin typeface="Calibri"/>
                <a:cs typeface="Calibri"/>
              </a:rPr>
              <a:t>   </a:t>
            </a:r>
            <a:r>
              <a:rPr sz="2200" spc="-10" smtClean="0">
                <a:latin typeface="Calibri"/>
                <a:cs typeface="Calibri"/>
              </a:rPr>
              <a:t>Two-dimensional</a:t>
            </a:r>
            <a:r>
              <a:rPr sz="2200" spc="-5" smtClean="0">
                <a:latin typeface="Calibri"/>
                <a:cs typeface="Calibri"/>
              </a:rPr>
              <a:t> </a:t>
            </a:r>
            <a:r>
              <a:rPr sz="2200" spc="-5" dirty="0">
                <a:latin typeface="Calibri"/>
                <a:cs typeface="Calibri"/>
              </a:rPr>
              <a:t>viewing</a:t>
            </a:r>
            <a:r>
              <a:rPr sz="2200" dirty="0">
                <a:latin typeface="Calibri"/>
                <a:cs typeface="Calibri"/>
              </a:rPr>
              <a:t> is</a:t>
            </a:r>
            <a:r>
              <a:rPr sz="2200" spc="5" dirty="0">
                <a:latin typeface="Calibri"/>
                <a:cs typeface="Calibri"/>
              </a:rPr>
              <a:t> </a:t>
            </a:r>
            <a:r>
              <a:rPr sz="2200" dirty="0">
                <a:latin typeface="Calibri"/>
                <a:cs typeface="Calibri"/>
              </a:rPr>
              <a:t>the</a:t>
            </a:r>
            <a:r>
              <a:rPr sz="2200" spc="5" dirty="0">
                <a:latin typeface="Calibri"/>
                <a:cs typeface="Calibri"/>
              </a:rPr>
              <a:t> </a:t>
            </a:r>
            <a:r>
              <a:rPr sz="2200" spc="-5" dirty="0">
                <a:latin typeface="Calibri"/>
                <a:cs typeface="Calibri"/>
              </a:rPr>
              <a:t>mechanism</a:t>
            </a:r>
            <a:r>
              <a:rPr sz="2200" dirty="0">
                <a:latin typeface="Calibri"/>
                <a:cs typeface="Calibri"/>
              </a:rPr>
              <a:t> </a:t>
            </a:r>
            <a:r>
              <a:rPr sz="2200" spc="-15" dirty="0">
                <a:latin typeface="Calibri"/>
                <a:cs typeface="Calibri"/>
              </a:rPr>
              <a:t>for</a:t>
            </a:r>
            <a:r>
              <a:rPr sz="2200" spc="-10" dirty="0">
                <a:latin typeface="Calibri"/>
                <a:cs typeface="Calibri"/>
              </a:rPr>
              <a:t> </a:t>
            </a:r>
            <a:r>
              <a:rPr sz="2200" spc="-5" dirty="0">
                <a:latin typeface="Calibri"/>
                <a:cs typeface="Calibri"/>
              </a:rPr>
              <a:t>displaying </a:t>
            </a:r>
            <a:r>
              <a:rPr sz="2200" dirty="0">
                <a:latin typeface="Calibri"/>
                <a:cs typeface="Calibri"/>
              </a:rPr>
              <a:t> </a:t>
            </a:r>
            <a:r>
              <a:rPr sz="2200" spc="-5" dirty="0">
                <a:latin typeface="Calibri"/>
                <a:cs typeface="Calibri"/>
              </a:rPr>
              <a:t>views </a:t>
            </a:r>
            <a:r>
              <a:rPr sz="2200" spc="5" dirty="0">
                <a:latin typeface="Calibri"/>
                <a:cs typeface="Calibri"/>
              </a:rPr>
              <a:t>of </a:t>
            </a:r>
            <a:r>
              <a:rPr sz="2200" dirty="0">
                <a:latin typeface="Calibri"/>
                <a:cs typeface="Calibri"/>
              </a:rPr>
              <a:t>a </a:t>
            </a:r>
            <a:r>
              <a:rPr sz="2200" spc="-10" dirty="0">
                <a:latin typeface="Calibri"/>
                <a:cs typeface="Calibri"/>
              </a:rPr>
              <a:t>picture </a:t>
            </a:r>
            <a:r>
              <a:rPr sz="2200" spc="5" dirty="0">
                <a:latin typeface="Calibri"/>
                <a:cs typeface="Calibri"/>
              </a:rPr>
              <a:t>on </a:t>
            </a:r>
            <a:r>
              <a:rPr sz="2200" dirty="0">
                <a:latin typeface="Calibri"/>
                <a:cs typeface="Calibri"/>
              </a:rPr>
              <a:t>an </a:t>
            </a:r>
            <a:r>
              <a:rPr sz="2200" spc="-5" dirty="0">
                <a:latin typeface="Calibri"/>
                <a:cs typeface="Calibri"/>
              </a:rPr>
              <a:t>output </a:t>
            </a:r>
            <a:r>
              <a:rPr sz="2200" spc="-10" dirty="0">
                <a:latin typeface="Calibri"/>
                <a:cs typeface="Calibri"/>
              </a:rPr>
              <a:t>device. </a:t>
            </a:r>
            <a:r>
              <a:rPr sz="2200" spc="-5" dirty="0">
                <a:latin typeface="Calibri"/>
                <a:cs typeface="Calibri"/>
              </a:rPr>
              <a:t>Much </a:t>
            </a:r>
            <a:r>
              <a:rPr sz="2200" spc="-20" dirty="0">
                <a:latin typeface="Calibri"/>
                <a:cs typeface="Calibri"/>
              </a:rPr>
              <a:t>like what </a:t>
            </a:r>
            <a:r>
              <a:rPr sz="2200" spc="-10" dirty="0">
                <a:latin typeface="Calibri"/>
                <a:cs typeface="Calibri"/>
              </a:rPr>
              <a:t>we </a:t>
            </a:r>
            <a:r>
              <a:rPr sz="2200" spc="-5" dirty="0">
                <a:latin typeface="Calibri"/>
                <a:cs typeface="Calibri"/>
              </a:rPr>
              <a:t>see </a:t>
            </a:r>
            <a:r>
              <a:rPr sz="2200" dirty="0">
                <a:latin typeface="Calibri"/>
                <a:cs typeface="Calibri"/>
              </a:rPr>
              <a:t> in</a:t>
            </a:r>
            <a:r>
              <a:rPr sz="2200" spc="5" dirty="0">
                <a:latin typeface="Calibri"/>
                <a:cs typeface="Calibri"/>
              </a:rPr>
              <a:t> </a:t>
            </a:r>
            <a:r>
              <a:rPr sz="2200" spc="-10" dirty="0">
                <a:latin typeface="Calibri"/>
                <a:cs typeface="Calibri"/>
              </a:rPr>
              <a:t>real</a:t>
            </a:r>
            <a:r>
              <a:rPr sz="2200" spc="-5" dirty="0">
                <a:latin typeface="Calibri"/>
                <a:cs typeface="Calibri"/>
              </a:rPr>
              <a:t> </a:t>
            </a:r>
            <a:r>
              <a:rPr sz="2200" spc="-15" dirty="0">
                <a:latin typeface="Calibri"/>
                <a:cs typeface="Calibri"/>
              </a:rPr>
              <a:t>life</a:t>
            </a:r>
            <a:r>
              <a:rPr sz="2200" spc="-10" dirty="0">
                <a:latin typeface="Calibri"/>
                <a:cs typeface="Calibri"/>
              </a:rPr>
              <a:t> through</a:t>
            </a:r>
            <a:r>
              <a:rPr sz="2200" spc="-5" dirty="0">
                <a:latin typeface="Calibri"/>
                <a:cs typeface="Calibri"/>
              </a:rPr>
              <a:t> </a:t>
            </a:r>
            <a:r>
              <a:rPr sz="2200" spc="5" dirty="0">
                <a:latin typeface="Calibri"/>
                <a:cs typeface="Calibri"/>
              </a:rPr>
              <a:t>a</a:t>
            </a:r>
            <a:r>
              <a:rPr sz="2200" spc="10" dirty="0">
                <a:latin typeface="Calibri"/>
                <a:cs typeface="Calibri"/>
              </a:rPr>
              <a:t> </a:t>
            </a:r>
            <a:r>
              <a:rPr sz="2200" dirty="0">
                <a:latin typeface="Calibri"/>
                <a:cs typeface="Calibri"/>
              </a:rPr>
              <a:t>small</a:t>
            </a:r>
            <a:r>
              <a:rPr sz="2200" spc="5" dirty="0">
                <a:latin typeface="Calibri"/>
                <a:cs typeface="Calibri"/>
              </a:rPr>
              <a:t> </a:t>
            </a:r>
            <a:r>
              <a:rPr sz="2200" spc="-5" dirty="0">
                <a:latin typeface="Calibri"/>
                <a:cs typeface="Calibri"/>
              </a:rPr>
              <a:t>window</a:t>
            </a:r>
            <a:r>
              <a:rPr sz="2200" dirty="0">
                <a:latin typeface="Calibri"/>
                <a:cs typeface="Calibri"/>
              </a:rPr>
              <a:t> </a:t>
            </a:r>
            <a:r>
              <a:rPr sz="2200" spc="10" dirty="0">
                <a:latin typeface="Calibri"/>
                <a:cs typeface="Calibri"/>
              </a:rPr>
              <a:t>on</a:t>
            </a:r>
            <a:r>
              <a:rPr sz="2200" spc="15" dirty="0">
                <a:latin typeface="Calibri"/>
                <a:cs typeface="Calibri"/>
              </a:rPr>
              <a:t> </a:t>
            </a:r>
            <a:r>
              <a:rPr sz="2200" dirty="0">
                <a:latin typeface="Calibri"/>
                <a:cs typeface="Calibri"/>
              </a:rPr>
              <a:t>the</a:t>
            </a:r>
            <a:r>
              <a:rPr sz="2200" spc="5" dirty="0">
                <a:latin typeface="Calibri"/>
                <a:cs typeface="Calibri"/>
              </a:rPr>
              <a:t> </a:t>
            </a:r>
            <a:r>
              <a:rPr sz="2200" spc="-20" dirty="0">
                <a:latin typeface="Calibri"/>
                <a:cs typeface="Calibri"/>
              </a:rPr>
              <a:t>wall</a:t>
            </a:r>
            <a:r>
              <a:rPr sz="2200" spc="-15" dirty="0">
                <a:latin typeface="Calibri"/>
                <a:cs typeface="Calibri"/>
              </a:rPr>
              <a:t> </a:t>
            </a:r>
            <a:r>
              <a:rPr sz="2200" spc="5" dirty="0">
                <a:latin typeface="Calibri"/>
                <a:cs typeface="Calibri"/>
              </a:rPr>
              <a:t>or</a:t>
            </a:r>
            <a:r>
              <a:rPr sz="2200" spc="10" dirty="0">
                <a:latin typeface="Calibri"/>
                <a:cs typeface="Calibri"/>
              </a:rPr>
              <a:t> </a:t>
            </a:r>
            <a:r>
              <a:rPr sz="2200" dirty="0">
                <a:latin typeface="Calibri"/>
                <a:cs typeface="Calibri"/>
              </a:rPr>
              <a:t>the </a:t>
            </a:r>
            <a:r>
              <a:rPr sz="2200" spc="5" dirty="0">
                <a:latin typeface="Calibri"/>
                <a:cs typeface="Calibri"/>
              </a:rPr>
              <a:t> </a:t>
            </a:r>
            <a:r>
              <a:rPr sz="2200" spc="-5" dirty="0">
                <a:latin typeface="Calibri"/>
                <a:cs typeface="Calibri"/>
              </a:rPr>
              <a:t>viewfinder </a:t>
            </a:r>
            <a:r>
              <a:rPr sz="2200" spc="5" dirty="0">
                <a:latin typeface="Calibri"/>
                <a:cs typeface="Calibri"/>
              </a:rPr>
              <a:t>of </a:t>
            </a:r>
            <a:r>
              <a:rPr sz="2200" dirty="0">
                <a:latin typeface="Calibri"/>
                <a:cs typeface="Calibri"/>
              </a:rPr>
              <a:t>a </a:t>
            </a:r>
            <a:r>
              <a:rPr sz="2200" spc="-10" dirty="0">
                <a:latin typeface="Calibri"/>
                <a:cs typeface="Calibri"/>
              </a:rPr>
              <a:t>camera, </a:t>
            </a:r>
            <a:r>
              <a:rPr sz="2200" dirty="0">
                <a:latin typeface="Calibri"/>
                <a:cs typeface="Calibri"/>
              </a:rPr>
              <a:t>a </a:t>
            </a:r>
            <a:r>
              <a:rPr sz="2200" spc="-10" dirty="0">
                <a:latin typeface="Calibri"/>
                <a:cs typeface="Calibri"/>
              </a:rPr>
              <a:t>computer-generated image </a:t>
            </a:r>
            <a:r>
              <a:rPr sz="2200" spc="-5" dirty="0">
                <a:latin typeface="Calibri"/>
                <a:cs typeface="Calibri"/>
              </a:rPr>
              <a:t>often </a:t>
            </a:r>
            <a:r>
              <a:rPr sz="2200" dirty="0">
                <a:latin typeface="Calibri"/>
                <a:cs typeface="Calibri"/>
              </a:rPr>
              <a:t> depicts </a:t>
            </a:r>
            <a:r>
              <a:rPr sz="2200" spc="5" dirty="0">
                <a:latin typeface="Calibri"/>
                <a:cs typeface="Calibri"/>
              </a:rPr>
              <a:t>a </a:t>
            </a:r>
            <a:r>
              <a:rPr sz="2200" spc="-5" dirty="0">
                <a:latin typeface="Calibri"/>
                <a:cs typeface="Calibri"/>
              </a:rPr>
              <a:t>partial </a:t>
            </a:r>
            <a:r>
              <a:rPr sz="2200" spc="-10" dirty="0">
                <a:latin typeface="Calibri"/>
                <a:cs typeface="Calibri"/>
              </a:rPr>
              <a:t>view </a:t>
            </a:r>
            <a:r>
              <a:rPr sz="2200" spc="5" dirty="0">
                <a:latin typeface="Calibri"/>
                <a:cs typeface="Calibri"/>
              </a:rPr>
              <a:t>of a </a:t>
            </a:r>
            <a:r>
              <a:rPr sz="2200" spc="-15" dirty="0">
                <a:latin typeface="Calibri"/>
                <a:cs typeface="Calibri"/>
              </a:rPr>
              <a:t>large</a:t>
            </a:r>
            <a:r>
              <a:rPr sz="2200" spc="465" dirty="0">
                <a:latin typeface="Calibri"/>
                <a:cs typeface="Calibri"/>
              </a:rPr>
              <a:t> </a:t>
            </a:r>
            <a:r>
              <a:rPr sz="2200" spc="-5" dirty="0">
                <a:latin typeface="Calibri"/>
                <a:cs typeface="Calibri"/>
              </a:rPr>
              <a:t>scene. </a:t>
            </a:r>
            <a:r>
              <a:rPr sz="2200" spc="-15" dirty="0">
                <a:latin typeface="Calibri"/>
                <a:cs typeface="Calibri"/>
              </a:rPr>
              <a:t>For</a:t>
            </a:r>
            <a:r>
              <a:rPr sz="2200" spc="465" dirty="0">
                <a:latin typeface="Calibri"/>
                <a:cs typeface="Calibri"/>
              </a:rPr>
              <a:t> </a:t>
            </a:r>
            <a:r>
              <a:rPr sz="2200" spc="5" dirty="0">
                <a:latin typeface="Calibri"/>
                <a:cs typeface="Calibri"/>
              </a:rPr>
              <a:t>a </a:t>
            </a:r>
            <a:r>
              <a:rPr sz="2200" spc="-5" dirty="0">
                <a:latin typeface="Calibri"/>
                <a:cs typeface="Calibri"/>
              </a:rPr>
              <a:t>2-D picture, </a:t>
            </a:r>
            <a:r>
              <a:rPr sz="2200" spc="5" dirty="0">
                <a:latin typeface="Calibri"/>
                <a:cs typeface="Calibri"/>
              </a:rPr>
              <a:t>a </a:t>
            </a:r>
            <a:r>
              <a:rPr sz="2200" spc="10" dirty="0">
                <a:latin typeface="Calibri"/>
                <a:cs typeface="Calibri"/>
              </a:rPr>
              <a:t> </a:t>
            </a:r>
            <a:r>
              <a:rPr sz="2200" spc="-5" dirty="0">
                <a:latin typeface="Calibri"/>
                <a:cs typeface="Calibri"/>
              </a:rPr>
              <a:t>view </a:t>
            </a:r>
            <a:r>
              <a:rPr sz="2200" dirty="0">
                <a:latin typeface="Calibri"/>
                <a:cs typeface="Calibri"/>
              </a:rPr>
              <a:t>is </a:t>
            </a:r>
            <a:r>
              <a:rPr sz="2200" spc="-10" dirty="0">
                <a:latin typeface="Calibri"/>
                <a:cs typeface="Calibri"/>
              </a:rPr>
              <a:t>selected </a:t>
            </a:r>
            <a:r>
              <a:rPr sz="2200" spc="-5" dirty="0">
                <a:latin typeface="Calibri"/>
                <a:cs typeface="Calibri"/>
              </a:rPr>
              <a:t>by specifying </a:t>
            </a:r>
            <a:r>
              <a:rPr sz="2200" dirty="0">
                <a:latin typeface="Calibri"/>
                <a:cs typeface="Calibri"/>
              </a:rPr>
              <a:t>a </a:t>
            </a:r>
            <a:r>
              <a:rPr sz="2200" spc="-10" dirty="0">
                <a:latin typeface="Calibri"/>
                <a:cs typeface="Calibri"/>
              </a:rPr>
              <a:t>subarea </a:t>
            </a:r>
            <a:r>
              <a:rPr sz="2200" spc="5" dirty="0">
                <a:latin typeface="Calibri"/>
                <a:cs typeface="Calibri"/>
              </a:rPr>
              <a:t>of </a:t>
            </a:r>
            <a:r>
              <a:rPr sz="2200" dirty="0">
                <a:latin typeface="Calibri"/>
                <a:cs typeface="Calibri"/>
              </a:rPr>
              <a:t>the </a:t>
            </a:r>
            <a:r>
              <a:rPr sz="2200" spc="-20" dirty="0">
                <a:latin typeface="Calibri"/>
                <a:cs typeface="Calibri"/>
              </a:rPr>
              <a:t>total </a:t>
            </a:r>
            <a:r>
              <a:rPr sz="2200" spc="-10" dirty="0">
                <a:latin typeface="Calibri"/>
                <a:cs typeface="Calibri"/>
              </a:rPr>
              <a:t>picture </a:t>
            </a:r>
            <a:r>
              <a:rPr sz="2200" spc="-5" dirty="0">
                <a:latin typeface="Calibri"/>
                <a:cs typeface="Calibri"/>
              </a:rPr>
              <a:t> area.</a:t>
            </a:r>
            <a:endParaRPr sz="2200">
              <a:latin typeface="Calibri"/>
              <a:cs typeface="Calibri"/>
            </a:endParaRPr>
          </a:p>
        </p:txBody>
      </p:sp>
      <p:sp>
        <p:nvSpPr>
          <p:cNvPr id="5" name="object 5"/>
          <p:cNvSpPr/>
          <p:nvPr/>
        </p:nvSpPr>
        <p:spPr>
          <a:xfrm>
            <a:off x="11375643" y="4236719"/>
            <a:ext cx="94827" cy="297180"/>
          </a:xfrm>
          <a:custGeom>
            <a:avLst/>
            <a:gdLst/>
            <a:ahLst/>
            <a:cxnLst/>
            <a:rect l="l" t="t" r="r" b="b"/>
            <a:pathLst>
              <a:path w="71120" h="396239">
                <a:moveTo>
                  <a:pt x="71120" y="396239"/>
                </a:moveTo>
                <a:lnTo>
                  <a:pt x="43451" y="390651"/>
                </a:lnTo>
                <a:lnTo>
                  <a:pt x="20843" y="375410"/>
                </a:lnTo>
                <a:lnTo>
                  <a:pt x="5593" y="352804"/>
                </a:lnTo>
                <a:lnTo>
                  <a:pt x="0" y="325119"/>
                </a:lnTo>
                <a:lnTo>
                  <a:pt x="0" y="71119"/>
                </a:lnTo>
                <a:lnTo>
                  <a:pt x="5593" y="43435"/>
                </a:lnTo>
                <a:lnTo>
                  <a:pt x="20843" y="20829"/>
                </a:lnTo>
                <a:lnTo>
                  <a:pt x="43451" y="5588"/>
                </a:lnTo>
                <a:lnTo>
                  <a:pt x="71120" y="0"/>
                </a:lnTo>
              </a:path>
            </a:pathLst>
          </a:custGeom>
          <a:ln w="19050">
            <a:solidFill>
              <a:srgbClr val="FFFFFF"/>
            </a:solidFill>
          </a:ln>
        </p:spPr>
        <p:txBody>
          <a:bodyPr wrap="square" lIns="0" tIns="0" rIns="0" bIns="0" rtlCol="0"/>
          <a:lstStyle/>
          <a:p>
            <a:endParaRPr/>
          </a:p>
        </p:txBody>
      </p:sp>
      <p:sp>
        <p:nvSpPr>
          <p:cNvPr id="6" name="object 6"/>
          <p:cNvSpPr/>
          <p:nvPr/>
        </p:nvSpPr>
        <p:spPr>
          <a:xfrm>
            <a:off x="12012337" y="4236719"/>
            <a:ext cx="94827" cy="297180"/>
          </a:xfrm>
          <a:custGeom>
            <a:avLst/>
            <a:gdLst/>
            <a:ahLst/>
            <a:cxnLst/>
            <a:rect l="l" t="t" r="r" b="b"/>
            <a:pathLst>
              <a:path w="71120" h="396239">
                <a:moveTo>
                  <a:pt x="0" y="0"/>
                </a:moveTo>
                <a:lnTo>
                  <a:pt x="27721" y="5588"/>
                </a:lnTo>
                <a:lnTo>
                  <a:pt x="50323" y="20829"/>
                </a:lnTo>
                <a:lnTo>
                  <a:pt x="65543" y="43435"/>
                </a:lnTo>
                <a:lnTo>
                  <a:pt x="71120" y="71119"/>
                </a:lnTo>
                <a:lnTo>
                  <a:pt x="71120" y="325119"/>
                </a:lnTo>
                <a:lnTo>
                  <a:pt x="65543" y="352804"/>
                </a:lnTo>
                <a:lnTo>
                  <a:pt x="50323" y="375410"/>
                </a:lnTo>
                <a:lnTo>
                  <a:pt x="27721" y="390651"/>
                </a:lnTo>
                <a:lnTo>
                  <a:pt x="0" y="396239"/>
                </a:lnTo>
              </a:path>
            </a:pathLst>
          </a:custGeom>
          <a:ln w="19050">
            <a:solidFill>
              <a:srgbClr val="FFFFFF"/>
            </a:solidFill>
          </a:ln>
        </p:spPr>
        <p:txBody>
          <a:bodyPr wrap="square" lIns="0" tIns="0" rIns="0" bIns="0" rtlCol="0"/>
          <a:lstStyle/>
          <a:p>
            <a:endParaRPr/>
          </a:p>
        </p:txBody>
      </p:sp>
      <p:sp>
        <p:nvSpPr>
          <p:cNvPr id="8" name="object 8"/>
          <p:cNvSpPr txBox="1"/>
          <p:nvPr/>
        </p:nvSpPr>
        <p:spPr>
          <a:xfrm>
            <a:off x="11616943" y="4305929"/>
            <a:ext cx="256540" cy="230832"/>
          </a:xfrm>
          <a:prstGeom prst="rect">
            <a:avLst/>
          </a:prstGeom>
        </p:spPr>
        <p:txBody>
          <a:bodyPr vert="horz" wrap="square" lIns="0" tIns="0" rIns="0" bIns="0" rtlCol="0">
            <a:spAutoFit/>
          </a:bodyPr>
          <a:lstStyle/>
          <a:p>
            <a:pPr marL="38100">
              <a:lnSpc>
                <a:spcPts val="1810"/>
              </a:lnSpc>
            </a:pPr>
            <a:fld id="{81D60167-4931-47E6-BA6A-407CBD079E47}" type="slidenum">
              <a:rPr sz="1800" dirty="0">
                <a:solidFill>
                  <a:srgbClr val="FFFFFF"/>
                </a:solidFill>
                <a:latin typeface="Calibri"/>
                <a:cs typeface="Calibri"/>
              </a:rPr>
              <a:pPr marL="38100">
                <a:lnSpc>
                  <a:spcPts val="1810"/>
                </a:lnSpc>
              </a:pPr>
              <a:t>64</a:t>
            </a:fld>
            <a:endParaRPr sz="1800">
              <a:latin typeface="Calibri"/>
              <a:cs typeface="Calibri"/>
            </a:endParaRPr>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69424" y="910143"/>
            <a:ext cx="9799320" cy="2153153"/>
          </a:xfrm>
          <a:prstGeom prst="rect">
            <a:avLst/>
          </a:prstGeom>
        </p:spPr>
        <p:txBody>
          <a:bodyPr vert="horz" wrap="square" lIns="0" tIns="64769" rIns="0" bIns="0" rtlCol="0">
            <a:spAutoFit/>
          </a:bodyPr>
          <a:lstStyle/>
          <a:p>
            <a:pPr marL="12700">
              <a:lnSpc>
                <a:spcPct val="100000"/>
              </a:lnSpc>
              <a:spcBef>
                <a:spcPts val="509"/>
              </a:spcBef>
            </a:pPr>
            <a:r>
              <a:rPr sz="1700" b="1" spc="-5" dirty="0">
                <a:latin typeface="Calibri"/>
                <a:cs typeface="Calibri"/>
              </a:rPr>
              <a:t>Window:</a:t>
            </a:r>
            <a:endParaRPr sz="1700">
              <a:latin typeface="Calibri"/>
              <a:cs typeface="Calibri"/>
            </a:endParaRPr>
          </a:p>
          <a:p>
            <a:pPr marL="241300" marR="5080" indent="-228600" algn="just">
              <a:lnSpc>
                <a:spcPct val="100000"/>
              </a:lnSpc>
              <a:spcBef>
                <a:spcPts val="405"/>
              </a:spcBef>
              <a:buClr>
                <a:srgbClr val="4F81BC"/>
              </a:buClr>
              <a:buFont typeface="Arial MT"/>
              <a:buChar char="•"/>
              <a:tabLst>
                <a:tab pos="241300" algn="l"/>
              </a:tabLst>
            </a:pPr>
            <a:r>
              <a:rPr sz="1700" dirty="0">
                <a:latin typeface="Calibri"/>
                <a:cs typeface="Calibri"/>
              </a:rPr>
              <a:t>A</a:t>
            </a:r>
            <a:r>
              <a:rPr sz="1700" spc="5" dirty="0">
                <a:latin typeface="Calibri"/>
                <a:cs typeface="Calibri"/>
              </a:rPr>
              <a:t> </a:t>
            </a:r>
            <a:r>
              <a:rPr sz="1700" spc="-10" dirty="0">
                <a:latin typeface="Calibri"/>
                <a:cs typeface="Calibri"/>
              </a:rPr>
              <a:t>world-coordinate</a:t>
            </a:r>
            <a:r>
              <a:rPr sz="1700" spc="-5" dirty="0">
                <a:latin typeface="Calibri"/>
                <a:cs typeface="Calibri"/>
              </a:rPr>
              <a:t> </a:t>
            </a:r>
            <a:r>
              <a:rPr sz="1700" spc="-10" dirty="0">
                <a:latin typeface="Calibri"/>
                <a:cs typeface="Calibri"/>
              </a:rPr>
              <a:t>area</a:t>
            </a:r>
            <a:r>
              <a:rPr sz="1700" spc="-5" dirty="0">
                <a:latin typeface="Calibri"/>
                <a:cs typeface="Calibri"/>
              </a:rPr>
              <a:t> selected</a:t>
            </a:r>
            <a:r>
              <a:rPr sz="1700" dirty="0">
                <a:latin typeface="Calibri"/>
                <a:cs typeface="Calibri"/>
              </a:rPr>
              <a:t> </a:t>
            </a:r>
            <a:r>
              <a:rPr sz="1700" spc="-15" dirty="0">
                <a:latin typeface="Calibri"/>
                <a:cs typeface="Calibri"/>
              </a:rPr>
              <a:t>for</a:t>
            </a:r>
            <a:r>
              <a:rPr sz="1700" spc="-10" dirty="0">
                <a:latin typeface="Calibri"/>
                <a:cs typeface="Calibri"/>
              </a:rPr>
              <a:t> display</a:t>
            </a:r>
            <a:r>
              <a:rPr sz="1700" spc="-5" dirty="0">
                <a:latin typeface="Calibri"/>
                <a:cs typeface="Calibri"/>
              </a:rPr>
              <a:t> is</a:t>
            </a:r>
            <a:r>
              <a:rPr sz="1700" dirty="0">
                <a:latin typeface="Calibri"/>
                <a:cs typeface="Calibri"/>
              </a:rPr>
              <a:t> </a:t>
            </a:r>
            <a:r>
              <a:rPr sz="1700" spc="-10" dirty="0">
                <a:latin typeface="Calibri"/>
                <a:cs typeface="Calibri"/>
              </a:rPr>
              <a:t>called</a:t>
            </a:r>
            <a:r>
              <a:rPr sz="1700" spc="-5" dirty="0">
                <a:latin typeface="Calibri"/>
                <a:cs typeface="Calibri"/>
              </a:rPr>
              <a:t> </a:t>
            </a:r>
            <a:r>
              <a:rPr sz="1700" dirty="0">
                <a:latin typeface="Calibri"/>
                <a:cs typeface="Calibri"/>
              </a:rPr>
              <a:t>a</a:t>
            </a:r>
            <a:r>
              <a:rPr sz="1700" spc="5" dirty="0">
                <a:latin typeface="Calibri"/>
                <a:cs typeface="Calibri"/>
              </a:rPr>
              <a:t> </a:t>
            </a:r>
            <a:r>
              <a:rPr sz="1700" i="1" dirty="0">
                <a:latin typeface="Calibri"/>
                <a:cs typeface="Calibri"/>
              </a:rPr>
              <a:t>window</a:t>
            </a:r>
            <a:r>
              <a:rPr sz="1700" i="1" spc="5" dirty="0">
                <a:latin typeface="Calibri"/>
                <a:cs typeface="Calibri"/>
              </a:rPr>
              <a:t> </a:t>
            </a:r>
            <a:r>
              <a:rPr sz="1700" i="1" spc="-10" dirty="0">
                <a:latin typeface="Calibri"/>
                <a:cs typeface="Calibri"/>
              </a:rPr>
              <a:t>or</a:t>
            </a:r>
            <a:r>
              <a:rPr sz="1700" i="1" spc="-5" dirty="0">
                <a:latin typeface="Calibri"/>
                <a:cs typeface="Calibri"/>
              </a:rPr>
              <a:t> </a:t>
            </a:r>
            <a:r>
              <a:rPr sz="1700" i="1" dirty="0">
                <a:latin typeface="Calibri"/>
                <a:cs typeface="Calibri"/>
              </a:rPr>
              <a:t>clipping </a:t>
            </a:r>
            <a:r>
              <a:rPr sz="1700" i="1" spc="5" dirty="0">
                <a:latin typeface="Calibri"/>
                <a:cs typeface="Calibri"/>
              </a:rPr>
              <a:t> </a:t>
            </a:r>
            <a:r>
              <a:rPr sz="1700" i="1" spc="-5" dirty="0">
                <a:latin typeface="Calibri"/>
                <a:cs typeface="Calibri"/>
              </a:rPr>
              <a:t>window</a:t>
            </a:r>
            <a:r>
              <a:rPr sz="1700" spc="-5" dirty="0">
                <a:latin typeface="Calibri"/>
                <a:cs typeface="Calibri"/>
              </a:rPr>
              <a:t>. </a:t>
            </a:r>
            <a:r>
              <a:rPr sz="1700" spc="-10" dirty="0">
                <a:latin typeface="Calibri"/>
                <a:cs typeface="Calibri"/>
              </a:rPr>
              <a:t>That</a:t>
            </a:r>
            <a:r>
              <a:rPr sz="1700" spc="-5" dirty="0">
                <a:latin typeface="Calibri"/>
                <a:cs typeface="Calibri"/>
              </a:rPr>
              <a:t> </a:t>
            </a:r>
            <a:r>
              <a:rPr sz="1700" spc="-10" dirty="0">
                <a:latin typeface="Calibri"/>
                <a:cs typeface="Calibri"/>
              </a:rPr>
              <a:t>is,</a:t>
            </a:r>
            <a:r>
              <a:rPr sz="1700" spc="-5" dirty="0">
                <a:latin typeface="Calibri"/>
                <a:cs typeface="Calibri"/>
              </a:rPr>
              <a:t> </a:t>
            </a:r>
            <a:r>
              <a:rPr sz="1700" spc="-10" dirty="0">
                <a:latin typeface="Calibri"/>
                <a:cs typeface="Calibri"/>
              </a:rPr>
              <a:t>window</a:t>
            </a:r>
            <a:r>
              <a:rPr sz="1700" spc="-5" dirty="0">
                <a:latin typeface="Calibri"/>
                <a:cs typeface="Calibri"/>
              </a:rPr>
              <a:t> is</a:t>
            </a:r>
            <a:r>
              <a:rPr sz="1700" dirty="0">
                <a:latin typeface="Calibri"/>
                <a:cs typeface="Calibri"/>
              </a:rPr>
              <a:t> </a:t>
            </a:r>
            <a:r>
              <a:rPr sz="1700" spc="-5" dirty="0">
                <a:latin typeface="Calibri"/>
                <a:cs typeface="Calibri"/>
              </a:rPr>
              <a:t>the</a:t>
            </a:r>
            <a:r>
              <a:rPr sz="1700" dirty="0">
                <a:latin typeface="Calibri"/>
                <a:cs typeface="Calibri"/>
              </a:rPr>
              <a:t> </a:t>
            </a:r>
            <a:r>
              <a:rPr sz="1700" spc="-5" dirty="0">
                <a:latin typeface="Calibri"/>
                <a:cs typeface="Calibri"/>
              </a:rPr>
              <a:t>section</a:t>
            </a:r>
            <a:r>
              <a:rPr sz="1700" dirty="0">
                <a:latin typeface="Calibri"/>
                <a:cs typeface="Calibri"/>
              </a:rPr>
              <a:t> </a:t>
            </a:r>
            <a:r>
              <a:rPr sz="1700" spc="-10" dirty="0">
                <a:latin typeface="Calibri"/>
                <a:cs typeface="Calibri"/>
              </a:rPr>
              <a:t>of</a:t>
            </a:r>
            <a:r>
              <a:rPr sz="1700" spc="-5" dirty="0">
                <a:latin typeface="Calibri"/>
                <a:cs typeface="Calibri"/>
              </a:rPr>
              <a:t> the</a:t>
            </a:r>
            <a:r>
              <a:rPr sz="1700" dirty="0">
                <a:latin typeface="Calibri"/>
                <a:cs typeface="Calibri"/>
              </a:rPr>
              <a:t> 2D</a:t>
            </a:r>
            <a:r>
              <a:rPr sz="1700" spc="5" dirty="0">
                <a:latin typeface="Calibri"/>
                <a:cs typeface="Calibri"/>
              </a:rPr>
              <a:t> </a:t>
            </a:r>
            <a:r>
              <a:rPr sz="1700" spc="-5" dirty="0">
                <a:latin typeface="Calibri"/>
                <a:cs typeface="Calibri"/>
              </a:rPr>
              <a:t>scene</a:t>
            </a:r>
            <a:r>
              <a:rPr sz="1700" dirty="0">
                <a:latin typeface="Calibri"/>
                <a:cs typeface="Calibri"/>
              </a:rPr>
              <a:t> </a:t>
            </a:r>
            <a:r>
              <a:rPr sz="1700" spc="-10" dirty="0">
                <a:latin typeface="Calibri"/>
                <a:cs typeface="Calibri"/>
              </a:rPr>
              <a:t>that</a:t>
            </a:r>
            <a:r>
              <a:rPr sz="1700" spc="-5" dirty="0">
                <a:latin typeface="Calibri"/>
                <a:cs typeface="Calibri"/>
              </a:rPr>
              <a:t> is</a:t>
            </a:r>
            <a:r>
              <a:rPr sz="1700" dirty="0">
                <a:latin typeface="Calibri"/>
                <a:cs typeface="Calibri"/>
              </a:rPr>
              <a:t> </a:t>
            </a:r>
            <a:r>
              <a:rPr sz="1700" spc="-10" dirty="0">
                <a:latin typeface="Calibri"/>
                <a:cs typeface="Calibri"/>
              </a:rPr>
              <a:t>selected</a:t>
            </a:r>
            <a:r>
              <a:rPr sz="1700" spc="-5" dirty="0">
                <a:latin typeface="Calibri"/>
                <a:cs typeface="Calibri"/>
              </a:rPr>
              <a:t> </a:t>
            </a:r>
            <a:r>
              <a:rPr sz="1700" spc="-15" dirty="0">
                <a:latin typeface="Calibri"/>
                <a:cs typeface="Calibri"/>
              </a:rPr>
              <a:t>for </a:t>
            </a:r>
            <a:r>
              <a:rPr sz="1700" spc="-10" dirty="0">
                <a:latin typeface="Calibri"/>
                <a:cs typeface="Calibri"/>
              </a:rPr>
              <a:t> </a:t>
            </a:r>
            <a:r>
              <a:rPr sz="1700" spc="-5" dirty="0">
                <a:latin typeface="Calibri"/>
                <a:cs typeface="Calibri"/>
              </a:rPr>
              <a:t>viewing.</a:t>
            </a:r>
            <a:endParaRPr sz="1700">
              <a:latin typeface="Calibri"/>
              <a:cs typeface="Calibri"/>
            </a:endParaRPr>
          </a:p>
          <a:p>
            <a:pPr marL="241300" indent="-228600" algn="just">
              <a:lnSpc>
                <a:spcPct val="100000"/>
              </a:lnSpc>
              <a:spcBef>
                <a:spcPts val="409"/>
              </a:spcBef>
              <a:buClr>
                <a:srgbClr val="4F81BC"/>
              </a:buClr>
              <a:buFont typeface="Arial MT"/>
              <a:buChar char="•"/>
              <a:tabLst>
                <a:tab pos="241300" algn="l"/>
              </a:tabLst>
            </a:pPr>
            <a:r>
              <a:rPr sz="1700" dirty="0">
                <a:latin typeface="Calibri"/>
                <a:cs typeface="Calibri"/>
              </a:rPr>
              <a:t>The</a:t>
            </a:r>
            <a:r>
              <a:rPr sz="1700" spc="-40" dirty="0">
                <a:latin typeface="Calibri"/>
                <a:cs typeface="Calibri"/>
              </a:rPr>
              <a:t> </a:t>
            </a:r>
            <a:r>
              <a:rPr sz="1700" spc="-10" dirty="0">
                <a:latin typeface="Calibri"/>
                <a:cs typeface="Calibri"/>
              </a:rPr>
              <a:t>window</a:t>
            </a:r>
            <a:r>
              <a:rPr sz="1700" spc="-15" dirty="0">
                <a:latin typeface="Calibri"/>
                <a:cs typeface="Calibri"/>
              </a:rPr>
              <a:t> </a:t>
            </a:r>
            <a:r>
              <a:rPr sz="1700" spc="-10" dirty="0">
                <a:latin typeface="Calibri"/>
                <a:cs typeface="Calibri"/>
              </a:rPr>
              <a:t>defines</a:t>
            </a:r>
            <a:r>
              <a:rPr sz="1700" spc="30" dirty="0">
                <a:latin typeface="Calibri"/>
                <a:cs typeface="Calibri"/>
              </a:rPr>
              <a:t> </a:t>
            </a:r>
            <a:r>
              <a:rPr sz="1700" spc="-10" dirty="0">
                <a:latin typeface="Calibri"/>
                <a:cs typeface="Calibri"/>
              </a:rPr>
              <a:t>what</a:t>
            </a:r>
            <a:r>
              <a:rPr sz="1700" spc="10" dirty="0">
                <a:latin typeface="Calibri"/>
                <a:cs typeface="Calibri"/>
              </a:rPr>
              <a:t> </a:t>
            </a:r>
            <a:r>
              <a:rPr sz="1700" spc="-5" dirty="0">
                <a:latin typeface="Calibri"/>
                <a:cs typeface="Calibri"/>
              </a:rPr>
              <a:t>is</a:t>
            </a:r>
            <a:r>
              <a:rPr sz="1700" spc="5" dirty="0">
                <a:latin typeface="Calibri"/>
                <a:cs typeface="Calibri"/>
              </a:rPr>
              <a:t> </a:t>
            </a:r>
            <a:r>
              <a:rPr sz="1700" spc="-10" dirty="0">
                <a:latin typeface="Calibri"/>
                <a:cs typeface="Calibri"/>
              </a:rPr>
              <a:t>to</a:t>
            </a:r>
            <a:r>
              <a:rPr sz="1700" spc="5" dirty="0">
                <a:latin typeface="Calibri"/>
                <a:cs typeface="Calibri"/>
              </a:rPr>
              <a:t> </a:t>
            </a:r>
            <a:r>
              <a:rPr sz="1700" spc="-5" dirty="0">
                <a:latin typeface="Calibri"/>
                <a:cs typeface="Calibri"/>
              </a:rPr>
              <a:t>be</a:t>
            </a:r>
            <a:r>
              <a:rPr sz="1700" spc="15" dirty="0">
                <a:latin typeface="Calibri"/>
                <a:cs typeface="Calibri"/>
              </a:rPr>
              <a:t> </a:t>
            </a:r>
            <a:r>
              <a:rPr sz="1700" spc="-10" dirty="0">
                <a:latin typeface="Calibri"/>
                <a:cs typeface="Calibri"/>
              </a:rPr>
              <a:t>viewed.</a:t>
            </a:r>
            <a:endParaRPr sz="1700">
              <a:latin typeface="Calibri"/>
              <a:cs typeface="Calibri"/>
            </a:endParaRPr>
          </a:p>
          <a:p>
            <a:pPr marL="12700">
              <a:lnSpc>
                <a:spcPct val="100000"/>
              </a:lnSpc>
              <a:spcBef>
                <a:spcPts val="409"/>
              </a:spcBef>
            </a:pPr>
            <a:r>
              <a:rPr sz="1700" b="1" spc="-5" dirty="0">
                <a:latin typeface="Calibri"/>
                <a:cs typeface="Calibri"/>
              </a:rPr>
              <a:t>Viewport</a:t>
            </a:r>
            <a:endParaRPr sz="1700">
              <a:latin typeface="Calibri"/>
              <a:cs typeface="Calibri"/>
            </a:endParaRPr>
          </a:p>
          <a:p>
            <a:pPr marL="241300" indent="-228600">
              <a:lnSpc>
                <a:spcPct val="100000"/>
              </a:lnSpc>
              <a:spcBef>
                <a:spcPts val="409"/>
              </a:spcBef>
              <a:buClr>
                <a:srgbClr val="4F81BC"/>
              </a:buClr>
              <a:buFont typeface="Arial MT"/>
              <a:buChar char="•"/>
              <a:tabLst>
                <a:tab pos="240665" algn="l"/>
                <a:tab pos="241300" algn="l"/>
              </a:tabLst>
            </a:pPr>
            <a:r>
              <a:rPr sz="1700" spc="-5" dirty="0">
                <a:latin typeface="Calibri"/>
                <a:cs typeface="Calibri"/>
              </a:rPr>
              <a:t>An</a:t>
            </a:r>
            <a:r>
              <a:rPr sz="1700" spc="-35" dirty="0">
                <a:latin typeface="Calibri"/>
                <a:cs typeface="Calibri"/>
              </a:rPr>
              <a:t> </a:t>
            </a:r>
            <a:r>
              <a:rPr sz="1700" spc="-10" dirty="0">
                <a:latin typeface="Calibri"/>
                <a:cs typeface="Calibri"/>
              </a:rPr>
              <a:t>area</a:t>
            </a:r>
            <a:r>
              <a:rPr sz="1700" spc="5" dirty="0">
                <a:latin typeface="Calibri"/>
                <a:cs typeface="Calibri"/>
              </a:rPr>
              <a:t> </a:t>
            </a:r>
            <a:r>
              <a:rPr sz="1700" spc="-10" dirty="0">
                <a:latin typeface="Calibri"/>
                <a:cs typeface="Calibri"/>
              </a:rPr>
              <a:t>on</a:t>
            </a:r>
            <a:r>
              <a:rPr sz="1700" spc="20" dirty="0">
                <a:latin typeface="Calibri"/>
                <a:cs typeface="Calibri"/>
              </a:rPr>
              <a:t> </a:t>
            </a:r>
            <a:r>
              <a:rPr sz="1700" dirty="0">
                <a:latin typeface="Calibri"/>
                <a:cs typeface="Calibri"/>
              </a:rPr>
              <a:t>a </a:t>
            </a:r>
            <a:r>
              <a:rPr sz="1700" spc="-10" dirty="0">
                <a:latin typeface="Calibri"/>
                <a:cs typeface="Calibri"/>
              </a:rPr>
              <a:t>display</a:t>
            </a:r>
            <a:r>
              <a:rPr sz="1700" spc="5" dirty="0">
                <a:latin typeface="Calibri"/>
                <a:cs typeface="Calibri"/>
              </a:rPr>
              <a:t> </a:t>
            </a:r>
            <a:r>
              <a:rPr sz="1700" spc="-5" dirty="0">
                <a:latin typeface="Calibri"/>
                <a:cs typeface="Calibri"/>
              </a:rPr>
              <a:t>device </a:t>
            </a:r>
            <a:r>
              <a:rPr sz="1700" spc="-10" dirty="0">
                <a:latin typeface="Calibri"/>
                <a:cs typeface="Calibri"/>
              </a:rPr>
              <a:t>to</a:t>
            </a:r>
            <a:r>
              <a:rPr sz="1700" spc="15" dirty="0">
                <a:latin typeface="Calibri"/>
                <a:cs typeface="Calibri"/>
              </a:rPr>
              <a:t> </a:t>
            </a:r>
            <a:r>
              <a:rPr sz="1700" spc="-5" dirty="0">
                <a:latin typeface="Calibri"/>
                <a:cs typeface="Calibri"/>
              </a:rPr>
              <a:t>which</a:t>
            </a:r>
            <a:r>
              <a:rPr sz="1700" dirty="0">
                <a:latin typeface="Calibri"/>
                <a:cs typeface="Calibri"/>
              </a:rPr>
              <a:t> a</a:t>
            </a:r>
            <a:r>
              <a:rPr sz="1700" spc="-5" dirty="0">
                <a:latin typeface="Calibri"/>
                <a:cs typeface="Calibri"/>
              </a:rPr>
              <a:t> </a:t>
            </a:r>
            <a:r>
              <a:rPr sz="1700" spc="-10" dirty="0">
                <a:latin typeface="Calibri"/>
                <a:cs typeface="Calibri"/>
              </a:rPr>
              <a:t>window</a:t>
            </a:r>
            <a:r>
              <a:rPr sz="1700" spc="10" dirty="0">
                <a:latin typeface="Calibri"/>
                <a:cs typeface="Calibri"/>
              </a:rPr>
              <a:t> </a:t>
            </a:r>
            <a:r>
              <a:rPr sz="1700" spc="-5" dirty="0">
                <a:latin typeface="Calibri"/>
                <a:cs typeface="Calibri"/>
              </a:rPr>
              <a:t>is</a:t>
            </a:r>
            <a:r>
              <a:rPr sz="1700" spc="10" dirty="0">
                <a:latin typeface="Calibri"/>
                <a:cs typeface="Calibri"/>
              </a:rPr>
              <a:t> </a:t>
            </a:r>
            <a:r>
              <a:rPr sz="1700" spc="-5" dirty="0">
                <a:latin typeface="Calibri"/>
                <a:cs typeface="Calibri"/>
              </a:rPr>
              <a:t>mapped</a:t>
            </a:r>
            <a:r>
              <a:rPr sz="1700" dirty="0">
                <a:latin typeface="Calibri"/>
                <a:cs typeface="Calibri"/>
              </a:rPr>
              <a:t> </a:t>
            </a:r>
            <a:r>
              <a:rPr sz="1700" spc="-5" dirty="0">
                <a:latin typeface="Calibri"/>
                <a:cs typeface="Calibri"/>
              </a:rPr>
              <a:t>is</a:t>
            </a:r>
            <a:r>
              <a:rPr sz="1700" spc="10" dirty="0">
                <a:latin typeface="Calibri"/>
                <a:cs typeface="Calibri"/>
              </a:rPr>
              <a:t> </a:t>
            </a:r>
            <a:r>
              <a:rPr sz="1700" spc="-10" dirty="0">
                <a:latin typeface="Calibri"/>
                <a:cs typeface="Calibri"/>
              </a:rPr>
              <a:t>called</a:t>
            </a:r>
            <a:r>
              <a:rPr sz="1700" spc="25" dirty="0">
                <a:latin typeface="Calibri"/>
                <a:cs typeface="Calibri"/>
              </a:rPr>
              <a:t> </a:t>
            </a:r>
            <a:r>
              <a:rPr sz="1700" dirty="0">
                <a:latin typeface="Calibri"/>
                <a:cs typeface="Calibri"/>
              </a:rPr>
              <a:t>a </a:t>
            </a:r>
            <a:r>
              <a:rPr sz="1700" spc="-5" dirty="0">
                <a:latin typeface="Calibri"/>
                <a:cs typeface="Calibri"/>
              </a:rPr>
              <a:t>viewport.</a:t>
            </a:r>
            <a:endParaRPr sz="1700">
              <a:latin typeface="Calibri"/>
              <a:cs typeface="Calibri"/>
            </a:endParaRPr>
          </a:p>
          <a:p>
            <a:pPr marL="240665" marR="7620" indent="-228600">
              <a:lnSpc>
                <a:spcPct val="100000"/>
              </a:lnSpc>
              <a:spcBef>
                <a:spcPts val="409"/>
              </a:spcBef>
              <a:buClr>
                <a:srgbClr val="4F81BC"/>
              </a:buClr>
              <a:buFont typeface="Arial MT"/>
              <a:buChar char="•"/>
              <a:tabLst>
                <a:tab pos="240665" algn="l"/>
                <a:tab pos="241300" algn="l"/>
                <a:tab pos="695325" algn="l"/>
                <a:tab pos="1607185" algn="l"/>
                <a:tab pos="2512695" algn="l"/>
                <a:tab pos="3198495" algn="l"/>
                <a:tab pos="3555365" algn="l"/>
                <a:tab pos="3899535" algn="l"/>
                <a:tab pos="4628515" algn="l"/>
                <a:tab pos="5323840" algn="l"/>
                <a:tab pos="6186805" algn="l"/>
                <a:tab pos="6683375" algn="l"/>
                <a:tab pos="7113905" algn="l"/>
              </a:tabLst>
            </a:pPr>
            <a:r>
              <a:rPr sz="1700" spc="5" dirty="0">
                <a:latin typeface="Calibri"/>
                <a:cs typeface="Calibri"/>
              </a:rPr>
              <a:t>T</a:t>
            </a:r>
            <a:r>
              <a:rPr sz="1700" spc="-10" dirty="0">
                <a:latin typeface="Calibri"/>
                <a:cs typeface="Calibri"/>
              </a:rPr>
              <a:t>h</a:t>
            </a:r>
            <a:r>
              <a:rPr sz="1700" dirty="0">
                <a:latin typeface="Calibri"/>
                <a:cs typeface="Calibri"/>
              </a:rPr>
              <a:t>e	v</a:t>
            </a:r>
            <a:r>
              <a:rPr sz="1700" spc="-10" dirty="0">
                <a:latin typeface="Calibri"/>
                <a:cs typeface="Calibri"/>
              </a:rPr>
              <a:t>ie</a:t>
            </a:r>
            <a:r>
              <a:rPr sz="1700" dirty="0">
                <a:latin typeface="Calibri"/>
                <a:cs typeface="Calibri"/>
              </a:rPr>
              <a:t>w</a:t>
            </a:r>
            <a:r>
              <a:rPr sz="1700" spc="-10" dirty="0">
                <a:latin typeface="Calibri"/>
                <a:cs typeface="Calibri"/>
              </a:rPr>
              <a:t>p</a:t>
            </a:r>
            <a:r>
              <a:rPr sz="1700" spc="-15" dirty="0">
                <a:latin typeface="Calibri"/>
                <a:cs typeface="Calibri"/>
              </a:rPr>
              <a:t>o</a:t>
            </a:r>
            <a:r>
              <a:rPr sz="1700" dirty="0">
                <a:latin typeface="Calibri"/>
                <a:cs typeface="Calibri"/>
              </a:rPr>
              <a:t>rt	</a:t>
            </a:r>
            <a:r>
              <a:rPr sz="1700" spc="-10" dirty="0">
                <a:latin typeface="Calibri"/>
                <a:cs typeface="Calibri"/>
              </a:rPr>
              <a:t>indi</a:t>
            </a:r>
            <a:r>
              <a:rPr sz="1700" spc="-30" dirty="0">
                <a:latin typeface="Calibri"/>
                <a:cs typeface="Calibri"/>
              </a:rPr>
              <a:t>c</a:t>
            </a:r>
            <a:r>
              <a:rPr sz="1700" dirty="0">
                <a:latin typeface="Calibri"/>
                <a:cs typeface="Calibri"/>
              </a:rPr>
              <a:t>a</a:t>
            </a:r>
            <a:r>
              <a:rPr sz="1700" spc="-20" dirty="0">
                <a:latin typeface="Calibri"/>
                <a:cs typeface="Calibri"/>
              </a:rPr>
              <a:t>t</a:t>
            </a:r>
            <a:r>
              <a:rPr sz="1700" spc="-10" dirty="0">
                <a:latin typeface="Calibri"/>
                <a:cs typeface="Calibri"/>
              </a:rPr>
              <a:t>e</a:t>
            </a:r>
            <a:r>
              <a:rPr sz="1700" dirty="0">
                <a:latin typeface="Calibri"/>
                <a:cs typeface="Calibri"/>
              </a:rPr>
              <a:t>s	w</a:t>
            </a:r>
            <a:r>
              <a:rPr sz="1700" spc="-10" dirty="0">
                <a:latin typeface="Calibri"/>
                <a:cs typeface="Calibri"/>
              </a:rPr>
              <a:t>he</a:t>
            </a:r>
            <a:r>
              <a:rPr sz="1700" spc="-20" dirty="0">
                <a:latin typeface="Calibri"/>
                <a:cs typeface="Calibri"/>
              </a:rPr>
              <a:t>r</a:t>
            </a:r>
            <a:r>
              <a:rPr sz="1700" dirty="0">
                <a:latin typeface="Calibri"/>
                <a:cs typeface="Calibri"/>
              </a:rPr>
              <a:t>e	</a:t>
            </a:r>
            <a:r>
              <a:rPr sz="1700" spc="10" dirty="0">
                <a:latin typeface="Calibri"/>
                <a:cs typeface="Calibri"/>
              </a:rPr>
              <a:t>o</a:t>
            </a:r>
            <a:r>
              <a:rPr sz="1700" dirty="0">
                <a:latin typeface="Calibri"/>
                <a:cs typeface="Calibri"/>
              </a:rPr>
              <a:t>n	</a:t>
            </a:r>
            <a:r>
              <a:rPr sz="1700" spc="-5" dirty="0">
                <a:latin typeface="Calibri"/>
                <a:cs typeface="Calibri"/>
              </a:rPr>
              <a:t>a</a:t>
            </a:r>
            <a:r>
              <a:rPr sz="1700" dirty="0">
                <a:latin typeface="Calibri"/>
                <a:cs typeface="Calibri"/>
              </a:rPr>
              <a:t>n	</a:t>
            </a:r>
            <a:r>
              <a:rPr sz="1700" spc="-15" dirty="0">
                <a:latin typeface="Calibri"/>
                <a:cs typeface="Calibri"/>
              </a:rPr>
              <a:t>o</a:t>
            </a:r>
            <a:r>
              <a:rPr sz="1700" spc="-10" dirty="0">
                <a:latin typeface="Calibri"/>
                <a:cs typeface="Calibri"/>
              </a:rPr>
              <a:t>u</a:t>
            </a:r>
            <a:r>
              <a:rPr sz="1700" dirty="0">
                <a:latin typeface="Calibri"/>
                <a:cs typeface="Calibri"/>
              </a:rPr>
              <a:t>t</a:t>
            </a:r>
            <a:r>
              <a:rPr sz="1700" spc="-10" dirty="0">
                <a:latin typeface="Calibri"/>
                <a:cs typeface="Calibri"/>
              </a:rPr>
              <a:t>pu</a:t>
            </a:r>
            <a:r>
              <a:rPr sz="1700" dirty="0">
                <a:latin typeface="Calibri"/>
                <a:cs typeface="Calibri"/>
              </a:rPr>
              <a:t>t	</a:t>
            </a:r>
            <a:r>
              <a:rPr sz="1700" spc="-10" dirty="0">
                <a:latin typeface="Calibri"/>
                <a:cs typeface="Calibri"/>
              </a:rPr>
              <a:t>de</a:t>
            </a:r>
            <a:r>
              <a:rPr sz="1700" dirty="0">
                <a:latin typeface="Calibri"/>
                <a:cs typeface="Calibri"/>
              </a:rPr>
              <a:t>v</a:t>
            </a:r>
            <a:r>
              <a:rPr sz="1700" spc="-10" dirty="0">
                <a:latin typeface="Calibri"/>
                <a:cs typeface="Calibri"/>
              </a:rPr>
              <a:t>i</a:t>
            </a:r>
            <a:r>
              <a:rPr sz="1700" spc="20" dirty="0">
                <a:latin typeface="Calibri"/>
                <a:cs typeface="Calibri"/>
              </a:rPr>
              <a:t>c</a:t>
            </a:r>
            <a:r>
              <a:rPr sz="1700" dirty="0">
                <a:latin typeface="Calibri"/>
                <a:cs typeface="Calibri"/>
              </a:rPr>
              <a:t>e	s</a:t>
            </a:r>
            <a:r>
              <a:rPr sz="1700" spc="-10" dirty="0">
                <a:latin typeface="Calibri"/>
                <a:cs typeface="Calibri"/>
              </a:rPr>
              <a:t>e</a:t>
            </a:r>
            <a:r>
              <a:rPr sz="1700" spc="10" dirty="0">
                <a:latin typeface="Calibri"/>
                <a:cs typeface="Calibri"/>
              </a:rPr>
              <a:t>l</a:t>
            </a:r>
            <a:r>
              <a:rPr sz="1700" spc="-10" dirty="0">
                <a:latin typeface="Calibri"/>
                <a:cs typeface="Calibri"/>
              </a:rPr>
              <a:t>e</a:t>
            </a:r>
            <a:r>
              <a:rPr sz="1700" dirty="0">
                <a:latin typeface="Calibri"/>
                <a:cs typeface="Calibri"/>
              </a:rPr>
              <a:t>c</a:t>
            </a:r>
            <a:r>
              <a:rPr sz="1700" spc="-25" dirty="0">
                <a:latin typeface="Calibri"/>
                <a:cs typeface="Calibri"/>
              </a:rPr>
              <a:t>t</a:t>
            </a:r>
            <a:r>
              <a:rPr sz="1700" spc="-10" dirty="0">
                <a:latin typeface="Calibri"/>
                <a:cs typeface="Calibri"/>
              </a:rPr>
              <a:t>e</a:t>
            </a:r>
            <a:r>
              <a:rPr sz="1700" dirty="0">
                <a:latin typeface="Calibri"/>
                <a:cs typeface="Calibri"/>
              </a:rPr>
              <a:t>d	</a:t>
            </a:r>
            <a:r>
              <a:rPr sz="1700" spc="-10" dirty="0">
                <a:latin typeface="Calibri"/>
                <a:cs typeface="Calibri"/>
              </a:rPr>
              <a:t>p</a:t>
            </a:r>
            <a:r>
              <a:rPr sz="1700" spc="20" dirty="0">
                <a:latin typeface="Calibri"/>
                <a:cs typeface="Calibri"/>
              </a:rPr>
              <a:t>a</a:t>
            </a:r>
            <a:r>
              <a:rPr sz="1700" dirty="0">
                <a:latin typeface="Calibri"/>
                <a:cs typeface="Calibri"/>
              </a:rPr>
              <a:t>rt	w</a:t>
            </a:r>
            <a:r>
              <a:rPr sz="1700" spc="-10" dirty="0">
                <a:latin typeface="Calibri"/>
                <a:cs typeface="Calibri"/>
              </a:rPr>
              <a:t>il</a:t>
            </a:r>
            <a:r>
              <a:rPr sz="1700" dirty="0">
                <a:latin typeface="Calibri"/>
                <a:cs typeface="Calibri"/>
              </a:rPr>
              <a:t>l	</a:t>
            </a:r>
            <a:r>
              <a:rPr sz="1700" spc="-10" dirty="0">
                <a:latin typeface="Calibri"/>
                <a:cs typeface="Calibri"/>
              </a:rPr>
              <a:t>be  displayed.</a:t>
            </a:r>
            <a:endParaRPr sz="1700">
              <a:latin typeface="Calibri"/>
              <a:cs typeface="Calibri"/>
            </a:endParaRPr>
          </a:p>
        </p:txBody>
      </p:sp>
      <p:sp>
        <p:nvSpPr>
          <p:cNvPr id="4" name="object 4"/>
          <p:cNvSpPr/>
          <p:nvPr/>
        </p:nvSpPr>
        <p:spPr>
          <a:xfrm>
            <a:off x="11375643" y="4236719"/>
            <a:ext cx="94827" cy="297180"/>
          </a:xfrm>
          <a:custGeom>
            <a:avLst/>
            <a:gdLst/>
            <a:ahLst/>
            <a:cxnLst/>
            <a:rect l="l" t="t" r="r" b="b"/>
            <a:pathLst>
              <a:path w="71120" h="396239">
                <a:moveTo>
                  <a:pt x="71120" y="396239"/>
                </a:moveTo>
                <a:lnTo>
                  <a:pt x="43451" y="390651"/>
                </a:lnTo>
                <a:lnTo>
                  <a:pt x="20843" y="375410"/>
                </a:lnTo>
                <a:lnTo>
                  <a:pt x="5593" y="352804"/>
                </a:lnTo>
                <a:lnTo>
                  <a:pt x="0" y="325119"/>
                </a:lnTo>
                <a:lnTo>
                  <a:pt x="0" y="71119"/>
                </a:lnTo>
                <a:lnTo>
                  <a:pt x="5593" y="43435"/>
                </a:lnTo>
                <a:lnTo>
                  <a:pt x="20843" y="20829"/>
                </a:lnTo>
                <a:lnTo>
                  <a:pt x="43451" y="5588"/>
                </a:lnTo>
                <a:lnTo>
                  <a:pt x="71120" y="0"/>
                </a:lnTo>
              </a:path>
            </a:pathLst>
          </a:custGeom>
          <a:ln w="19050">
            <a:solidFill>
              <a:srgbClr val="FFFFFF"/>
            </a:solidFill>
          </a:ln>
        </p:spPr>
        <p:txBody>
          <a:bodyPr wrap="square" lIns="0" tIns="0" rIns="0" bIns="0" rtlCol="0"/>
          <a:lstStyle/>
          <a:p>
            <a:endParaRPr/>
          </a:p>
        </p:txBody>
      </p:sp>
      <p:sp>
        <p:nvSpPr>
          <p:cNvPr id="5" name="object 5"/>
          <p:cNvSpPr/>
          <p:nvPr/>
        </p:nvSpPr>
        <p:spPr>
          <a:xfrm>
            <a:off x="12012337" y="4236719"/>
            <a:ext cx="94827" cy="297180"/>
          </a:xfrm>
          <a:custGeom>
            <a:avLst/>
            <a:gdLst/>
            <a:ahLst/>
            <a:cxnLst/>
            <a:rect l="l" t="t" r="r" b="b"/>
            <a:pathLst>
              <a:path w="71120" h="396239">
                <a:moveTo>
                  <a:pt x="0" y="0"/>
                </a:moveTo>
                <a:lnTo>
                  <a:pt x="27721" y="5588"/>
                </a:lnTo>
                <a:lnTo>
                  <a:pt x="50323" y="20829"/>
                </a:lnTo>
                <a:lnTo>
                  <a:pt x="65543" y="43435"/>
                </a:lnTo>
                <a:lnTo>
                  <a:pt x="71120" y="71119"/>
                </a:lnTo>
                <a:lnTo>
                  <a:pt x="71120" y="325119"/>
                </a:lnTo>
                <a:lnTo>
                  <a:pt x="65543" y="352804"/>
                </a:lnTo>
                <a:lnTo>
                  <a:pt x="50323" y="375410"/>
                </a:lnTo>
                <a:lnTo>
                  <a:pt x="27721" y="390651"/>
                </a:lnTo>
                <a:lnTo>
                  <a:pt x="0" y="396239"/>
                </a:lnTo>
              </a:path>
            </a:pathLst>
          </a:custGeom>
          <a:ln w="19050">
            <a:solidFill>
              <a:srgbClr val="FFFFFF"/>
            </a:solidFill>
          </a:ln>
        </p:spPr>
        <p:txBody>
          <a:bodyPr wrap="square" lIns="0" tIns="0" rIns="0" bIns="0" rtlCol="0"/>
          <a:lstStyle/>
          <a:p>
            <a:endParaRPr/>
          </a:p>
        </p:txBody>
      </p:sp>
      <p:pic>
        <p:nvPicPr>
          <p:cNvPr id="6" name="object 6"/>
          <p:cNvPicPr/>
          <p:nvPr/>
        </p:nvPicPr>
        <p:blipFill>
          <a:blip r:embed="rId2" cstate="print"/>
          <a:stretch>
            <a:fillRect/>
          </a:stretch>
        </p:blipFill>
        <p:spPr>
          <a:xfrm>
            <a:off x="711200" y="3486150"/>
            <a:ext cx="9652000" cy="1957673"/>
          </a:xfrm>
          <a:prstGeom prst="rect">
            <a:avLst/>
          </a:prstGeom>
        </p:spPr>
      </p:pic>
      <p:sp>
        <p:nvSpPr>
          <p:cNvPr id="7" name="object 7"/>
          <p:cNvSpPr txBox="1">
            <a:spLocks noGrp="1"/>
          </p:cNvSpPr>
          <p:nvPr>
            <p:ph type="title"/>
          </p:nvPr>
        </p:nvSpPr>
        <p:spPr>
          <a:xfrm>
            <a:off x="304801" y="342900"/>
            <a:ext cx="7729220" cy="320601"/>
          </a:xfrm>
          <a:prstGeom prst="rect">
            <a:avLst/>
          </a:prstGeom>
        </p:spPr>
        <p:txBody>
          <a:bodyPr vert="horz" wrap="square" lIns="0" tIns="12700" rIns="0" bIns="0" rtlCol="0">
            <a:spAutoFit/>
          </a:bodyPr>
          <a:lstStyle/>
          <a:p>
            <a:pPr marL="12700">
              <a:lnSpc>
                <a:spcPct val="100000"/>
              </a:lnSpc>
              <a:spcBef>
                <a:spcPts val="190"/>
              </a:spcBef>
            </a:pPr>
            <a:r>
              <a:rPr spc="-80" smtClean="0"/>
              <a:t>W</a:t>
            </a:r>
            <a:r>
              <a:rPr spc="-105" smtClean="0"/>
              <a:t>i</a:t>
            </a:r>
            <a:r>
              <a:rPr spc="-90" smtClean="0"/>
              <a:t>n</a:t>
            </a:r>
            <a:r>
              <a:rPr spc="-85" smtClean="0"/>
              <a:t>d</a:t>
            </a:r>
            <a:r>
              <a:rPr spc="-195" smtClean="0"/>
              <a:t>o</a:t>
            </a:r>
            <a:r>
              <a:rPr spc="5" smtClean="0"/>
              <a:t>w</a:t>
            </a:r>
            <a:r>
              <a:rPr spc="-254" smtClean="0"/>
              <a:t> </a:t>
            </a:r>
            <a:r>
              <a:rPr spc="-90" dirty="0"/>
              <a:t>an</a:t>
            </a:r>
            <a:r>
              <a:rPr spc="5" dirty="0"/>
              <a:t>d</a:t>
            </a:r>
            <a:r>
              <a:rPr spc="-240" dirty="0"/>
              <a:t> </a:t>
            </a:r>
            <a:r>
              <a:rPr spc="-114" dirty="0"/>
              <a:t>V</a:t>
            </a:r>
            <a:r>
              <a:rPr spc="-105" dirty="0"/>
              <a:t>i</a:t>
            </a:r>
            <a:r>
              <a:rPr spc="-140" dirty="0"/>
              <a:t>e</a:t>
            </a:r>
            <a:r>
              <a:rPr spc="-100" dirty="0"/>
              <a:t>w</a:t>
            </a:r>
            <a:r>
              <a:rPr spc="-85" dirty="0"/>
              <a:t>p</a:t>
            </a:r>
            <a:r>
              <a:rPr spc="-100" dirty="0"/>
              <a:t>o</a:t>
            </a:r>
            <a:r>
              <a:rPr spc="-90" dirty="0"/>
              <a:t>r</a:t>
            </a:r>
            <a:r>
              <a:rPr dirty="0"/>
              <a:t>t</a:t>
            </a:r>
          </a:p>
        </p:txBody>
      </p:sp>
      <p:sp>
        <p:nvSpPr>
          <p:cNvPr id="8" name="object 8"/>
          <p:cNvSpPr txBox="1"/>
          <p:nvPr/>
        </p:nvSpPr>
        <p:spPr>
          <a:xfrm>
            <a:off x="11616943" y="4305929"/>
            <a:ext cx="256540" cy="230832"/>
          </a:xfrm>
          <a:prstGeom prst="rect">
            <a:avLst/>
          </a:prstGeom>
        </p:spPr>
        <p:txBody>
          <a:bodyPr vert="horz" wrap="square" lIns="0" tIns="0" rIns="0" bIns="0" rtlCol="0">
            <a:spAutoFit/>
          </a:bodyPr>
          <a:lstStyle/>
          <a:p>
            <a:pPr marL="38100">
              <a:lnSpc>
                <a:spcPts val="1810"/>
              </a:lnSpc>
            </a:pPr>
            <a:fld id="{81D60167-4931-47E6-BA6A-407CBD079E47}" type="slidenum">
              <a:rPr sz="1800" dirty="0">
                <a:solidFill>
                  <a:srgbClr val="FFFFFF"/>
                </a:solidFill>
                <a:latin typeface="Calibri"/>
                <a:cs typeface="Calibri"/>
              </a:rPr>
              <a:pPr marL="38100">
                <a:lnSpc>
                  <a:spcPts val="1810"/>
                </a:lnSpc>
              </a:pPr>
              <a:t>65</a:t>
            </a:fld>
            <a:endParaRPr sz="1800">
              <a:latin typeface="Calibri"/>
              <a:cs typeface="Calibri"/>
            </a:endParaRPr>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rcRect t="4482"/>
          <a:stretch>
            <a:fillRect/>
          </a:stretch>
        </p:blipFill>
        <p:spPr>
          <a:xfrm>
            <a:off x="643127" y="381000"/>
            <a:ext cx="10872216" cy="6352031"/>
          </a:xfrm>
          <a:prstGeom prst="rect">
            <a:avLst/>
          </a:prstGeom>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830483" y="394715"/>
            <a:ext cx="10467444" cy="5948389"/>
          </a:xfrm>
          <a:prstGeom prst="rect">
            <a:avLst/>
          </a:prstGeom>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699787" y="617435"/>
            <a:ext cx="10614437" cy="3840780"/>
          </a:xfrm>
          <a:prstGeom prst="rect">
            <a:avLst/>
          </a:prstGeom>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290225" y="140207"/>
            <a:ext cx="11390190" cy="6263439"/>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813296" y="288495"/>
            <a:ext cx="10777576" cy="6005477"/>
          </a:xfrm>
          <a:prstGeom prst="rect">
            <a:avLst/>
          </a:prstGeom>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128765" y="403060"/>
            <a:ext cx="10327540" cy="6341094"/>
          </a:xfrm>
          <a:prstGeom prst="rect">
            <a:avLst/>
          </a:prstGeom>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838200" y="289350"/>
            <a:ext cx="10878312" cy="6424912"/>
          </a:xfrm>
          <a:prstGeom prst="rect">
            <a:avLst/>
          </a:prstGeom>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609048" y="621311"/>
            <a:ext cx="9143455" cy="5044358"/>
          </a:xfrm>
          <a:prstGeom prst="rect">
            <a:avLst/>
          </a:prstGeom>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432816" y="187452"/>
            <a:ext cx="11454765" cy="6464935"/>
            <a:chOff x="432816" y="187452"/>
            <a:chExt cx="11454765" cy="6464935"/>
          </a:xfrm>
        </p:grpSpPr>
        <p:pic>
          <p:nvPicPr>
            <p:cNvPr id="3" name="object 3"/>
            <p:cNvPicPr/>
            <p:nvPr/>
          </p:nvPicPr>
          <p:blipFill>
            <a:blip r:embed="rId2" cstate="print"/>
            <a:stretch>
              <a:fillRect/>
            </a:stretch>
          </p:blipFill>
          <p:spPr>
            <a:xfrm>
              <a:off x="432816" y="314008"/>
              <a:ext cx="11163300" cy="6338251"/>
            </a:xfrm>
            <a:prstGeom prst="rect">
              <a:avLst/>
            </a:prstGeom>
          </p:spPr>
        </p:pic>
        <p:pic>
          <p:nvPicPr>
            <p:cNvPr id="4" name="object 4"/>
            <p:cNvPicPr/>
            <p:nvPr/>
          </p:nvPicPr>
          <p:blipFill>
            <a:blip r:embed="rId3" cstate="print"/>
            <a:stretch>
              <a:fillRect/>
            </a:stretch>
          </p:blipFill>
          <p:spPr>
            <a:xfrm>
              <a:off x="573024" y="187452"/>
              <a:ext cx="11314176" cy="714756"/>
            </a:xfrm>
            <a:prstGeom prst="rect">
              <a:avLst/>
            </a:prstGeom>
          </p:spPr>
        </p:pic>
      </p:grpSp>
      <p:sp>
        <p:nvSpPr>
          <p:cNvPr id="5" name="object 5"/>
          <p:cNvSpPr txBox="1">
            <a:spLocks noGrp="1"/>
          </p:cNvSpPr>
          <p:nvPr>
            <p:ph type="title"/>
          </p:nvPr>
        </p:nvSpPr>
        <p:spPr>
          <a:xfrm>
            <a:off x="78739" y="159461"/>
            <a:ext cx="11736070" cy="758190"/>
          </a:xfrm>
          <a:prstGeom prst="rect">
            <a:avLst/>
          </a:prstGeom>
        </p:spPr>
        <p:txBody>
          <a:bodyPr vert="horz" wrap="square" lIns="0" tIns="12700" rIns="0" bIns="0" rtlCol="0">
            <a:spAutoFit/>
          </a:bodyPr>
          <a:lstStyle/>
          <a:p>
            <a:pPr marL="12700">
              <a:lnSpc>
                <a:spcPct val="100000"/>
              </a:lnSpc>
              <a:spcBef>
                <a:spcPts val="100"/>
              </a:spcBef>
            </a:pPr>
            <a:r>
              <a:rPr sz="2400" dirty="0"/>
              <a:t>Q.</a:t>
            </a:r>
            <a:r>
              <a:rPr sz="2400" spc="250" dirty="0"/>
              <a:t> </a:t>
            </a:r>
            <a:r>
              <a:rPr sz="2400" spc="-10" dirty="0"/>
              <a:t>Window </a:t>
            </a:r>
            <a:r>
              <a:rPr sz="2400" dirty="0"/>
              <a:t>port</a:t>
            </a:r>
            <a:r>
              <a:rPr sz="2400" spc="-25" dirty="0"/>
              <a:t> </a:t>
            </a:r>
            <a:r>
              <a:rPr sz="2400" dirty="0"/>
              <a:t>is</a:t>
            </a:r>
            <a:r>
              <a:rPr sz="2400" spc="-10" dirty="0"/>
              <a:t> </a:t>
            </a:r>
            <a:r>
              <a:rPr sz="2400" dirty="0"/>
              <a:t>given</a:t>
            </a:r>
            <a:r>
              <a:rPr sz="2400" spc="-15" dirty="0"/>
              <a:t> </a:t>
            </a:r>
            <a:r>
              <a:rPr sz="2400" dirty="0"/>
              <a:t>by</a:t>
            </a:r>
            <a:r>
              <a:rPr sz="2400" spc="-25" dirty="0"/>
              <a:t> </a:t>
            </a:r>
            <a:r>
              <a:rPr sz="2400" dirty="0"/>
              <a:t>(100,</a:t>
            </a:r>
            <a:r>
              <a:rPr sz="2400" spc="-25" dirty="0"/>
              <a:t> </a:t>
            </a:r>
            <a:r>
              <a:rPr sz="2400" spc="-5" dirty="0"/>
              <a:t>100,</a:t>
            </a:r>
            <a:r>
              <a:rPr sz="2400" spc="-15" dirty="0"/>
              <a:t> </a:t>
            </a:r>
            <a:r>
              <a:rPr sz="2400" spc="-5" dirty="0"/>
              <a:t>300,</a:t>
            </a:r>
            <a:r>
              <a:rPr sz="2400" spc="-10" dirty="0"/>
              <a:t> </a:t>
            </a:r>
            <a:r>
              <a:rPr sz="2400" spc="-5" dirty="0"/>
              <a:t>300)</a:t>
            </a:r>
            <a:r>
              <a:rPr sz="2400" spc="-45" dirty="0"/>
              <a:t> </a:t>
            </a:r>
            <a:r>
              <a:rPr sz="2400" dirty="0"/>
              <a:t>and</a:t>
            </a:r>
            <a:r>
              <a:rPr sz="2400" spc="-10" dirty="0"/>
              <a:t> </a:t>
            </a:r>
            <a:r>
              <a:rPr sz="2400" spc="-5" dirty="0"/>
              <a:t>viewport</a:t>
            </a:r>
            <a:r>
              <a:rPr sz="2400" spc="10" dirty="0"/>
              <a:t> </a:t>
            </a:r>
            <a:r>
              <a:rPr sz="2400" dirty="0"/>
              <a:t>is</a:t>
            </a:r>
            <a:r>
              <a:rPr sz="2400" spc="-10" dirty="0"/>
              <a:t> </a:t>
            </a:r>
            <a:r>
              <a:rPr sz="2400" dirty="0"/>
              <a:t>given</a:t>
            </a:r>
            <a:r>
              <a:rPr sz="2400" spc="-15" dirty="0"/>
              <a:t> </a:t>
            </a:r>
            <a:r>
              <a:rPr sz="2400" dirty="0"/>
              <a:t>by</a:t>
            </a:r>
            <a:r>
              <a:rPr sz="2400" spc="-30" dirty="0"/>
              <a:t> </a:t>
            </a:r>
            <a:r>
              <a:rPr sz="2400" dirty="0"/>
              <a:t>(50,</a:t>
            </a:r>
            <a:r>
              <a:rPr sz="2400" spc="-15" dirty="0"/>
              <a:t> </a:t>
            </a:r>
            <a:r>
              <a:rPr sz="2400" spc="-5" dirty="0"/>
              <a:t>50,</a:t>
            </a:r>
            <a:r>
              <a:rPr sz="2400" spc="-15" dirty="0"/>
              <a:t> </a:t>
            </a:r>
            <a:r>
              <a:rPr sz="2400" dirty="0"/>
              <a:t>150,</a:t>
            </a:r>
            <a:r>
              <a:rPr sz="2400" spc="-25" dirty="0"/>
              <a:t> </a:t>
            </a:r>
            <a:r>
              <a:rPr sz="2400" spc="-10" dirty="0"/>
              <a:t>150).</a:t>
            </a:r>
            <a:endParaRPr sz="2400"/>
          </a:p>
          <a:p>
            <a:pPr marL="12700">
              <a:lnSpc>
                <a:spcPct val="100000"/>
              </a:lnSpc>
              <a:spcBef>
                <a:spcPts val="5"/>
              </a:spcBef>
            </a:pPr>
            <a:r>
              <a:rPr sz="2400" spc="-5" dirty="0"/>
              <a:t>Convert</a:t>
            </a:r>
            <a:r>
              <a:rPr sz="2400" spc="-10" dirty="0"/>
              <a:t> </a:t>
            </a:r>
            <a:r>
              <a:rPr sz="2400" spc="-5" dirty="0"/>
              <a:t>the</a:t>
            </a:r>
            <a:r>
              <a:rPr sz="2400" spc="-20" dirty="0"/>
              <a:t> </a:t>
            </a:r>
            <a:r>
              <a:rPr sz="2400" spc="-5" dirty="0"/>
              <a:t>window</a:t>
            </a:r>
            <a:r>
              <a:rPr sz="2400" spc="5" dirty="0"/>
              <a:t> </a:t>
            </a:r>
            <a:r>
              <a:rPr sz="2400" dirty="0"/>
              <a:t>port</a:t>
            </a:r>
            <a:r>
              <a:rPr sz="2400" spc="-5" dirty="0"/>
              <a:t> </a:t>
            </a:r>
            <a:r>
              <a:rPr sz="2400" dirty="0"/>
              <a:t>coordinate</a:t>
            </a:r>
            <a:r>
              <a:rPr sz="2400" spc="-35" dirty="0"/>
              <a:t> </a:t>
            </a:r>
            <a:r>
              <a:rPr sz="2400" dirty="0"/>
              <a:t>(200, 200)</a:t>
            </a:r>
            <a:r>
              <a:rPr sz="2400" spc="-20" dirty="0"/>
              <a:t> </a:t>
            </a:r>
            <a:r>
              <a:rPr sz="2400" dirty="0"/>
              <a:t>to</a:t>
            </a:r>
            <a:r>
              <a:rPr sz="2400" spc="-50" dirty="0"/>
              <a:t> </a:t>
            </a:r>
            <a:r>
              <a:rPr sz="2400" spc="-5" dirty="0"/>
              <a:t>the</a:t>
            </a:r>
            <a:r>
              <a:rPr sz="2400" spc="-20" dirty="0"/>
              <a:t> </a:t>
            </a:r>
            <a:r>
              <a:rPr sz="2400" dirty="0"/>
              <a:t>view</a:t>
            </a:r>
            <a:r>
              <a:rPr sz="2400" spc="-20" dirty="0"/>
              <a:t> </a:t>
            </a:r>
            <a:r>
              <a:rPr sz="2400" dirty="0"/>
              <a:t>port</a:t>
            </a:r>
            <a:r>
              <a:rPr sz="2400" spc="-5" dirty="0"/>
              <a:t> </a:t>
            </a:r>
            <a:r>
              <a:rPr sz="2400" spc="-15" dirty="0"/>
              <a:t>coordinate.</a:t>
            </a:r>
            <a:endParaRPr sz="2400"/>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061477" y="807373"/>
            <a:ext cx="9640907" cy="3370750"/>
          </a:xfrm>
          <a:prstGeom prst="rect">
            <a:avLst/>
          </a:prstGeom>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838200" y="365759"/>
            <a:ext cx="11264265" cy="6396990"/>
            <a:chOff x="838200" y="365759"/>
            <a:chExt cx="11264265" cy="6396990"/>
          </a:xfrm>
        </p:grpSpPr>
        <p:pic>
          <p:nvPicPr>
            <p:cNvPr id="3" name="object 3"/>
            <p:cNvPicPr/>
            <p:nvPr/>
          </p:nvPicPr>
          <p:blipFill>
            <a:blip r:embed="rId2" cstate="print"/>
            <a:stretch>
              <a:fillRect/>
            </a:stretch>
          </p:blipFill>
          <p:spPr>
            <a:xfrm>
              <a:off x="922537" y="369787"/>
              <a:ext cx="10368824" cy="6392902"/>
            </a:xfrm>
            <a:prstGeom prst="rect">
              <a:avLst/>
            </a:prstGeom>
          </p:spPr>
        </p:pic>
        <p:pic>
          <p:nvPicPr>
            <p:cNvPr id="4" name="object 4"/>
            <p:cNvPicPr/>
            <p:nvPr/>
          </p:nvPicPr>
          <p:blipFill>
            <a:blip r:embed="rId3" cstate="print"/>
            <a:stretch>
              <a:fillRect/>
            </a:stretch>
          </p:blipFill>
          <p:spPr>
            <a:xfrm>
              <a:off x="4352544" y="5384292"/>
              <a:ext cx="3724655" cy="1295400"/>
            </a:xfrm>
            <a:prstGeom prst="rect">
              <a:avLst/>
            </a:prstGeom>
          </p:spPr>
        </p:pic>
        <p:pic>
          <p:nvPicPr>
            <p:cNvPr id="5" name="object 5"/>
            <p:cNvPicPr/>
            <p:nvPr/>
          </p:nvPicPr>
          <p:blipFill>
            <a:blip r:embed="rId4" cstate="print"/>
            <a:stretch>
              <a:fillRect/>
            </a:stretch>
          </p:blipFill>
          <p:spPr>
            <a:xfrm>
              <a:off x="838200" y="365759"/>
              <a:ext cx="11263884" cy="1171956"/>
            </a:xfrm>
            <a:prstGeom prst="rect">
              <a:avLst/>
            </a:prstGeom>
          </p:spPr>
        </p:pic>
      </p:grpSp>
      <p:graphicFrame>
        <p:nvGraphicFramePr>
          <p:cNvPr id="6" name="object 6"/>
          <p:cNvGraphicFramePr>
            <a:graphicFrameLocks noGrp="1"/>
          </p:cNvGraphicFramePr>
          <p:nvPr/>
        </p:nvGraphicFramePr>
        <p:xfrm>
          <a:off x="-16357" y="130810"/>
          <a:ext cx="11722100" cy="1036572"/>
        </p:xfrm>
        <a:graphic>
          <a:graphicData uri="http://schemas.openxmlformats.org/drawingml/2006/table">
            <a:tbl>
              <a:tblPr firstRow="1" bandRow="1">
                <a:tableStyleId>{2D5ABB26-0587-4C30-8999-92F81FD0307C}</a:tableStyleId>
              </a:tblPr>
              <a:tblGrid>
                <a:gridCol w="11722100"/>
              </a:tblGrid>
              <a:tr h="335165">
                <a:tc>
                  <a:txBody>
                    <a:bodyPr/>
                    <a:lstStyle/>
                    <a:p>
                      <a:pPr marL="127000">
                        <a:lnSpc>
                          <a:spcPts val="2280"/>
                        </a:lnSpc>
                      </a:pPr>
                      <a:r>
                        <a:rPr sz="2400" b="1" spc="-5" dirty="0">
                          <a:latin typeface="Calibri"/>
                          <a:cs typeface="Calibri"/>
                        </a:rPr>
                        <a:t>Q.</a:t>
                      </a:r>
                      <a:r>
                        <a:rPr sz="2400" b="1" spc="-10" dirty="0">
                          <a:latin typeface="Calibri"/>
                          <a:cs typeface="Calibri"/>
                        </a:rPr>
                        <a:t> </a:t>
                      </a:r>
                      <a:r>
                        <a:rPr sz="2400" b="1" dirty="0">
                          <a:latin typeface="Calibri"/>
                          <a:cs typeface="Calibri"/>
                        </a:rPr>
                        <a:t>Find</a:t>
                      </a:r>
                      <a:r>
                        <a:rPr sz="2400" b="1" spc="-10" dirty="0">
                          <a:latin typeface="Calibri"/>
                          <a:cs typeface="Calibri"/>
                        </a:rPr>
                        <a:t> </a:t>
                      </a:r>
                      <a:r>
                        <a:rPr sz="2400" b="1" spc="-5" dirty="0">
                          <a:latin typeface="Calibri"/>
                          <a:cs typeface="Calibri"/>
                        </a:rPr>
                        <a:t>the</a:t>
                      </a:r>
                      <a:r>
                        <a:rPr sz="2400" b="1" spc="10" dirty="0">
                          <a:latin typeface="Calibri"/>
                          <a:cs typeface="Calibri"/>
                        </a:rPr>
                        <a:t> </a:t>
                      </a:r>
                      <a:r>
                        <a:rPr sz="2400" b="1" spc="-5" dirty="0">
                          <a:latin typeface="Calibri"/>
                          <a:cs typeface="Calibri"/>
                        </a:rPr>
                        <a:t>normalization</a:t>
                      </a:r>
                      <a:r>
                        <a:rPr sz="2400" b="1" spc="-15" dirty="0">
                          <a:latin typeface="Calibri"/>
                          <a:cs typeface="Calibri"/>
                        </a:rPr>
                        <a:t> transformation</a:t>
                      </a:r>
                      <a:r>
                        <a:rPr sz="2400" b="1" spc="5" dirty="0">
                          <a:latin typeface="Calibri"/>
                          <a:cs typeface="Calibri"/>
                        </a:rPr>
                        <a:t> </a:t>
                      </a:r>
                      <a:r>
                        <a:rPr sz="2400" b="1" spc="-10" dirty="0">
                          <a:latin typeface="Calibri"/>
                          <a:cs typeface="Calibri"/>
                        </a:rPr>
                        <a:t>matrix</a:t>
                      </a:r>
                      <a:r>
                        <a:rPr sz="2400" b="1" spc="-5" dirty="0">
                          <a:latin typeface="Calibri"/>
                          <a:cs typeface="Calibri"/>
                        </a:rPr>
                        <a:t> </a:t>
                      </a:r>
                      <a:r>
                        <a:rPr sz="2400" b="1" spc="-15" dirty="0">
                          <a:latin typeface="Calibri"/>
                          <a:cs typeface="Calibri"/>
                        </a:rPr>
                        <a:t>for</a:t>
                      </a:r>
                      <a:r>
                        <a:rPr sz="2400" b="1" spc="-5" dirty="0">
                          <a:latin typeface="Calibri"/>
                          <a:cs typeface="Calibri"/>
                        </a:rPr>
                        <a:t> window</a:t>
                      </a:r>
                      <a:r>
                        <a:rPr sz="2400" b="1" dirty="0">
                          <a:latin typeface="Calibri"/>
                          <a:cs typeface="Calibri"/>
                        </a:rPr>
                        <a:t> </a:t>
                      </a:r>
                      <a:r>
                        <a:rPr sz="2400" b="1" spc="-15" dirty="0">
                          <a:latin typeface="Calibri"/>
                          <a:cs typeface="Calibri"/>
                        </a:rPr>
                        <a:t>to</a:t>
                      </a:r>
                      <a:r>
                        <a:rPr sz="2400" b="1" spc="-10" dirty="0">
                          <a:latin typeface="Calibri"/>
                          <a:cs typeface="Calibri"/>
                        </a:rPr>
                        <a:t> </a:t>
                      </a:r>
                      <a:r>
                        <a:rPr sz="2400" b="1" spc="-5" dirty="0">
                          <a:latin typeface="Calibri"/>
                          <a:cs typeface="Calibri"/>
                        </a:rPr>
                        <a:t>viewport</a:t>
                      </a:r>
                      <a:r>
                        <a:rPr sz="2400" b="1" spc="5" dirty="0">
                          <a:latin typeface="Calibri"/>
                          <a:cs typeface="Calibri"/>
                        </a:rPr>
                        <a:t> </a:t>
                      </a:r>
                      <a:r>
                        <a:rPr sz="2400" b="1" spc="-5" dirty="0">
                          <a:latin typeface="Calibri"/>
                          <a:cs typeface="Calibri"/>
                        </a:rPr>
                        <a:t>which</a:t>
                      </a:r>
                      <a:r>
                        <a:rPr sz="2400" b="1" dirty="0">
                          <a:latin typeface="Calibri"/>
                          <a:cs typeface="Calibri"/>
                        </a:rPr>
                        <a:t> </a:t>
                      </a:r>
                      <a:r>
                        <a:rPr sz="2400" b="1" spc="-5" dirty="0">
                          <a:latin typeface="Calibri"/>
                          <a:cs typeface="Calibri"/>
                        </a:rPr>
                        <a:t>uses</a:t>
                      </a:r>
                      <a:r>
                        <a:rPr sz="2400" b="1" spc="10" dirty="0">
                          <a:latin typeface="Calibri"/>
                          <a:cs typeface="Calibri"/>
                        </a:rPr>
                        <a:t> </a:t>
                      </a:r>
                      <a:r>
                        <a:rPr sz="2400" b="1" spc="-5" dirty="0">
                          <a:latin typeface="Calibri"/>
                          <a:cs typeface="Calibri"/>
                        </a:rPr>
                        <a:t>the</a:t>
                      </a:r>
                      <a:endParaRPr sz="2400">
                        <a:latin typeface="Calibri"/>
                        <a:cs typeface="Calibri"/>
                      </a:endParaRPr>
                    </a:p>
                  </a:txBody>
                  <a:tcPr marL="0" marR="0" marT="0" marB="0"/>
                </a:tc>
              </a:tr>
              <a:tr h="366039">
                <a:tc>
                  <a:txBody>
                    <a:bodyPr/>
                    <a:lstStyle/>
                    <a:p>
                      <a:pPr marL="127000">
                        <a:lnSpc>
                          <a:spcPts val="2520"/>
                        </a:lnSpc>
                      </a:pPr>
                      <a:r>
                        <a:rPr sz="2400" b="1" spc="-10" dirty="0">
                          <a:latin typeface="Calibri"/>
                          <a:cs typeface="Calibri"/>
                        </a:rPr>
                        <a:t>rectangle</a:t>
                      </a:r>
                      <a:r>
                        <a:rPr sz="2400" b="1" dirty="0">
                          <a:latin typeface="Calibri"/>
                          <a:cs typeface="Calibri"/>
                        </a:rPr>
                        <a:t> </a:t>
                      </a:r>
                      <a:r>
                        <a:rPr sz="2400" b="1" spc="-5" dirty="0">
                          <a:latin typeface="Calibri"/>
                          <a:cs typeface="Calibri"/>
                        </a:rPr>
                        <a:t>whose </a:t>
                      </a:r>
                      <a:r>
                        <a:rPr sz="2400" b="1" spc="-10" dirty="0">
                          <a:latin typeface="Calibri"/>
                          <a:cs typeface="Calibri"/>
                        </a:rPr>
                        <a:t>lower </a:t>
                      </a:r>
                      <a:r>
                        <a:rPr sz="2400" b="1" spc="-5" dirty="0">
                          <a:latin typeface="Calibri"/>
                          <a:cs typeface="Calibri"/>
                        </a:rPr>
                        <a:t>left corner</a:t>
                      </a:r>
                      <a:r>
                        <a:rPr sz="2400" b="1" spc="-25" dirty="0">
                          <a:latin typeface="Calibri"/>
                          <a:cs typeface="Calibri"/>
                        </a:rPr>
                        <a:t> </a:t>
                      </a:r>
                      <a:r>
                        <a:rPr sz="2400" b="1" dirty="0">
                          <a:latin typeface="Calibri"/>
                          <a:cs typeface="Calibri"/>
                        </a:rPr>
                        <a:t>is</a:t>
                      </a:r>
                      <a:r>
                        <a:rPr sz="2400" b="1" spc="5" dirty="0">
                          <a:latin typeface="Calibri"/>
                          <a:cs typeface="Calibri"/>
                        </a:rPr>
                        <a:t> </a:t>
                      </a:r>
                      <a:r>
                        <a:rPr sz="2400" b="1" spc="-15" dirty="0">
                          <a:latin typeface="Calibri"/>
                          <a:cs typeface="Calibri"/>
                        </a:rPr>
                        <a:t>at</a:t>
                      </a:r>
                      <a:r>
                        <a:rPr sz="2400" b="1" dirty="0">
                          <a:latin typeface="Calibri"/>
                          <a:cs typeface="Calibri"/>
                        </a:rPr>
                        <a:t> </a:t>
                      </a:r>
                      <a:r>
                        <a:rPr sz="2400" b="1" spc="-5" dirty="0">
                          <a:latin typeface="Calibri"/>
                          <a:cs typeface="Calibri"/>
                        </a:rPr>
                        <a:t>(2,</a:t>
                      </a:r>
                      <a:r>
                        <a:rPr sz="2400" b="1" spc="5" dirty="0">
                          <a:latin typeface="Calibri"/>
                          <a:cs typeface="Calibri"/>
                        </a:rPr>
                        <a:t> </a:t>
                      </a:r>
                      <a:r>
                        <a:rPr sz="2400" b="1" dirty="0">
                          <a:latin typeface="Calibri"/>
                          <a:cs typeface="Calibri"/>
                        </a:rPr>
                        <a:t>2) and</a:t>
                      </a:r>
                      <a:r>
                        <a:rPr sz="2400" b="1" spc="-15" dirty="0">
                          <a:latin typeface="Calibri"/>
                          <a:cs typeface="Calibri"/>
                        </a:rPr>
                        <a:t> </a:t>
                      </a:r>
                      <a:r>
                        <a:rPr sz="2400" b="1" spc="-5" dirty="0">
                          <a:latin typeface="Calibri"/>
                          <a:cs typeface="Calibri"/>
                        </a:rPr>
                        <a:t>upper</a:t>
                      </a:r>
                      <a:r>
                        <a:rPr sz="2400" b="1" spc="10" dirty="0">
                          <a:latin typeface="Calibri"/>
                          <a:cs typeface="Calibri"/>
                        </a:rPr>
                        <a:t> </a:t>
                      </a:r>
                      <a:r>
                        <a:rPr sz="2400" b="1" spc="-10" dirty="0">
                          <a:latin typeface="Calibri"/>
                          <a:cs typeface="Calibri"/>
                        </a:rPr>
                        <a:t>right</a:t>
                      </a:r>
                      <a:r>
                        <a:rPr sz="2400" b="1" spc="-5" dirty="0">
                          <a:latin typeface="Calibri"/>
                          <a:cs typeface="Calibri"/>
                        </a:rPr>
                        <a:t> corner</a:t>
                      </a:r>
                      <a:r>
                        <a:rPr sz="2400" b="1" spc="-10" dirty="0">
                          <a:latin typeface="Calibri"/>
                          <a:cs typeface="Calibri"/>
                        </a:rPr>
                        <a:t> </a:t>
                      </a:r>
                      <a:r>
                        <a:rPr sz="2400" b="1" dirty="0">
                          <a:latin typeface="Calibri"/>
                          <a:cs typeface="Calibri"/>
                        </a:rPr>
                        <a:t>is </a:t>
                      </a:r>
                      <a:r>
                        <a:rPr sz="2400" b="1" spc="-15" dirty="0">
                          <a:latin typeface="Calibri"/>
                          <a:cs typeface="Calibri"/>
                        </a:rPr>
                        <a:t>at</a:t>
                      </a:r>
                      <a:r>
                        <a:rPr sz="2400" b="1" spc="-5" dirty="0">
                          <a:latin typeface="Calibri"/>
                          <a:cs typeface="Calibri"/>
                        </a:rPr>
                        <a:t> (6,</a:t>
                      </a:r>
                      <a:r>
                        <a:rPr sz="2400" b="1" spc="15" dirty="0">
                          <a:latin typeface="Calibri"/>
                          <a:cs typeface="Calibri"/>
                        </a:rPr>
                        <a:t> </a:t>
                      </a:r>
                      <a:r>
                        <a:rPr sz="2400" b="1" spc="-5" dirty="0">
                          <a:latin typeface="Calibri"/>
                          <a:cs typeface="Calibri"/>
                        </a:rPr>
                        <a:t>10)</a:t>
                      </a:r>
                      <a:r>
                        <a:rPr sz="2400" b="1" spc="-10" dirty="0">
                          <a:latin typeface="Calibri"/>
                          <a:cs typeface="Calibri"/>
                        </a:rPr>
                        <a:t> </a:t>
                      </a:r>
                      <a:r>
                        <a:rPr sz="2400" b="1" dirty="0">
                          <a:latin typeface="Calibri"/>
                          <a:cs typeface="Calibri"/>
                        </a:rPr>
                        <a:t>as</a:t>
                      </a:r>
                      <a:r>
                        <a:rPr sz="2400" b="1" spc="5" dirty="0">
                          <a:latin typeface="Calibri"/>
                          <a:cs typeface="Calibri"/>
                        </a:rPr>
                        <a:t> </a:t>
                      </a:r>
                      <a:r>
                        <a:rPr sz="2400" b="1" dirty="0">
                          <a:latin typeface="Calibri"/>
                          <a:cs typeface="Calibri"/>
                        </a:rPr>
                        <a:t>a</a:t>
                      </a:r>
                      <a:endParaRPr sz="2400">
                        <a:latin typeface="Calibri"/>
                        <a:cs typeface="Calibri"/>
                      </a:endParaRPr>
                    </a:p>
                  </a:txBody>
                  <a:tcPr marL="0" marR="0" marT="0" marB="0"/>
                </a:tc>
              </a:tr>
              <a:tr h="335368">
                <a:tc>
                  <a:txBody>
                    <a:bodyPr/>
                    <a:lstStyle/>
                    <a:p>
                      <a:pPr marL="127000">
                        <a:lnSpc>
                          <a:spcPts val="2520"/>
                        </a:lnSpc>
                      </a:pPr>
                      <a:r>
                        <a:rPr sz="2400" b="1" spc="-5" dirty="0">
                          <a:latin typeface="Calibri"/>
                          <a:cs typeface="Calibri"/>
                        </a:rPr>
                        <a:t>window</a:t>
                      </a:r>
                      <a:r>
                        <a:rPr sz="2400" b="1" spc="-10" dirty="0">
                          <a:latin typeface="Calibri"/>
                          <a:cs typeface="Calibri"/>
                        </a:rPr>
                        <a:t> </a:t>
                      </a:r>
                      <a:r>
                        <a:rPr sz="2400" b="1" dirty="0">
                          <a:latin typeface="Calibri"/>
                          <a:cs typeface="Calibri"/>
                        </a:rPr>
                        <a:t>and </a:t>
                      </a:r>
                      <a:r>
                        <a:rPr sz="2400" b="1" spc="-5" dirty="0">
                          <a:latin typeface="Calibri"/>
                          <a:cs typeface="Calibri"/>
                        </a:rPr>
                        <a:t>the viewport</a:t>
                      </a:r>
                      <a:r>
                        <a:rPr sz="2400" b="1" spc="-10" dirty="0">
                          <a:latin typeface="Calibri"/>
                          <a:cs typeface="Calibri"/>
                        </a:rPr>
                        <a:t> that</a:t>
                      </a:r>
                      <a:r>
                        <a:rPr sz="2400" b="1" spc="15" dirty="0">
                          <a:latin typeface="Calibri"/>
                          <a:cs typeface="Calibri"/>
                        </a:rPr>
                        <a:t> </a:t>
                      </a:r>
                      <a:r>
                        <a:rPr sz="2400" b="1" dirty="0">
                          <a:latin typeface="Calibri"/>
                          <a:cs typeface="Calibri"/>
                        </a:rPr>
                        <a:t>has </a:t>
                      </a:r>
                      <a:r>
                        <a:rPr sz="2400" b="1" spc="-10" dirty="0">
                          <a:latin typeface="Calibri"/>
                          <a:cs typeface="Calibri"/>
                        </a:rPr>
                        <a:t>lower</a:t>
                      </a:r>
                      <a:r>
                        <a:rPr sz="2400" b="1" spc="-15" dirty="0">
                          <a:latin typeface="Calibri"/>
                          <a:cs typeface="Calibri"/>
                        </a:rPr>
                        <a:t> </a:t>
                      </a:r>
                      <a:r>
                        <a:rPr sz="2400" b="1" spc="-5" dirty="0">
                          <a:latin typeface="Calibri"/>
                          <a:cs typeface="Calibri"/>
                        </a:rPr>
                        <a:t>left corner</a:t>
                      </a:r>
                      <a:r>
                        <a:rPr sz="2400" b="1" spc="-20" dirty="0">
                          <a:latin typeface="Calibri"/>
                          <a:cs typeface="Calibri"/>
                        </a:rPr>
                        <a:t> </a:t>
                      </a:r>
                      <a:r>
                        <a:rPr sz="2400" b="1" spc="-15" dirty="0">
                          <a:latin typeface="Calibri"/>
                          <a:cs typeface="Calibri"/>
                        </a:rPr>
                        <a:t>at</a:t>
                      </a:r>
                      <a:r>
                        <a:rPr sz="2400" b="1" spc="5" dirty="0">
                          <a:latin typeface="Calibri"/>
                          <a:cs typeface="Calibri"/>
                        </a:rPr>
                        <a:t> </a:t>
                      </a:r>
                      <a:r>
                        <a:rPr sz="2400" b="1" dirty="0">
                          <a:latin typeface="Calibri"/>
                          <a:cs typeface="Calibri"/>
                        </a:rPr>
                        <a:t>(0, 0)</a:t>
                      </a:r>
                      <a:r>
                        <a:rPr sz="2400" b="1" spc="-5" dirty="0">
                          <a:latin typeface="Calibri"/>
                          <a:cs typeface="Calibri"/>
                        </a:rPr>
                        <a:t> </a:t>
                      </a:r>
                      <a:r>
                        <a:rPr sz="2400" b="1" dirty="0">
                          <a:latin typeface="Calibri"/>
                          <a:cs typeface="Calibri"/>
                        </a:rPr>
                        <a:t>and</a:t>
                      </a:r>
                      <a:r>
                        <a:rPr sz="2400" b="1" spc="-10" dirty="0">
                          <a:latin typeface="Calibri"/>
                          <a:cs typeface="Calibri"/>
                        </a:rPr>
                        <a:t> </a:t>
                      </a:r>
                      <a:r>
                        <a:rPr sz="2400" b="1" spc="-5" dirty="0">
                          <a:latin typeface="Calibri"/>
                          <a:cs typeface="Calibri"/>
                        </a:rPr>
                        <a:t>upper</a:t>
                      </a:r>
                      <a:r>
                        <a:rPr sz="2400" b="1" spc="5" dirty="0">
                          <a:latin typeface="Calibri"/>
                          <a:cs typeface="Calibri"/>
                        </a:rPr>
                        <a:t> </a:t>
                      </a:r>
                      <a:r>
                        <a:rPr sz="2400" b="1" spc="-10" dirty="0">
                          <a:latin typeface="Calibri"/>
                          <a:cs typeface="Calibri"/>
                        </a:rPr>
                        <a:t>right </a:t>
                      </a:r>
                      <a:r>
                        <a:rPr sz="2400" b="1" spc="-5" dirty="0">
                          <a:latin typeface="Calibri"/>
                          <a:cs typeface="Calibri"/>
                        </a:rPr>
                        <a:t>corner</a:t>
                      </a:r>
                      <a:r>
                        <a:rPr sz="2400" b="1" spc="-10" dirty="0">
                          <a:latin typeface="Calibri"/>
                          <a:cs typeface="Calibri"/>
                        </a:rPr>
                        <a:t> </a:t>
                      </a:r>
                      <a:r>
                        <a:rPr sz="2400" b="1" spc="-15" dirty="0">
                          <a:latin typeface="Calibri"/>
                          <a:cs typeface="Calibri"/>
                        </a:rPr>
                        <a:t>at</a:t>
                      </a:r>
                      <a:r>
                        <a:rPr sz="2400" b="1" spc="-10" dirty="0">
                          <a:latin typeface="Calibri"/>
                          <a:cs typeface="Calibri"/>
                        </a:rPr>
                        <a:t> </a:t>
                      </a:r>
                      <a:r>
                        <a:rPr sz="2400" b="1" spc="-5" dirty="0">
                          <a:latin typeface="Calibri"/>
                          <a:cs typeface="Calibri"/>
                        </a:rPr>
                        <a:t>(1,1)</a:t>
                      </a:r>
                      <a:endParaRPr sz="2400">
                        <a:latin typeface="Calibri"/>
                        <a:cs typeface="Calibri"/>
                      </a:endParaRPr>
                    </a:p>
                  </a:txBody>
                  <a:tcPr marL="0" marR="0" marT="0" marB="0"/>
                </a:tc>
              </a:tr>
            </a:tbl>
          </a:graphicData>
        </a:graphic>
      </p:graphicFrame>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81355" y="111252"/>
            <a:ext cx="11555095" cy="6611620"/>
            <a:chOff x="181355" y="111252"/>
            <a:chExt cx="11555095" cy="6611620"/>
          </a:xfrm>
        </p:grpSpPr>
        <p:pic>
          <p:nvPicPr>
            <p:cNvPr id="3" name="object 3"/>
            <p:cNvPicPr/>
            <p:nvPr/>
          </p:nvPicPr>
          <p:blipFill>
            <a:blip r:embed="rId2" cstate="print"/>
            <a:stretch>
              <a:fillRect/>
            </a:stretch>
          </p:blipFill>
          <p:spPr>
            <a:xfrm>
              <a:off x="201718" y="141789"/>
              <a:ext cx="11534605" cy="6580574"/>
            </a:xfrm>
            <a:prstGeom prst="rect">
              <a:avLst/>
            </a:prstGeom>
          </p:spPr>
        </p:pic>
        <p:pic>
          <p:nvPicPr>
            <p:cNvPr id="4" name="object 4"/>
            <p:cNvPicPr/>
            <p:nvPr/>
          </p:nvPicPr>
          <p:blipFill>
            <a:blip r:embed="rId3" cstate="print"/>
            <a:stretch>
              <a:fillRect/>
            </a:stretch>
          </p:blipFill>
          <p:spPr>
            <a:xfrm>
              <a:off x="181355" y="111252"/>
              <a:ext cx="11554968" cy="1578864"/>
            </a:xfrm>
            <a:prstGeom prst="rect">
              <a:avLst/>
            </a:prstGeom>
          </p:spPr>
        </p:pic>
      </p:grpSp>
      <p:sp>
        <p:nvSpPr>
          <p:cNvPr id="5" name="object 5"/>
          <p:cNvSpPr txBox="1">
            <a:spLocks noGrp="1"/>
          </p:cNvSpPr>
          <p:nvPr>
            <p:ph type="title"/>
          </p:nvPr>
        </p:nvSpPr>
        <p:spPr>
          <a:prstGeom prst="rect">
            <a:avLst/>
          </a:prstGeom>
        </p:spPr>
        <p:txBody>
          <a:bodyPr vert="horz" wrap="square" lIns="0" tIns="12700" rIns="0" bIns="0" rtlCol="0">
            <a:spAutoFit/>
          </a:bodyPr>
          <a:lstStyle/>
          <a:p>
            <a:pPr marL="221615" marR="5080">
              <a:lnSpc>
                <a:spcPct val="100000"/>
              </a:lnSpc>
              <a:spcBef>
                <a:spcPts val="100"/>
              </a:spcBef>
            </a:pPr>
            <a:r>
              <a:rPr dirty="0"/>
              <a:t>Q.</a:t>
            </a:r>
            <a:r>
              <a:rPr spc="-135" dirty="0"/>
              <a:t> </a:t>
            </a:r>
            <a:r>
              <a:rPr dirty="0"/>
              <a:t>A</a:t>
            </a:r>
            <a:r>
              <a:rPr spc="-120" dirty="0"/>
              <a:t> </a:t>
            </a:r>
            <a:r>
              <a:rPr spc="-5" dirty="0"/>
              <a:t>world</a:t>
            </a:r>
            <a:r>
              <a:rPr spc="-15" dirty="0"/>
              <a:t> </a:t>
            </a:r>
            <a:r>
              <a:rPr dirty="0"/>
              <a:t>coordinate</a:t>
            </a:r>
            <a:r>
              <a:rPr spc="-50" dirty="0"/>
              <a:t> </a:t>
            </a:r>
            <a:r>
              <a:rPr dirty="0"/>
              <a:t>&amp;</a:t>
            </a:r>
            <a:r>
              <a:rPr spc="-45" dirty="0"/>
              <a:t> </a:t>
            </a:r>
            <a:r>
              <a:rPr dirty="0"/>
              <a:t>viewport</a:t>
            </a:r>
            <a:r>
              <a:rPr spc="-15" dirty="0"/>
              <a:t> </a:t>
            </a:r>
            <a:r>
              <a:rPr dirty="0"/>
              <a:t>have</a:t>
            </a:r>
            <a:r>
              <a:rPr spc="-35" dirty="0"/>
              <a:t> </a:t>
            </a:r>
            <a:r>
              <a:rPr dirty="0"/>
              <a:t>the</a:t>
            </a:r>
            <a:r>
              <a:rPr spc="-30" dirty="0"/>
              <a:t> </a:t>
            </a:r>
            <a:r>
              <a:rPr dirty="0"/>
              <a:t>following</a:t>
            </a:r>
            <a:r>
              <a:rPr spc="-30" dirty="0"/>
              <a:t> </a:t>
            </a:r>
            <a:r>
              <a:rPr spc="-10" dirty="0"/>
              <a:t>geometry:</a:t>
            </a:r>
            <a:r>
              <a:rPr spc="-85" dirty="0"/>
              <a:t> </a:t>
            </a:r>
            <a:r>
              <a:rPr spc="-5" dirty="0"/>
              <a:t>Window</a:t>
            </a:r>
            <a:r>
              <a:rPr spc="-30" dirty="0"/>
              <a:t> </a:t>
            </a:r>
            <a:r>
              <a:rPr dirty="0"/>
              <a:t>(left,</a:t>
            </a:r>
            <a:r>
              <a:rPr spc="-60" dirty="0"/>
              <a:t> </a:t>
            </a:r>
            <a:r>
              <a:rPr dirty="0"/>
              <a:t>right,</a:t>
            </a:r>
            <a:r>
              <a:rPr spc="-40" dirty="0"/>
              <a:t> </a:t>
            </a:r>
            <a:r>
              <a:rPr dirty="0"/>
              <a:t>bottom,</a:t>
            </a:r>
            <a:r>
              <a:rPr spc="-30" dirty="0"/>
              <a:t> </a:t>
            </a:r>
            <a:r>
              <a:rPr dirty="0"/>
              <a:t>top)</a:t>
            </a:r>
            <a:r>
              <a:rPr spc="-30" dirty="0"/>
              <a:t> </a:t>
            </a:r>
            <a:r>
              <a:rPr dirty="0"/>
              <a:t>=</a:t>
            </a:r>
            <a:r>
              <a:rPr spc="-25" dirty="0"/>
              <a:t> </a:t>
            </a:r>
            <a:r>
              <a:rPr dirty="0"/>
              <a:t>(200,</a:t>
            </a:r>
            <a:r>
              <a:rPr spc="-35" dirty="0"/>
              <a:t> </a:t>
            </a:r>
            <a:r>
              <a:rPr spc="5" dirty="0"/>
              <a:t>600, </a:t>
            </a:r>
            <a:r>
              <a:rPr spc="-484" dirty="0"/>
              <a:t> </a:t>
            </a:r>
            <a:r>
              <a:rPr spc="5" dirty="0"/>
              <a:t>100, </a:t>
            </a:r>
            <a:r>
              <a:rPr spc="-15" dirty="0"/>
              <a:t>400) </a:t>
            </a:r>
            <a:r>
              <a:rPr spc="-10" dirty="0"/>
              <a:t>Viewport </a:t>
            </a:r>
            <a:r>
              <a:rPr dirty="0"/>
              <a:t>(left, bottom, </a:t>
            </a:r>
            <a:r>
              <a:rPr spc="-5" dirty="0"/>
              <a:t>width, </a:t>
            </a:r>
            <a:r>
              <a:rPr dirty="0"/>
              <a:t>height) = (0, 0, </a:t>
            </a:r>
            <a:r>
              <a:rPr spc="5" dirty="0"/>
              <a:t>800, </a:t>
            </a:r>
            <a:r>
              <a:rPr spc="-15" dirty="0"/>
              <a:t>600). </a:t>
            </a:r>
            <a:r>
              <a:rPr dirty="0"/>
              <a:t>The following vertices </a:t>
            </a:r>
            <a:r>
              <a:rPr spc="-10" dirty="0"/>
              <a:t>are </a:t>
            </a:r>
            <a:r>
              <a:rPr dirty="0"/>
              <a:t>drawn </a:t>
            </a:r>
            <a:r>
              <a:rPr spc="-5" dirty="0"/>
              <a:t>in </a:t>
            </a:r>
            <a:r>
              <a:rPr dirty="0"/>
              <a:t>the </a:t>
            </a:r>
            <a:r>
              <a:rPr spc="5" dirty="0"/>
              <a:t> </a:t>
            </a:r>
            <a:r>
              <a:rPr dirty="0"/>
              <a:t>world:- P1: (356, 125), P2: (200, 354), P3: </a:t>
            </a:r>
            <a:r>
              <a:rPr spc="-10" dirty="0"/>
              <a:t>(230, </a:t>
            </a:r>
            <a:r>
              <a:rPr dirty="0"/>
              <a:t>400), P4: (564, 200). What coordinate </a:t>
            </a:r>
            <a:r>
              <a:rPr spc="-5" dirty="0"/>
              <a:t>will </a:t>
            </a:r>
            <a:r>
              <a:rPr dirty="0"/>
              <a:t>each occupy </a:t>
            </a:r>
            <a:r>
              <a:rPr spc="-5" dirty="0"/>
              <a:t>in </a:t>
            </a:r>
            <a:r>
              <a:rPr dirty="0"/>
              <a:t> </a:t>
            </a:r>
            <a:r>
              <a:rPr spc="-10" dirty="0"/>
              <a:t>viewport.</a:t>
            </a: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16939" y="609676"/>
            <a:ext cx="228600" cy="697230"/>
          </a:xfrm>
          <a:prstGeom prst="rect">
            <a:avLst/>
          </a:prstGeom>
        </p:spPr>
        <p:txBody>
          <a:bodyPr vert="horz" wrap="square" lIns="0" tIns="13335" rIns="0" bIns="0" rtlCol="0">
            <a:spAutoFit/>
          </a:bodyPr>
          <a:lstStyle/>
          <a:p>
            <a:pPr marL="12700">
              <a:lnSpc>
                <a:spcPct val="100000"/>
              </a:lnSpc>
              <a:spcBef>
                <a:spcPts val="105"/>
              </a:spcBef>
            </a:pPr>
            <a:r>
              <a:rPr sz="4400" i="1" dirty="0">
                <a:latin typeface="Calibri Light"/>
                <a:cs typeface="Calibri Light"/>
              </a:rPr>
              <a:t>/</a:t>
            </a:r>
            <a:endParaRPr sz="4400">
              <a:latin typeface="Calibri Light"/>
              <a:cs typeface="Calibri Light"/>
            </a:endParaRPr>
          </a:p>
        </p:txBody>
      </p:sp>
      <p:pic>
        <p:nvPicPr>
          <p:cNvPr id="3" name="object 3"/>
          <p:cNvPicPr/>
          <p:nvPr/>
        </p:nvPicPr>
        <p:blipFill>
          <a:blip r:embed="rId2" cstate="print"/>
          <a:stretch>
            <a:fillRect/>
          </a:stretch>
        </p:blipFill>
        <p:spPr>
          <a:xfrm>
            <a:off x="653795" y="281940"/>
            <a:ext cx="11012424" cy="6329172"/>
          </a:xfrm>
          <a:prstGeom prst="rect">
            <a:avLst/>
          </a:prstGeom>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8"/>
          <p:cNvSpPr txBox="1">
            <a:spLocks noGrp="1"/>
          </p:cNvSpPr>
          <p:nvPr>
            <p:ph type="sldNum" sz="quarter" idx="4294967295"/>
          </p:nvPr>
        </p:nvSpPr>
        <p:spPr>
          <a:xfrm>
            <a:off x="8737600" y="6356353"/>
            <a:ext cx="2844800" cy="230832"/>
          </a:xfrm>
          <a:prstGeom prst="rect">
            <a:avLst/>
          </a:prstGeom>
        </p:spPr>
        <p:txBody>
          <a:bodyPr vert="horz" wrap="square" lIns="0" tIns="0" rIns="0" bIns="0" rtlCol="0">
            <a:spAutoFit/>
          </a:bodyPr>
          <a:lstStyle/>
          <a:p>
            <a:pPr marL="38100">
              <a:lnSpc>
                <a:spcPts val="1810"/>
              </a:lnSpc>
            </a:pPr>
            <a:fld id="{81D60167-4931-47E6-BA6A-407CBD079E47}" type="slidenum">
              <a:rPr dirty="0"/>
              <a:pPr marL="38100">
                <a:lnSpc>
                  <a:spcPts val="1810"/>
                </a:lnSpc>
              </a:pPr>
              <a:t>78</a:t>
            </a:fld>
            <a:endParaRPr dirty="0"/>
          </a:p>
        </p:txBody>
      </p:sp>
      <p:sp>
        <p:nvSpPr>
          <p:cNvPr id="4" name="object 4"/>
          <p:cNvSpPr/>
          <p:nvPr/>
        </p:nvSpPr>
        <p:spPr>
          <a:xfrm>
            <a:off x="11375643" y="4236719"/>
            <a:ext cx="94827" cy="297180"/>
          </a:xfrm>
          <a:custGeom>
            <a:avLst/>
            <a:gdLst/>
            <a:ahLst/>
            <a:cxnLst/>
            <a:rect l="l" t="t" r="r" b="b"/>
            <a:pathLst>
              <a:path w="71120" h="396239">
                <a:moveTo>
                  <a:pt x="71120" y="396239"/>
                </a:moveTo>
                <a:lnTo>
                  <a:pt x="43451" y="390651"/>
                </a:lnTo>
                <a:lnTo>
                  <a:pt x="20843" y="375410"/>
                </a:lnTo>
                <a:lnTo>
                  <a:pt x="5593" y="352804"/>
                </a:lnTo>
                <a:lnTo>
                  <a:pt x="0" y="325119"/>
                </a:lnTo>
                <a:lnTo>
                  <a:pt x="0" y="71119"/>
                </a:lnTo>
                <a:lnTo>
                  <a:pt x="5593" y="43435"/>
                </a:lnTo>
                <a:lnTo>
                  <a:pt x="20843" y="20829"/>
                </a:lnTo>
                <a:lnTo>
                  <a:pt x="43451" y="5588"/>
                </a:lnTo>
                <a:lnTo>
                  <a:pt x="71120" y="0"/>
                </a:lnTo>
              </a:path>
            </a:pathLst>
          </a:custGeom>
          <a:ln w="19050">
            <a:solidFill>
              <a:srgbClr val="FFFFFF"/>
            </a:solidFill>
          </a:ln>
        </p:spPr>
        <p:txBody>
          <a:bodyPr wrap="square" lIns="0" tIns="0" rIns="0" bIns="0" rtlCol="0"/>
          <a:lstStyle/>
          <a:p>
            <a:endParaRPr/>
          </a:p>
        </p:txBody>
      </p:sp>
      <p:sp>
        <p:nvSpPr>
          <p:cNvPr id="5" name="object 5"/>
          <p:cNvSpPr/>
          <p:nvPr/>
        </p:nvSpPr>
        <p:spPr>
          <a:xfrm>
            <a:off x="12012337" y="4236719"/>
            <a:ext cx="94827" cy="297180"/>
          </a:xfrm>
          <a:custGeom>
            <a:avLst/>
            <a:gdLst/>
            <a:ahLst/>
            <a:cxnLst/>
            <a:rect l="l" t="t" r="r" b="b"/>
            <a:pathLst>
              <a:path w="71120" h="396239">
                <a:moveTo>
                  <a:pt x="0" y="0"/>
                </a:moveTo>
                <a:lnTo>
                  <a:pt x="27721" y="5588"/>
                </a:lnTo>
                <a:lnTo>
                  <a:pt x="50323" y="20829"/>
                </a:lnTo>
                <a:lnTo>
                  <a:pt x="65543" y="43435"/>
                </a:lnTo>
                <a:lnTo>
                  <a:pt x="71120" y="71119"/>
                </a:lnTo>
                <a:lnTo>
                  <a:pt x="71120" y="325119"/>
                </a:lnTo>
                <a:lnTo>
                  <a:pt x="65543" y="352804"/>
                </a:lnTo>
                <a:lnTo>
                  <a:pt x="50323" y="375410"/>
                </a:lnTo>
                <a:lnTo>
                  <a:pt x="27721" y="390651"/>
                </a:lnTo>
                <a:lnTo>
                  <a:pt x="0" y="396239"/>
                </a:lnTo>
              </a:path>
            </a:pathLst>
          </a:custGeom>
          <a:ln w="19050">
            <a:solidFill>
              <a:srgbClr val="FFFFFF"/>
            </a:solidFill>
          </a:ln>
        </p:spPr>
        <p:txBody>
          <a:bodyPr wrap="square" lIns="0" tIns="0" rIns="0" bIns="0" rtlCol="0"/>
          <a:lstStyle/>
          <a:p>
            <a:endParaRPr/>
          </a:p>
        </p:txBody>
      </p:sp>
      <p:sp>
        <p:nvSpPr>
          <p:cNvPr id="6" name="object 6"/>
          <p:cNvSpPr txBox="1"/>
          <p:nvPr/>
        </p:nvSpPr>
        <p:spPr>
          <a:xfrm>
            <a:off x="869424" y="1211637"/>
            <a:ext cx="9805245" cy="2396810"/>
          </a:xfrm>
          <a:prstGeom prst="rect">
            <a:avLst/>
          </a:prstGeom>
        </p:spPr>
        <p:txBody>
          <a:bodyPr vert="horz" wrap="square" lIns="0" tIns="13970" rIns="0" bIns="0" rtlCol="0">
            <a:spAutoFit/>
          </a:bodyPr>
          <a:lstStyle/>
          <a:p>
            <a:pPr marL="240665" marR="5080" indent="-228600" algn="just">
              <a:lnSpc>
                <a:spcPct val="100000"/>
              </a:lnSpc>
              <a:spcBef>
                <a:spcPts val="110"/>
              </a:spcBef>
              <a:buClr>
                <a:srgbClr val="4F81BC"/>
              </a:buClr>
              <a:buFont typeface="Arial MT"/>
              <a:buChar char="•"/>
              <a:tabLst>
                <a:tab pos="241300" algn="l"/>
              </a:tabLst>
            </a:pPr>
            <a:r>
              <a:rPr sz="2200" i="1" spc="-10" dirty="0">
                <a:latin typeface="Calibri"/>
                <a:cs typeface="Calibri"/>
              </a:rPr>
              <a:t>Window</a:t>
            </a:r>
            <a:r>
              <a:rPr sz="2200" i="1" spc="-5" dirty="0">
                <a:latin typeface="Calibri"/>
                <a:cs typeface="Calibri"/>
              </a:rPr>
              <a:t> </a:t>
            </a:r>
            <a:r>
              <a:rPr sz="2200" i="1" spc="-10" dirty="0">
                <a:latin typeface="Calibri"/>
                <a:cs typeface="Calibri"/>
              </a:rPr>
              <a:t>and</a:t>
            </a:r>
            <a:r>
              <a:rPr sz="2200" i="1" spc="-5" dirty="0">
                <a:latin typeface="Calibri"/>
                <a:cs typeface="Calibri"/>
              </a:rPr>
              <a:t> viewport</a:t>
            </a:r>
            <a:r>
              <a:rPr sz="2200" i="1" dirty="0">
                <a:latin typeface="Calibri"/>
                <a:cs typeface="Calibri"/>
              </a:rPr>
              <a:t> </a:t>
            </a:r>
            <a:r>
              <a:rPr sz="2200" i="1" spc="-10" dirty="0">
                <a:latin typeface="Calibri"/>
                <a:cs typeface="Calibri"/>
              </a:rPr>
              <a:t>are</a:t>
            </a:r>
            <a:r>
              <a:rPr sz="2200" i="1" spc="-5" dirty="0">
                <a:latin typeface="Calibri"/>
                <a:cs typeface="Calibri"/>
              </a:rPr>
              <a:t> often</a:t>
            </a:r>
            <a:r>
              <a:rPr sz="2200" i="1" dirty="0">
                <a:latin typeface="Calibri"/>
                <a:cs typeface="Calibri"/>
              </a:rPr>
              <a:t> </a:t>
            </a:r>
            <a:r>
              <a:rPr sz="2200" i="1" spc="-10" dirty="0">
                <a:latin typeface="Calibri"/>
                <a:cs typeface="Calibri"/>
              </a:rPr>
              <a:t>rectangular</a:t>
            </a:r>
            <a:r>
              <a:rPr sz="2200" i="1" spc="-5" dirty="0">
                <a:latin typeface="Calibri"/>
                <a:cs typeface="Calibri"/>
              </a:rPr>
              <a:t> </a:t>
            </a:r>
            <a:r>
              <a:rPr sz="2200" i="1" dirty="0">
                <a:latin typeface="Calibri"/>
                <a:cs typeface="Calibri"/>
              </a:rPr>
              <a:t>in</a:t>
            </a:r>
            <a:r>
              <a:rPr sz="2200" i="1" spc="5" dirty="0">
                <a:latin typeface="Calibri"/>
                <a:cs typeface="Calibri"/>
              </a:rPr>
              <a:t> </a:t>
            </a:r>
            <a:r>
              <a:rPr sz="2200" i="1" spc="-15" dirty="0">
                <a:latin typeface="Calibri"/>
                <a:cs typeface="Calibri"/>
              </a:rPr>
              <a:t>standard </a:t>
            </a:r>
            <a:r>
              <a:rPr sz="2200" i="1" spc="-10" dirty="0">
                <a:latin typeface="Calibri"/>
                <a:cs typeface="Calibri"/>
              </a:rPr>
              <a:t> positions, because </a:t>
            </a:r>
            <a:r>
              <a:rPr sz="2200" i="1" spc="-15" dirty="0">
                <a:latin typeface="Calibri"/>
                <a:cs typeface="Calibri"/>
              </a:rPr>
              <a:t>it </a:t>
            </a:r>
            <a:r>
              <a:rPr sz="2200" i="1" spc="-5" dirty="0">
                <a:latin typeface="Calibri"/>
                <a:cs typeface="Calibri"/>
              </a:rPr>
              <a:t>simplifies </a:t>
            </a:r>
            <a:r>
              <a:rPr sz="2200" i="1" dirty="0">
                <a:latin typeface="Calibri"/>
                <a:cs typeface="Calibri"/>
              </a:rPr>
              <a:t>the </a:t>
            </a:r>
            <a:r>
              <a:rPr sz="2200" i="1" spc="-5" dirty="0">
                <a:latin typeface="Calibri"/>
                <a:cs typeface="Calibri"/>
              </a:rPr>
              <a:t>transformation </a:t>
            </a:r>
            <a:r>
              <a:rPr sz="2200" i="1" spc="-15" dirty="0">
                <a:latin typeface="Calibri"/>
                <a:cs typeface="Calibri"/>
              </a:rPr>
              <a:t>process and </a:t>
            </a:r>
            <a:r>
              <a:rPr sz="2200" i="1" spc="-10" dirty="0">
                <a:latin typeface="Calibri"/>
                <a:cs typeface="Calibri"/>
              </a:rPr>
              <a:t> </a:t>
            </a:r>
            <a:r>
              <a:rPr sz="2200" i="1" spc="-5" dirty="0">
                <a:latin typeface="Calibri"/>
                <a:cs typeface="Calibri"/>
              </a:rPr>
              <a:t>clipping </a:t>
            </a:r>
            <a:r>
              <a:rPr sz="2200" i="1" spc="-10" dirty="0">
                <a:latin typeface="Calibri"/>
                <a:cs typeface="Calibri"/>
              </a:rPr>
              <a:t>process. </a:t>
            </a:r>
            <a:r>
              <a:rPr sz="2200" i="1" spc="-5" dirty="0">
                <a:latin typeface="Calibri"/>
                <a:cs typeface="Calibri"/>
              </a:rPr>
              <a:t>Other shapes such </a:t>
            </a:r>
            <a:r>
              <a:rPr sz="2200" i="1" spc="-15" dirty="0">
                <a:latin typeface="Calibri"/>
                <a:cs typeface="Calibri"/>
              </a:rPr>
              <a:t>as </a:t>
            </a:r>
            <a:r>
              <a:rPr sz="2200" i="1" spc="-10" dirty="0">
                <a:latin typeface="Calibri"/>
                <a:cs typeface="Calibri"/>
              </a:rPr>
              <a:t>polygons, circles </a:t>
            </a:r>
            <a:r>
              <a:rPr sz="2200" i="1" spc="-30" dirty="0">
                <a:latin typeface="Calibri"/>
                <a:cs typeface="Calibri"/>
              </a:rPr>
              <a:t>take </a:t>
            </a:r>
            <a:r>
              <a:rPr sz="2200" i="1" spc="-25" dirty="0">
                <a:latin typeface="Calibri"/>
                <a:cs typeface="Calibri"/>
              </a:rPr>
              <a:t> </a:t>
            </a:r>
            <a:r>
              <a:rPr sz="2200" i="1" spc="-10" dirty="0">
                <a:latin typeface="Calibri"/>
                <a:cs typeface="Calibri"/>
              </a:rPr>
              <a:t>longer</a:t>
            </a:r>
            <a:r>
              <a:rPr sz="2200" i="1" spc="-5" dirty="0">
                <a:latin typeface="Calibri"/>
                <a:cs typeface="Calibri"/>
              </a:rPr>
              <a:t> time</a:t>
            </a:r>
            <a:r>
              <a:rPr sz="2200" i="1" dirty="0">
                <a:latin typeface="Calibri"/>
                <a:cs typeface="Calibri"/>
              </a:rPr>
              <a:t> </a:t>
            </a:r>
            <a:r>
              <a:rPr sz="2200" i="1" spc="-10" dirty="0">
                <a:latin typeface="Calibri"/>
                <a:cs typeface="Calibri"/>
              </a:rPr>
              <a:t>to</a:t>
            </a:r>
            <a:r>
              <a:rPr sz="2200" i="1" spc="-5" dirty="0">
                <a:latin typeface="Calibri"/>
                <a:cs typeface="Calibri"/>
              </a:rPr>
              <a:t> </a:t>
            </a:r>
            <a:r>
              <a:rPr sz="2200" i="1" spc="-10" dirty="0">
                <a:latin typeface="Calibri"/>
                <a:cs typeface="Calibri"/>
              </a:rPr>
              <a:t>process.</a:t>
            </a:r>
            <a:r>
              <a:rPr sz="2200" i="1" spc="-5" dirty="0">
                <a:latin typeface="Calibri"/>
                <a:cs typeface="Calibri"/>
              </a:rPr>
              <a:t> </a:t>
            </a:r>
            <a:endParaRPr lang="en-US" sz="2200" i="1" spc="-5" dirty="0" smtClean="0">
              <a:latin typeface="Calibri"/>
              <a:cs typeface="Calibri"/>
            </a:endParaRPr>
          </a:p>
          <a:p>
            <a:pPr marL="240665" marR="5080" indent="-228600" algn="just">
              <a:lnSpc>
                <a:spcPct val="100000"/>
              </a:lnSpc>
              <a:spcBef>
                <a:spcPts val="110"/>
              </a:spcBef>
              <a:buClr>
                <a:srgbClr val="4F81BC"/>
              </a:buClr>
              <a:buFont typeface="Arial MT"/>
              <a:buChar char="•"/>
              <a:tabLst>
                <a:tab pos="241300" algn="l"/>
              </a:tabLst>
            </a:pPr>
            <a:r>
              <a:rPr sz="2200" i="1" spc="-15" dirty="0" smtClean="0">
                <a:latin typeface="Calibri"/>
                <a:cs typeface="Calibri"/>
              </a:rPr>
              <a:t>By</a:t>
            </a:r>
            <a:r>
              <a:rPr sz="2200" i="1" spc="-10" dirty="0" smtClean="0">
                <a:latin typeface="Calibri"/>
                <a:cs typeface="Calibri"/>
              </a:rPr>
              <a:t> </a:t>
            </a:r>
            <a:r>
              <a:rPr sz="2200" i="1" spc="-5" dirty="0">
                <a:latin typeface="Calibri"/>
                <a:cs typeface="Calibri"/>
              </a:rPr>
              <a:t>changing</a:t>
            </a:r>
            <a:r>
              <a:rPr sz="2200" i="1" dirty="0">
                <a:latin typeface="Calibri"/>
                <a:cs typeface="Calibri"/>
              </a:rPr>
              <a:t> </a:t>
            </a:r>
            <a:r>
              <a:rPr sz="2200" i="1" spc="-10" dirty="0">
                <a:latin typeface="Calibri"/>
                <a:cs typeface="Calibri"/>
              </a:rPr>
              <a:t>the</a:t>
            </a:r>
            <a:r>
              <a:rPr sz="2200" i="1" spc="-5" dirty="0">
                <a:latin typeface="Calibri"/>
                <a:cs typeface="Calibri"/>
              </a:rPr>
              <a:t> </a:t>
            </a:r>
            <a:r>
              <a:rPr sz="2200" i="1" spc="-10" dirty="0">
                <a:latin typeface="Calibri"/>
                <a:cs typeface="Calibri"/>
              </a:rPr>
              <a:t>position</a:t>
            </a:r>
            <a:r>
              <a:rPr sz="2200" i="1" spc="-5" dirty="0">
                <a:latin typeface="Calibri"/>
                <a:cs typeface="Calibri"/>
              </a:rPr>
              <a:t> of</a:t>
            </a:r>
            <a:r>
              <a:rPr sz="2200" i="1" dirty="0">
                <a:latin typeface="Calibri"/>
                <a:cs typeface="Calibri"/>
              </a:rPr>
              <a:t> the </a:t>
            </a:r>
            <a:r>
              <a:rPr sz="2200" i="1" spc="5" dirty="0">
                <a:latin typeface="Calibri"/>
                <a:cs typeface="Calibri"/>
              </a:rPr>
              <a:t> </a:t>
            </a:r>
            <a:r>
              <a:rPr sz="2200" i="1" spc="-5" dirty="0">
                <a:latin typeface="Calibri"/>
                <a:cs typeface="Calibri"/>
              </a:rPr>
              <a:t>viewport,</a:t>
            </a:r>
            <a:r>
              <a:rPr sz="2200" i="1" dirty="0">
                <a:latin typeface="Calibri"/>
                <a:cs typeface="Calibri"/>
              </a:rPr>
              <a:t> </a:t>
            </a:r>
            <a:r>
              <a:rPr sz="2200" i="1" spc="5" dirty="0">
                <a:latin typeface="Calibri"/>
                <a:cs typeface="Calibri"/>
              </a:rPr>
              <a:t>we </a:t>
            </a:r>
            <a:r>
              <a:rPr sz="2200" i="1" spc="-10" dirty="0">
                <a:latin typeface="Calibri"/>
                <a:cs typeface="Calibri"/>
              </a:rPr>
              <a:t>can</a:t>
            </a:r>
            <a:r>
              <a:rPr sz="2200" i="1" spc="-5" dirty="0">
                <a:latin typeface="Calibri"/>
                <a:cs typeface="Calibri"/>
              </a:rPr>
              <a:t> </a:t>
            </a:r>
            <a:r>
              <a:rPr sz="2200" i="1" spc="-10" dirty="0">
                <a:latin typeface="Calibri"/>
                <a:cs typeface="Calibri"/>
              </a:rPr>
              <a:t>view</a:t>
            </a:r>
            <a:r>
              <a:rPr sz="2200" i="1" spc="-5" dirty="0">
                <a:latin typeface="Calibri"/>
                <a:cs typeface="Calibri"/>
              </a:rPr>
              <a:t> objects</a:t>
            </a:r>
            <a:r>
              <a:rPr sz="2200" i="1" dirty="0">
                <a:latin typeface="Calibri"/>
                <a:cs typeface="Calibri"/>
              </a:rPr>
              <a:t> </a:t>
            </a:r>
            <a:r>
              <a:rPr sz="2200" i="1" spc="-5" dirty="0">
                <a:latin typeface="Calibri"/>
                <a:cs typeface="Calibri"/>
              </a:rPr>
              <a:t>at</a:t>
            </a:r>
            <a:r>
              <a:rPr sz="2200" i="1" dirty="0">
                <a:latin typeface="Calibri"/>
                <a:cs typeface="Calibri"/>
              </a:rPr>
              <a:t> </a:t>
            </a:r>
            <a:r>
              <a:rPr sz="2200" i="1" spc="-10" dirty="0">
                <a:latin typeface="Calibri"/>
                <a:cs typeface="Calibri"/>
              </a:rPr>
              <a:t>different</a:t>
            </a:r>
            <a:r>
              <a:rPr sz="2200" i="1" spc="-5" dirty="0">
                <a:latin typeface="Calibri"/>
                <a:cs typeface="Calibri"/>
              </a:rPr>
              <a:t> </a:t>
            </a:r>
            <a:r>
              <a:rPr sz="2200" i="1" spc="-10" dirty="0">
                <a:latin typeface="Calibri"/>
                <a:cs typeface="Calibri"/>
              </a:rPr>
              <a:t>positions </a:t>
            </a:r>
            <a:r>
              <a:rPr sz="2200" i="1" dirty="0">
                <a:latin typeface="Calibri"/>
                <a:cs typeface="Calibri"/>
              </a:rPr>
              <a:t>on the </a:t>
            </a:r>
            <a:r>
              <a:rPr sz="2200" i="1" spc="5" dirty="0">
                <a:latin typeface="Calibri"/>
                <a:cs typeface="Calibri"/>
              </a:rPr>
              <a:t> </a:t>
            </a:r>
            <a:r>
              <a:rPr sz="2200" i="1" spc="-5" dirty="0">
                <a:latin typeface="Calibri"/>
                <a:cs typeface="Calibri"/>
              </a:rPr>
              <a:t>display area of an </a:t>
            </a:r>
            <a:r>
              <a:rPr sz="2200" i="1" spc="-10" dirty="0">
                <a:latin typeface="Calibri"/>
                <a:cs typeface="Calibri"/>
              </a:rPr>
              <a:t>output device. </a:t>
            </a:r>
            <a:r>
              <a:rPr sz="2200" i="1" spc="-5" dirty="0">
                <a:latin typeface="Calibri"/>
                <a:cs typeface="Calibri"/>
              </a:rPr>
              <a:t>Also by varying </a:t>
            </a:r>
            <a:r>
              <a:rPr sz="2200" i="1" spc="-10" dirty="0">
                <a:latin typeface="Calibri"/>
                <a:cs typeface="Calibri"/>
              </a:rPr>
              <a:t>the size of </a:t>
            </a:r>
            <a:r>
              <a:rPr sz="2200" i="1" spc="-5" dirty="0">
                <a:latin typeface="Calibri"/>
                <a:cs typeface="Calibri"/>
              </a:rPr>
              <a:t> </a:t>
            </a:r>
            <a:r>
              <a:rPr sz="2200" i="1" spc="-10" dirty="0">
                <a:latin typeface="Calibri"/>
                <a:cs typeface="Calibri"/>
              </a:rPr>
              <a:t>viewports, </a:t>
            </a:r>
            <a:r>
              <a:rPr sz="2200" i="1" spc="5" dirty="0">
                <a:latin typeface="Calibri"/>
                <a:cs typeface="Calibri"/>
              </a:rPr>
              <a:t>we </a:t>
            </a:r>
            <a:r>
              <a:rPr sz="2200" i="1" spc="-15" dirty="0">
                <a:latin typeface="Calibri"/>
                <a:cs typeface="Calibri"/>
              </a:rPr>
              <a:t>can </a:t>
            </a:r>
            <a:r>
              <a:rPr sz="2200" i="1" spc="-10" dirty="0">
                <a:latin typeface="Calibri"/>
                <a:cs typeface="Calibri"/>
              </a:rPr>
              <a:t>change size </a:t>
            </a:r>
            <a:r>
              <a:rPr sz="2200" i="1" spc="-5" dirty="0">
                <a:latin typeface="Calibri"/>
                <a:cs typeface="Calibri"/>
              </a:rPr>
              <a:t>of displayed objects. </a:t>
            </a:r>
            <a:r>
              <a:rPr sz="2200" i="1" spc="-10" dirty="0">
                <a:latin typeface="Calibri"/>
                <a:cs typeface="Calibri"/>
              </a:rPr>
              <a:t>Zooming </a:t>
            </a:r>
            <a:r>
              <a:rPr sz="2200" i="1" spc="-5" dirty="0">
                <a:latin typeface="Calibri"/>
                <a:cs typeface="Calibri"/>
              </a:rPr>
              <a:t> effects </a:t>
            </a:r>
            <a:r>
              <a:rPr sz="2200" i="1" spc="-15" dirty="0">
                <a:latin typeface="Calibri"/>
                <a:cs typeface="Calibri"/>
              </a:rPr>
              <a:t>can </a:t>
            </a:r>
            <a:r>
              <a:rPr sz="2200" i="1" spc="-5" dirty="0">
                <a:latin typeface="Calibri"/>
                <a:cs typeface="Calibri"/>
              </a:rPr>
              <a:t>be </a:t>
            </a:r>
            <a:r>
              <a:rPr sz="2200" i="1" spc="-15" dirty="0">
                <a:latin typeface="Calibri"/>
                <a:cs typeface="Calibri"/>
              </a:rPr>
              <a:t>obtained </a:t>
            </a:r>
            <a:r>
              <a:rPr sz="2200" i="1" spc="-5" dirty="0">
                <a:latin typeface="Calibri"/>
                <a:cs typeface="Calibri"/>
              </a:rPr>
              <a:t>by </a:t>
            </a:r>
            <a:r>
              <a:rPr sz="2200" i="1" spc="-10" dirty="0">
                <a:latin typeface="Calibri"/>
                <a:cs typeface="Calibri"/>
              </a:rPr>
              <a:t>successively </a:t>
            </a:r>
            <a:r>
              <a:rPr sz="2200" i="1" spc="-5" dirty="0">
                <a:latin typeface="Calibri"/>
                <a:cs typeface="Calibri"/>
              </a:rPr>
              <a:t>mapping </a:t>
            </a:r>
            <a:r>
              <a:rPr sz="2200" i="1" spc="-10" dirty="0">
                <a:latin typeface="Calibri"/>
                <a:cs typeface="Calibri"/>
              </a:rPr>
              <a:t>different-sized </a:t>
            </a:r>
            <a:r>
              <a:rPr sz="2200" i="1" spc="-484" dirty="0">
                <a:latin typeface="Calibri"/>
                <a:cs typeface="Calibri"/>
              </a:rPr>
              <a:t> </a:t>
            </a:r>
            <a:r>
              <a:rPr sz="2200" i="1" dirty="0">
                <a:latin typeface="Calibri"/>
                <a:cs typeface="Calibri"/>
              </a:rPr>
              <a:t>windows</a:t>
            </a:r>
            <a:r>
              <a:rPr sz="2200" i="1" spc="-65" dirty="0">
                <a:latin typeface="Calibri"/>
                <a:cs typeface="Calibri"/>
              </a:rPr>
              <a:t> </a:t>
            </a:r>
            <a:r>
              <a:rPr sz="2200" i="1" spc="-5" dirty="0">
                <a:latin typeface="Calibri"/>
                <a:cs typeface="Calibri"/>
              </a:rPr>
              <a:t>on</a:t>
            </a:r>
            <a:r>
              <a:rPr sz="2200" i="1" spc="-25" dirty="0">
                <a:latin typeface="Calibri"/>
                <a:cs typeface="Calibri"/>
              </a:rPr>
              <a:t> </a:t>
            </a:r>
            <a:r>
              <a:rPr sz="2200" i="1" dirty="0">
                <a:latin typeface="Calibri"/>
                <a:cs typeface="Calibri"/>
              </a:rPr>
              <a:t>a</a:t>
            </a:r>
            <a:r>
              <a:rPr sz="2200" i="1" spc="-5" dirty="0">
                <a:latin typeface="Calibri"/>
                <a:cs typeface="Calibri"/>
              </a:rPr>
              <a:t> </a:t>
            </a:r>
            <a:r>
              <a:rPr sz="2200" i="1" spc="-10" dirty="0">
                <a:latin typeface="Calibri"/>
                <a:cs typeface="Calibri"/>
              </a:rPr>
              <a:t>fixed-sized</a:t>
            </a:r>
            <a:r>
              <a:rPr sz="2200" i="1" spc="-50" dirty="0">
                <a:latin typeface="Calibri"/>
                <a:cs typeface="Calibri"/>
              </a:rPr>
              <a:t> </a:t>
            </a:r>
            <a:r>
              <a:rPr sz="2200" i="1" dirty="0">
                <a:latin typeface="Calibri"/>
                <a:cs typeface="Calibri"/>
              </a:rPr>
              <a:t>viewport.</a:t>
            </a:r>
            <a:endParaRPr sz="2200" dirty="0">
              <a:latin typeface="Calibri"/>
              <a:cs typeface="Calibri"/>
            </a:endParaRPr>
          </a:p>
        </p:txBody>
      </p:sp>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14993" y="410432"/>
            <a:ext cx="9317567" cy="566822"/>
          </a:xfrm>
          <a:prstGeom prst="rect">
            <a:avLst/>
          </a:prstGeom>
        </p:spPr>
        <p:txBody>
          <a:bodyPr vert="horz" wrap="square" lIns="0" tIns="12700" rIns="0" bIns="0" rtlCol="0">
            <a:spAutoFit/>
          </a:bodyPr>
          <a:lstStyle/>
          <a:p>
            <a:pPr marL="12700">
              <a:lnSpc>
                <a:spcPct val="100000"/>
              </a:lnSpc>
              <a:spcBef>
                <a:spcPts val="100"/>
              </a:spcBef>
            </a:pPr>
            <a:r>
              <a:rPr sz="3600" spc="-190" dirty="0"/>
              <a:t>T</a:t>
            </a:r>
            <a:r>
              <a:rPr sz="3600" spc="-185" dirty="0"/>
              <a:t>w</a:t>
            </a:r>
            <a:r>
              <a:rPr sz="3600" spc="-110" dirty="0"/>
              <a:t>o</a:t>
            </a:r>
            <a:r>
              <a:rPr sz="3600" spc="-85" dirty="0"/>
              <a:t>-</a:t>
            </a:r>
            <a:r>
              <a:rPr sz="3600" spc="-90" dirty="0"/>
              <a:t>D</a:t>
            </a:r>
            <a:r>
              <a:rPr sz="3600" spc="-100" dirty="0"/>
              <a:t>i</a:t>
            </a:r>
            <a:r>
              <a:rPr sz="3600" spc="-85" dirty="0"/>
              <a:t>m</a:t>
            </a:r>
            <a:r>
              <a:rPr sz="3600" spc="-90" dirty="0"/>
              <a:t>e</a:t>
            </a:r>
            <a:r>
              <a:rPr sz="3600" spc="-85" dirty="0"/>
              <a:t>n</a:t>
            </a:r>
            <a:r>
              <a:rPr sz="3600" spc="-120" dirty="0"/>
              <a:t>s</a:t>
            </a:r>
            <a:r>
              <a:rPr sz="3600" spc="-100" dirty="0"/>
              <a:t>i</a:t>
            </a:r>
            <a:r>
              <a:rPr sz="3600" spc="-110" dirty="0"/>
              <a:t>o</a:t>
            </a:r>
            <a:r>
              <a:rPr sz="3600" spc="-85" dirty="0"/>
              <a:t>n</a:t>
            </a:r>
            <a:r>
              <a:rPr sz="3600" spc="-105" dirty="0"/>
              <a:t>a</a:t>
            </a:r>
            <a:r>
              <a:rPr sz="3600" dirty="0"/>
              <a:t>l</a:t>
            </a:r>
            <a:r>
              <a:rPr sz="3600" spc="-295" dirty="0"/>
              <a:t> </a:t>
            </a:r>
            <a:r>
              <a:rPr sz="3600" spc="-125" dirty="0"/>
              <a:t>V</a:t>
            </a:r>
            <a:r>
              <a:rPr sz="3600" spc="-100" dirty="0"/>
              <a:t>i</a:t>
            </a:r>
            <a:r>
              <a:rPr sz="3600" spc="-114" dirty="0"/>
              <a:t>e</a:t>
            </a:r>
            <a:r>
              <a:rPr sz="3600" spc="-95" dirty="0"/>
              <a:t>w</a:t>
            </a:r>
            <a:r>
              <a:rPr sz="3600" spc="-100" dirty="0"/>
              <a:t>i</a:t>
            </a:r>
            <a:r>
              <a:rPr sz="3600" spc="-85" dirty="0"/>
              <a:t>n</a:t>
            </a:r>
            <a:r>
              <a:rPr sz="3600" dirty="0"/>
              <a:t>g</a:t>
            </a:r>
            <a:r>
              <a:rPr sz="3600" spc="-245" dirty="0"/>
              <a:t> </a:t>
            </a:r>
            <a:r>
              <a:rPr sz="3600" spc="-100" dirty="0"/>
              <a:t>Pi</a:t>
            </a:r>
            <a:r>
              <a:rPr sz="3600" spc="-90" dirty="0"/>
              <a:t>pe</a:t>
            </a:r>
            <a:r>
              <a:rPr sz="3600" spc="-105" dirty="0"/>
              <a:t>l</a:t>
            </a:r>
            <a:r>
              <a:rPr sz="3600" spc="-100" dirty="0"/>
              <a:t>i</a:t>
            </a:r>
            <a:r>
              <a:rPr sz="3600" spc="-85" dirty="0"/>
              <a:t>n</a:t>
            </a:r>
            <a:r>
              <a:rPr sz="3600" dirty="0"/>
              <a:t>e</a:t>
            </a:r>
            <a:endParaRPr sz="3600"/>
          </a:p>
        </p:txBody>
      </p:sp>
      <p:sp>
        <p:nvSpPr>
          <p:cNvPr id="4" name="object 4"/>
          <p:cNvSpPr/>
          <p:nvPr/>
        </p:nvSpPr>
        <p:spPr>
          <a:xfrm>
            <a:off x="11375643" y="4236719"/>
            <a:ext cx="94827" cy="297180"/>
          </a:xfrm>
          <a:custGeom>
            <a:avLst/>
            <a:gdLst/>
            <a:ahLst/>
            <a:cxnLst/>
            <a:rect l="l" t="t" r="r" b="b"/>
            <a:pathLst>
              <a:path w="71120" h="396239">
                <a:moveTo>
                  <a:pt x="71120" y="396239"/>
                </a:moveTo>
                <a:lnTo>
                  <a:pt x="43451" y="390651"/>
                </a:lnTo>
                <a:lnTo>
                  <a:pt x="20843" y="375410"/>
                </a:lnTo>
                <a:lnTo>
                  <a:pt x="5593" y="352804"/>
                </a:lnTo>
                <a:lnTo>
                  <a:pt x="0" y="325119"/>
                </a:lnTo>
                <a:lnTo>
                  <a:pt x="0" y="71119"/>
                </a:lnTo>
                <a:lnTo>
                  <a:pt x="5593" y="43435"/>
                </a:lnTo>
                <a:lnTo>
                  <a:pt x="20843" y="20829"/>
                </a:lnTo>
                <a:lnTo>
                  <a:pt x="43451" y="5588"/>
                </a:lnTo>
                <a:lnTo>
                  <a:pt x="71120" y="0"/>
                </a:lnTo>
              </a:path>
            </a:pathLst>
          </a:custGeom>
          <a:ln w="19050">
            <a:solidFill>
              <a:srgbClr val="FFFFFF"/>
            </a:solidFill>
          </a:ln>
        </p:spPr>
        <p:txBody>
          <a:bodyPr wrap="square" lIns="0" tIns="0" rIns="0" bIns="0" rtlCol="0"/>
          <a:lstStyle/>
          <a:p>
            <a:endParaRPr/>
          </a:p>
        </p:txBody>
      </p:sp>
      <p:sp>
        <p:nvSpPr>
          <p:cNvPr id="5" name="object 5"/>
          <p:cNvSpPr/>
          <p:nvPr/>
        </p:nvSpPr>
        <p:spPr>
          <a:xfrm>
            <a:off x="12012337" y="4236719"/>
            <a:ext cx="94827" cy="297180"/>
          </a:xfrm>
          <a:custGeom>
            <a:avLst/>
            <a:gdLst/>
            <a:ahLst/>
            <a:cxnLst/>
            <a:rect l="l" t="t" r="r" b="b"/>
            <a:pathLst>
              <a:path w="71120" h="396239">
                <a:moveTo>
                  <a:pt x="0" y="0"/>
                </a:moveTo>
                <a:lnTo>
                  <a:pt x="27721" y="5588"/>
                </a:lnTo>
                <a:lnTo>
                  <a:pt x="50323" y="20829"/>
                </a:lnTo>
                <a:lnTo>
                  <a:pt x="65543" y="43435"/>
                </a:lnTo>
                <a:lnTo>
                  <a:pt x="71120" y="71119"/>
                </a:lnTo>
                <a:lnTo>
                  <a:pt x="71120" y="325119"/>
                </a:lnTo>
                <a:lnTo>
                  <a:pt x="65543" y="352804"/>
                </a:lnTo>
                <a:lnTo>
                  <a:pt x="50323" y="375410"/>
                </a:lnTo>
                <a:lnTo>
                  <a:pt x="27721" y="390651"/>
                </a:lnTo>
                <a:lnTo>
                  <a:pt x="0" y="396239"/>
                </a:lnTo>
              </a:path>
            </a:pathLst>
          </a:custGeom>
          <a:ln w="19050">
            <a:solidFill>
              <a:srgbClr val="FFFFFF"/>
            </a:solidFill>
          </a:ln>
        </p:spPr>
        <p:txBody>
          <a:bodyPr wrap="square" lIns="0" tIns="0" rIns="0" bIns="0" rtlCol="0"/>
          <a:lstStyle/>
          <a:p>
            <a:endParaRPr/>
          </a:p>
        </p:txBody>
      </p:sp>
      <p:sp>
        <p:nvSpPr>
          <p:cNvPr id="6" name="object 6"/>
          <p:cNvSpPr txBox="1"/>
          <p:nvPr/>
        </p:nvSpPr>
        <p:spPr>
          <a:xfrm>
            <a:off x="11573594" y="4263009"/>
            <a:ext cx="342900" cy="289823"/>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FFFFFF"/>
                </a:solidFill>
                <a:latin typeface="Calibri"/>
                <a:cs typeface="Calibri"/>
              </a:rPr>
              <a:t>14</a:t>
            </a:r>
            <a:endParaRPr sz="1800">
              <a:latin typeface="Calibri"/>
              <a:cs typeface="Calibri"/>
            </a:endParaRPr>
          </a:p>
        </p:txBody>
      </p:sp>
      <p:pic>
        <p:nvPicPr>
          <p:cNvPr id="7" name="object 7"/>
          <p:cNvPicPr/>
          <p:nvPr/>
        </p:nvPicPr>
        <p:blipFill>
          <a:blip r:embed="rId2" cstate="print"/>
          <a:stretch>
            <a:fillRect/>
          </a:stretch>
        </p:blipFill>
        <p:spPr>
          <a:xfrm>
            <a:off x="36399" y="1085850"/>
            <a:ext cx="11209359" cy="1114997"/>
          </a:xfrm>
          <a:prstGeom prst="rect">
            <a:avLst/>
          </a:prstGeom>
        </p:spPr>
      </p:pic>
      <p:sp>
        <p:nvSpPr>
          <p:cNvPr id="8" name="object 8"/>
          <p:cNvSpPr txBox="1"/>
          <p:nvPr/>
        </p:nvSpPr>
        <p:spPr>
          <a:xfrm>
            <a:off x="1019792" y="2643378"/>
            <a:ext cx="9548707" cy="2165978"/>
          </a:xfrm>
          <a:prstGeom prst="rect">
            <a:avLst/>
          </a:prstGeom>
        </p:spPr>
        <p:txBody>
          <a:bodyPr vert="horz" wrap="square" lIns="0" tIns="11430" rIns="0" bIns="0" rtlCol="0">
            <a:spAutoFit/>
          </a:bodyPr>
          <a:lstStyle/>
          <a:p>
            <a:pPr marL="299085" indent="-287020" algn="just">
              <a:lnSpc>
                <a:spcPct val="100000"/>
              </a:lnSpc>
              <a:spcBef>
                <a:spcPts val="90"/>
              </a:spcBef>
              <a:buFont typeface="Arial MT"/>
              <a:buChar char="•"/>
              <a:tabLst>
                <a:tab pos="299720" algn="l"/>
              </a:tabLst>
            </a:pPr>
            <a:r>
              <a:rPr sz="2000" spc="-10" dirty="0">
                <a:latin typeface="Calibri"/>
                <a:cs typeface="Calibri"/>
              </a:rPr>
              <a:t>The</a:t>
            </a:r>
            <a:r>
              <a:rPr sz="2000" spc="25" dirty="0">
                <a:latin typeface="Calibri"/>
                <a:cs typeface="Calibri"/>
              </a:rPr>
              <a:t> </a:t>
            </a:r>
            <a:r>
              <a:rPr sz="2000" spc="-5" dirty="0">
                <a:latin typeface="Calibri"/>
                <a:cs typeface="Calibri"/>
              </a:rPr>
              <a:t>mapping</a:t>
            </a:r>
            <a:r>
              <a:rPr sz="2000" spc="5" dirty="0">
                <a:latin typeface="Calibri"/>
                <a:cs typeface="Calibri"/>
              </a:rPr>
              <a:t> </a:t>
            </a:r>
            <a:r>
              <a:rPr sz="2000" spc="-5" dirty="0">
                <a:latin typeface="Calibri"/>
                <a:cs typeface="Calibri"/>
              </a:rPr>
              <a:t>of a</a:t>
            </a:r>
            <a:r>
              <a:rPr sz="2000" spc="5" dirty="0">
                <a:latin typeface="Calibri"/>
                <a:cs typeface="Calibri"/>
              </a:rPr>
              <a:t> </a:t>
            </a:r>
            <a:r>
              <a:rPr sz="2000" dirty="0">
                <a:latin typeface="Calibri"/>
                <a:cs typeface="Calibri"/>
              </a:rPr>
              <a:t>part</a:t>
            </a:r>
            <a:r>
              <a:rPr sz="2000" spc="15" dirty="0">
                <a:latin typeface="Calibri"/>
                <a:cs typeface="Calibri"/>
              </a:rPr>
              <a:t> </a:t>
            </a:r>
            <a:r>
              <a:rPr sz="2000" spc="-5" dirty="0">
                <a:latin typeface="Calibri"/>
                <a:cs typeface="Calibri"/>
              </a:rPr>
              <a:t>of a</a:t>
            </a:r>
            <a:r>
              <a:rPr sz="2000" spc="30" dirty="0">
                <a:latin typeface="Calibri"/>
                <a:cs typeface="Calibri"/>
              </a:rPr>
              <a:t> </a:t>
            </a:r>
            <a:r>
              <a:rPr sz="2000" spc="-10" dirty="0">
                <a:latin typeface="Calibri"/>
                <a:cs typeface="Calibri"/>
              </a:rPr>
              <a:t>world</a:t>
            </a:r>
            <a:r>
              <a:rPr sz="2000" spc="15" dirty="0">
                <a:latin typeface="Calibri"/>
                <a:cs typeface="Calibri"/>
              </a:rPr>
              <a:t> </a:t>
            </a:r>
            <a:r>
              <a:rPr sz="2000" spc="-10" dirty="0">
                <a:latin typeface="Calibri"/>
                <a:cs typeface="Calibri"/>
              </a:rPr>
              <a:t>co-ordinate</a:t>
            </a:r>
            <a:r>
              <a:rPr sz="2000" spc="30" dirty="0">
                <a:latin typeface="Calibri"/>
                <a:cs typeface="Calibri"/>
              </a:rPr>
              <a:t> </a:t>
            </a:r>
            <a:r>
              <a:rPr sz="2000" dirty="0">
                <a:latin typeface="Calibri"/>
                <a:cs typeface="Calibri"/>
              </a:rPr>
              <a:t>scene </a:t>
            </a:r>
            <a:r>
              <a:rPr sz="2000" spc="-15" dirty="0">
                <a:latin typeface="Calibri"/>
                <a:cs typeface="Calibri"/>
              </a:rPr>
              <a:t>to</a:t>
            </a:r>
            <a:r>
              <a:rPr sz="2000" spc="5" dirty="0">
                <a:latin typeface="Calibri"/>
                <a:cs typeface="Calibri"/>
              </a:rPr>
              <a:t> </a:t>
            </a:r>
            <a:r>
              <a:rPr sz="2000" spc="-5" dirty="0">
                <a:latin typeface="Calibri"/>
                <a:cs typeface="Calibri"/>
              </a:rPr>
              <a:t>a</a:t>
            </a:r>
            <a:r>
              <a:rPr sz="2000" spc="10" dirty="0">
                <a:latin typeface="Calibri"/>
                <a:cs typeface="Calibri"/>
              </a:rPr>
              <a:t> </a:t>
            </a:r>
            <a:r>
              <a:rPr sz="2000" dirty="0">
                <a:latin typeface="Calibri"/>
                <a:cs typeface="Calibri"/>
              </a:rPr>
              <a:t>device</a:t>
            </a:r>
            <a:r>
              <a:rPr sz="2000" spc="20" dirty="0">
                <a:latin typeface="Calibri"/>
                <a:cs typeface="Calibri"/>
              </a:rPr>
              <a:t> </a:t>
            </a:r>
            <a:r>
              <a:rPr sz="2000" spc="-5" dirty="0">
                <a:latin typeface="Calibri"/>
                <a:cs typeface="Calibri"/>
              </a:rPr>
              <a:t>co-</a:t>
            </a:r>
            <a:endParaRPr sz="2000">
              <a:latin typeface="Calibri"/>
              <a:cs typeface="Calibri"/>
            </a:endParaRPr>
          </a:p>
          <a:p>
            <a:pPr marL="299085" algn="just">
              <a:lnSpc>
                <a:spcPct val="100000"/>
              </a:lnSpc>
              <a:spcBef>
                <a:spcPts val="5"/>
              </a:spcBef>
            </a:pPr>
            <a:r>
              <a:rPr sz="2000" spc="-10" dirty="0">
                <a:latin typeface="Calibri"/>
                <a:cs typeface="Calibri"/>
              </a:rPr>
              <a:t>ordinate</a:t>
            </a:r>
            <a:r>
              <a:rPr sz="2000" spc="-5" dirty="0">
                <a:latin typeface="Calibri"/>
                <a:cs typeface="Calibri"/>
              </a:rPr>
              <a:t> is</a:t>
            </a:r>
            <a:r>
              <a:rPr sz="2000" spc="-15" dirty="0">
                <a:latin typeface="Calibri"/>
                <a:cs typeface="Calibri"/>
              </a:rPr>
              <a:t> </a:t>
            </a:r>
            <a:r>
              <a:rPr sz="2000" spc="-25" dirty="0">
                <a:latin typeface="Calibri"/>
                <a:cs typeface="Calibri"/>
              </a:rPr>
              <a:t>referred</a:t>
            </a:r>
            <a:r>
              <a:rPr sz="2000" spc="80" dirty="0">
                <a:latin typeface="Calibri"/>
                <a:cs typeface="Calibri"/>
              </a:rPr>
              <a:t> </a:t>
            </a:r>
            <a:r>
              <a:rPr sz="2000" spc="-15" dirty="0">
                <a:latin typeface="Calibri"/>
                <a:cs typeface="Calibri"/>
              </a:rPr>
              <a:t>to</a:t>
            </a:r>
            <a:r>
              <a:rPr sz="2000" spc="10" dirty="0">
                <a:latin typeface="Calibri"/>
                <a:cs typeface="Calibri"/>
              </a:rPr>
              <a:t> </a:t>
            </a:r>
            <a:r>
              <a:rPr sz="2000" spc="-5" dirty="0">
                <a:latin typeface="Calibri"/>
                <a:cs typeface="Calibri"/>
              </a:rPr>
              <a:t>as</a:t>
            </a:r>
            <a:r>
              <a:rPr sz="2000" spc="-15" dirty="0">
                <a:latin typeface="Calibri"/>
                <a:cs typeface="Calibri"/>
              </a:rPr>
              <a:t> </a:t>
            </a:r>
            <a:r>
              <a:rPr sz="2000" spc="-10" dirty="0">
                <a:latin typeface="Calibri"/>
                <a:cs typeface="Calibri"/>
              </a:rPr>
              <a:t>viewing</a:t>
            </a:r>
            <a:r>
              <a:rPr sz="2000" spc="45" dirty="0">
                <a:latin typeface="Calibri"/>
                <a:cs typeface="Calibri"/>
              </a:rPr>
              <a:t> </a:t>
            </a:r>
            <a:r>
              <a:rPr sz="2000" spc="-15" dirty="0">
                <a:latin typeface="Calibri"/>
                <a:cs typeface="Calibri"/>
              </a:rPr>
              <a:t>transformation.</a:t>
            </a:r>
            <a:endParaRPr sz="2000">
              <a:latin typeface="Calibri"/>
              <a:cs typeface="Calibri"/>
            </a:endParaRPr>
          </a:p>
          <a:p>
            <a:pPr marL="299085" marR="6985" indent="-287020" algn="just">
              <a:lnSpc>
                <a:spcPct val="100000"/>
              </a:lnSpc>
              <a:buFont typeface="Arial MT"/>
              <a:buChar char="•"/>
              <a:tabLst>
                <a:tab pos="299720" algn="l"/>
              </a:tabLst>
            </a:pPr>
            <a:r>
              <a:rPr sz="2000" spc="-5" dirty="0">
                <a:latin typeface="Calibri"/>
                <a:cs typeface="Calibri"/>
              </a:rPr>
              <a:t>Sometimes, the </a:t>
            </a:r>
            <a:r>
              <a:rPr sz="2000" spc="-10" dirty="0">
                <a:latin typeface="Calibri"/>
                <a:cs typeface="Calibri"/>
              </a:rPr>
              <a:t>2D </a:t>
            </a:r>
            <a:r>
              <a:rPr sz="2000" spc="-5" dirty="0">
                <a:latin typeface="Calibri"/>
                <a:cs typeface="Calibri"/>
              </a:rPr>
              <a:t>viewing </a:t>
            </a:r>
            <a:r>
              <a:rPr sz="2000" spc="-10" dirty="0">
                <a:latin typeface="Calibri"/>
                <a:cs typeface="Calibri"/>
              </a:rPr>
              <a:t>transformation </a:t>
            </a:r>
            <a:r>
              <a:rPr sz="2000" spc="-5" dirty="0">
                <a:latin typeface="Calibri"/>
                <a:cs typeface="Calibri"/>
              </a:rPr>
              <a:t>is simply </a:t>
            </a:r>
            <a:r>
              <a:rPr sz="2000" spc="-20" dirty="0">
                <a:latin typeface="Calibri"/>
                <a:cs typeface="Calibri"/>
              </a:rPr>
              <a:t>referred </a:t>
            </a:r>
            <a:r>
              <a:rPr sz="2000" spc="-15" dirty="0">
                <a:latin typeface="Calibri"/>
                <a:cs typeface="Calibri"/>
              </a:rPr>
              <a:t>to </a:t>
            </a:r>
            <a:r>
              <a:rPr sz="2000" dirty="0">
                <a:latin typeface="Calibri"/>
                <a:cs typeface="Calibri"/>
              </a:rPr>
              <a:t>as </a:t>
            </a:r>
            <a:r>
              <a:rPr sz="2000" spc="5" dirty="0">
                <a:latin typeface="Calibri"/>
                <a:cs typeface="Calibri"/>
              </a:rPr>
              <a:t> </a:t>
            </a:r>
            <a:r>
              <a:rPr sz="2000" dirty="0">
                <a:latin typeface="Calibri"/>
                <a:cs typeface="Calibri"/>
              </a:rPr>
              <a:t>the</a:t>
            </a:r>
            <a:r>
              <a:rPr sz="2000" spc="5" dirty="0">
                <a:latin typeface="Calibri"/>
                <a:cs typeface="Calibri"/>
              </a:rPr>
              <a:t> </a:t>
            </a:r>
            <a:r>
              <a:rPr sz="2000" spc="-10" dirty="0">
                <a:latin typeface="Calibri"/>
                <a:cs typeface="Calibri"/>
              </a:rPr>
              <a:t>window–to–viewport</a:t>
            </a:r>
            <a:r>
              <a:rPr sz="2000" spc="-5" dirty="0">
                <a:latin typeface="Calibri"/>
                <a:cs typeface="Calibri"/>
              </a:rPr>
              <a:t> </a:t>
            </a:r>
            <a:r>
              <a:rPr sz="2000" spc="-10" dirty="0">
                <a:latin typeface="Calibri"/>
                <a:cs typeface="Calibri"/>
              </a:rPr>
              <a:t>transformation</a:t>
            </a:r>
            <a:r>
              <a:rPr sz="2000" spc="-5" dirty="0">
                <a:latin typeface="Calibri"/>
                <a:cs typeface="Calibri"/>
              </a:rPr>
              <a:t> or</a:t>
            </a:r>
            <a:r>
              <a:rPr sz="2000" dirty="0">
                <a:latin typeface="Calibri"/>
                <a:cs typeface="Calibri"/>
              </a:rPr>
              <a:t> the</a:t>
            </a:r>
            <a:r>
              <a:rPr sz="2000" spc="5" dirty="0">
                <a:latin typeface="Calibri"/>
                <a:cs typeface="Calibri"/>
              </a:rPr>
              <a:t> </a:t>
            </a:r>
            <a:r>
              <a:rPr sz="2000" spc="-5" dirty="0">
                <a:latin typeface="Calibri"/>
                <a:cs typeface="Calibri"/>
              </a:rPr>
              <a:t>windowing </a:t>
            </a:r>
            <a:r>
              <a:rPr sz="2000" dirty="0">
                <a:latin typeface="Calibri"/>
                <a:cs typeface="Calibri"/>
              </a:rPr>
              <a:t> </a:t>
            </a:r>
            <a:r>
              <a:rPr sz="2000" spc="-15" dirty="0">
                <a:latin typeface="Calibri"/>
                <a:cs typeface="Calibri"/>
              </a:rPr>
              <a:t>transformation.</a:t>
            </a:r>
            <a:endParaRPr sz="2000">
              <a:latin typeface="Calibri"/>
              <a:cs typeface="Calibri"/>
            </a:endParaRPr>
          </a:p>
          <a:p>
            <a:pPr marL="299085" marR="6985" indent="-287020" algn="just">
              <a:lnSpc>
                <a:spcPct val="100000"/>
              </a:lnSpc>
              <a:buFont typeface="Arial MT"/>
              <a:buChar char="•"/>
              <a:tabLst>
                <a:tab pos="299720" algn="l"/>
              </a:tabLst>
            </a:pPr>
            <a:r>
              <a:rPr sz="2000" spc="-10" dirty="0">
                <a:latin typeface="Calibri"/>
                <a:cs typeface="Calibri"/>
              </a:rPr>
              <a:t>The </a:t>
            </a:r>
            <a:r>
              <a:rPr sz="2000" spc="-15" dirty="0">
                <a:latin typeface="Calibri"/>
                <a:cs typeface="Calibri"/>
              </a:rPr>
              <a:t>transformation</a:t>
            </a:r>
            <a:r>
              <a:rPr sz="2000" spc="-10" dirty="0">
                <a:latin typeface="Calibri"/>
                <a:cs typeface="Calibri"/>
              </a:rPr>
              <a:t> that </a:t>
            </a:r>
            <a:r>
              <a:rPr sz="2000" dirty="0">
                <a:latin typeface="Calibri"/>
                <a:cs typeface="Calibri"/>
              </a:rPr>
              <a:t>maps </a:t>
            </a:r>
            <a:r>
              <a:rPr sz="2000" spc="-5" dirty="0">
                <a:latin typeface="Calibri"/>
                <a:cs typeface="Calibri"/>
              </a:rPr>
              <a:t>the window </a:t>
            </a:r>
            <a:r>
              <a:rPr sz="2000" spc="-15" dirty="0">
                <a:latin typeface="Calibri"/>
                <a:cs typeface="Calibri"/>
              </a:rPr>
              <a:t>into </a:t>
            </a:r>
            <a:r>
              <a:rPr sz="2000" spc="-5" dirty="0">
                <a:latin typeface="Calibri"/>
                <a:cs typeface="Calibri"/>
              </a:rPr>
              <a:t>the viewport </a:t>
            </a:r>
            <a:r>
              <a:rPr sz="2000" spc="-10" dirty="0">
                <a:latin typeface="Calibri"/>
                <a:cs typeface="Calibri"/>
              </a:rPr>
              <a:t>is </a:t>
            </a:r>
            <a:r>
              <a:rPr sz="2000" spc="-5" dirty="0">
                <a:latin typeface="Calibri"/>
                <a:cs typeface="Calibri"/>
              </a:rPr>
              <a:t> applied </a:t>
            </a:r>
            <a:r>
              <a:rPr sz="2000" spc="-15" dirty="0">
                <a:latin typeface="Calibri"/>
                <a:cs typeface="Calibri"/>
              </a:rPr>
              <a:t>to </a:t>
            </a:r>
            <a:r>
              <a:rPr sz="2000" spc="-5" dirty="0">
                <a:latin typeface="Calibri"/>
                <a:cs typeface="Calibri"/>
              </a:rPr>
              <a:t>all </a:t>
            </a:r>
            <a:r>
              <a:rPr sz="2000" spc="10" dirty="0">
                <a:latin typeface="Calibri"/>
                <a:cs typeface="Calibri"/>
              </a:rPr>
              <a:t>of </a:t>
            </a:r>
            <a:r>
              <a:rPr sz="2000" dirty="0">
                <a:latin typeface="Calibri"/>
                <a:cs typeface="Calibri"/>
              </a:rPr>
              <a:t>the output primitives (lines, </a:t>
            </a:r>
            <a:r>
              <a:rPr sz="2000" spc="-5" dirty="0">
                <a:latin typeface="Calibri"/>
                <a:cs typeface="Calibri"/>
              </a:rPr>
              <a:t>rectangles, circles) </a:t>
            </a:r>
            <a:r>
              <a:rPr sz="2000" spc="-10" dirty="0">
                <a:latin typeface="Calibri"/>
                <a:cs typeface="Calibri"/>
              </a:rPr>
              <a:t>in </a:t>
            </a:r>
            <a:r>
              <a:rPr sz="2000" spc="-5" dirty="0">
                <a:latin typeface="Calibri"/>
                <a:cs typeface="Calibri"/>
              </a:rPr>
              <a:t> </a:t>
            </a:r>
            <a:r>
              <a:rPr sz="2000" spc="-15" dirty="0">
                <a:latin typeface="Calibri"/>
                <a:cs typeface="Calibri"/>
              </a:rPr>
              <a:t>world coordinates.</a:t>
            </a:r>
            <a:endParaRPr sz="2000">
              <a:latin typeface="Calibri"/>
              <a:cs typeface="Calibri"/>
            </a:endParaRPr>
          </a:p>
          <a:p>
            <a:pPr marL="299085" indent="-287020" algn="just">
              <a:lnSpc>
                <a:spcPct val="100000"/>
              </a:lnSpc>
              <a:spcBef>
                <a:spcPts val="5"/>
              </a:spcBef>
              <a:buFont typeface="Arial MT"/>
              <a:buChar char="•"/>
              <a:tabLst>
                <a:tab pos="299720" algn="l"/>
              </a:tabLst>
            </a:pPr>
            <a:r>
              <a:rPr sz="2000" spc="-5" dirty="0">
                <a:latin typeface="Calibri"/>
                <a:cs typeface="Calibri"/>
              </a:rPr>
              <a:t>This</a:t>
            </a:r>
            <a:r>
              <a:rPr sz="2000" spc="-10" dirty="0">
                <a:latin typeface="Calibri"/>
                <a:cs typeface="Calibri"/>
              </a:rPr>
              <a:t> viewing</a:t>
            </a:r>
            <a:r>
              <a:rPr sz="2000" spc="20" dirty="0">
                <a:latin typeface="Calibri"/>
                <a:cs typeface="Calibri"/>
              </a:rPr>
              <a:t> </a:t>
            </a:r>
            <a:r>
              <a:rPr sz="2000" spc="-15" dirty="0">
                <a:latin typeface="Calibri"/>
                <a:cs typeface="Calibri"/>
              </a:rPr>
              <a:t>transformation</a:t>
            </a:r>
            <a:r>
              <a:rPr sz="2000" spc="85" dirty="0">
                <a:latin typeface="Calibri"/>
                <a:cs typeface="Calibri"/>
              </a:rPr>
              <a:t> </a:t>
            </a:r>
            <a:r>
              <a:rPr sz="2000" spc="-20" dirty="0">
                <a:latin typeface="Calibri"/>
                <a:cs typeface="Calibri"/>
              </a:rPr>
              <a:t>involves</a:t>
            </a:r>
            <a:r>
              <a:rPr sz="2000" spc="60" dirty="0">
                <a:latin typeface="Calibri"/>
                <a:cs typeface="Calibri"/>
              </a:rPr>
              <a:t> </a:t>
            </a:r>
            <a:r>
              <a:rPr sz="2000" spc="-25" dirty="0">
                <a:latin typeface="Calibri"/>
                <a:cs typeface="Calibri"/>
              </a:rPr>
              <a:t>several</a:t>
            </a:r>
            <a:r>
              <a:rPr sz="2000" spc="80" dirty="0">
                <a:latin typeface="Calibri"/>
                <a:cs typeface="Calibri"/>
              </a:rPr>
              <a:t> </a:t>
            </a:r>
            <a:r>
              <a:rPr sz="2000" spc="-15" dirty="0">
                <a:latin typeface="Calibri"/>
                <a:cs typeface="Calibri"/>
              </a:rPr>
              <a:t>steps.</a:t>
            </a:r>
            <a:endParaRPr sz="2000">
              <a:latin typeface="Calibri"/>
              <a:cs typeface="Calibri"/>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813029" y="581160"/>
            <a:ext cx="8041247" cy="2115044"/>
          </a:xfrm>
          <a:prstGeom prst="rect">
            <a:avLst/>
          </a:prstGeom>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0" indent="0" algn="just">
              <a:buNone/>
            </a:pPr>
            <a:r>
              <a:rPr lang="en-US" sz="2400" b="1" dirty="0"/>
              <a:t>Viewing transformation in several steps:</a:t>
            </a:r>
            <a:endParaRPr lang="en-US" sz="2400" dirty="0"/>
          </a:p>
          <a:p>
            <a:pPr algn="just"/>
            <a:r>
              <a:rPr lang="en-US" sz="2400" dirty="0"/>
              <a:t>First, we construct the scene in world coordinate using the output primitives and </a:t>
            </a:r>
            <a:r>
              <a:rPr lang="en-US" sz="2400" dirty="0" smtClean="0"/>
              <a:t>attribute. Next to </a:t>
            </a:r>
            <a:r>
              <a:rPr lang="en-US" sz="2400" dirty="0"/>
              <a:t>obtain a particular </a:t>
            </a:r>
            <a:r>
              <a:rPr lang="en-US" sz="2400" dirty="0" smtClean="0"/>
              <a:t>orientation for the window, </a:t>
            </a:r>
            <a:r>
              <a:rPr lang="en-US" sz="2400" dirty="0"/>
              <a:t>we can set up a 2-D viewing coordinate system in the window coordinate plane and define a window in viewing coordinates system.</a:t>
            </a:r>
          </a:p>
          <a:p>
            <a:pPr algn="just"/>
            <a:r>
              <a:rPr lang="en-US" sz="2400" dirty="0"/>
              <a:t>Once the viewing frame is established, </a:t>
            </a:r>
            <a:r>
              <a:rPr lang="en-US" sz="2400" dirty="0" smtClean="0"/>
              <a:t>we can transform descriptions </a:t>
            </a:r>
            <a:r>
              <a:rPr lang="en-US" sz="2400" dirty="0"/>
              <a:t>in world coordinates to viewing coordinates.</a:t>
            </a:r>
          </a:p>
          <a:p>
            <a:pPr algn="just"/>
            <a:r>
              <a:rPr lang="en-US" sz="2400" dirty="0" smtClean="0"/>
              <a:t> We then define a viewport </a:t>
            </a:r>
            <a:r>
              <a:rPr lang="en-US" sz="2400" dirty="0"/>
              <a:t>in normalized coordinates (range from 0 to 1) and map the viewing coordinates description of the scene to normalized coordinates.</a:t>
            </a:r>
          </a:p>
          <a:p>
            <a:pPr algn="just"/>
            <a:r>
              <a:rPr lang="en-US" sz="2400" dirty="0"/>
              <a:t>At the final step, all parts of the picture that </a:t>
            </a:r>
            <a:r>
              <a:rPr lang="en-US" sz="2400" dirty="0" smtClean="0"/>
              <a:t>lie </a:t>
            </a:r>
            <a:r>
              <a:rPr lang="en-US" sz="2400" dirty="0"/>
              <a:t>outside the viewport are dipped, and the </a:t>
            </a:r>
            <a:r>
              <a:rPr lang="en-US" sz="2400" dirty="0" smtClean="0"/>
              <a:t>contents of the viewports </a:t>
            </a:r>
            <a:r>
              <a:rPr lang="en-US" sz="2400" dirty="0"/>
              <a:t>are transferred to device </a:t>
            </a:r>
            <a:r>
              <a:rPr lang="en-US" sz="2400" dirty="0" smtClean="0"/>
              <a:t>coordinates.</a:t>
            </a:r>
            <a:endParaRPr lang="en-US" sz="2400" dirty="0"/>
          </a:p>
        </p:txBody>
      </p:sp>
      <p:pic>
        <p:nvPicPr>
          <p:cNvPr id="4" name="object 7"/>
          <p:cNvPicPr/>
          <p:nvPr/>
        </p:nvPicPr>
        <p:blipFill>
          <a:blip r:embed="rId2" cstate="print"/>
          <a:stretch>
            <a:fillRect/>
          </a:stretch>
        </p:blipFill>
        <p:spPr>
          <a:xfrm>
            <a:off x="373042" y="342900"/>
            <a:ext cx="11209359" cy="1114997"/>
          </a:xfrm>
          <a:prstGeom prst="rect">
            <a:avLst/>
          </a:prstGeom>
        </p:spPr>
      </p:pic>
    </p:spTree>
    <p:extLst>
      <p:ext uri="{BB962C8B-B14F-4D97-AF65-F5344CB8AC3E}">
        <p14:creationId xmlns:p14="http://schemas.microsoft.com/office/powerpoint/2010/main" xmlns="" val="3018617769"/>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14350"/>
            <a:ext cx="5588000" cy="571500"/>
          </a:xfrm>
        </p:spPr>
        <p:txBody>
          <a:bodyPr>
            <a:normAutofit/>
          </a:bodyPr>
          <a:lstStyle/>
          <a:p>
            <a:pPr algn="l"/>
            <a:r>
              <a:rPr lang="en-US" sz="3200" u="sng" dirty="0" smtClean="0"/>
              <a:t>3D –Viewing Pipeline</a:t>
            </a:r>
            <a:endParaRPr lang="en-US" sz="3200" u="sng" dirty="0"/>
          </a:p>
        </p:txBody>
      </p:sp>
      <p:pic>
        <p:nvPicPr>
          <p:cNvPr id="4" name="Content Placeholder 3" descr="c1.jpg"/>
          <p:cNvPicPr>
            <a:picLocks noGrp="1" noChangeAspect="1"/>
          </p:cNvPicPr>
          <p:nvPr>
            <p:ph idx="1"/>
          </p:nvPr>
        </p:nvPicPr>
        <p:blipFill>
          <a:blip r:embed="rId2"/>
          <a:stretch>
            <a:fillRect/>
          </a:stretch>
        </p:blipFill>
        <p:spPr>
          <a:xfrm>
            <a:off x="812800" y="1828800"/>
            <a:ext cx="9144000" cy="1371600"/>
          </a:xfrm>
        </p:spPr>
      </p:pic>
      <p:sp>
        <p:nvSpPr>
          <p:cNvPr id="5" name="TextBox 4"/>
          <p:cNvSpPr txBox="1"/>
          <p:nvPr/>
        </p:nvSpPr>
        <p:spPr>
          <a:xfrm>
            <a:off x="7416800" y="457200"/>
            <a:ext cx="4267200" cy="1754326"/>
          </a:xfrm>
          <a:prstGeom prst="rect">
            <a:avLst/>
          </a:prstGeom>
          <a:noFill/>
        </p:spPr>
        <p:txBody>
          <a:bodyPr wrap="square" rtlCol="0">
            <a:spAutoFit/>
          </a:bodyPr>
          <a:lstStyle/>
          <a:p>
            <a:r>
              <a:rPr lang="en-US" b="1" dirty="0" smtClean="0"/>
              <a:t>Modeling coordinates (MC) </a:t>
            </a:r>
          </a:p>
          <a:p>
            <a:r>
              <a:rPr lang="en-US" b="1" dirty="0" smtClean="0"/>
              <a:t>World coordinates (WC) </a:t>
            </a:r>
          </a:p>
          <a:p>
            <a:r>
              <a:rPr lang="en-US" b="1" dirty="0" smtClean="0"/>
              <a:t>Viewing coordinates (VC) </a:t>
            </a:r>
          </a:p>
          <a:p>
            <a:r>
              <a:rPr lang="en-US" b="1" dirty="0" smtClean="0"/>
              <a:t>Projection coordinates (PC) </a:t>
            </a:r>
          </a:p>
          <a:p>
            <a:r>
              <a:rPr lang="en-US" b="1" dirty="0" smtClean="0"/>
              <a:t>Normalized coordinates (NC) </a:t>
            </a:r>
          </a:p>
          <a:p>
            <a:r>
              <a:rPr lang="en-US" b="1" dirty="0" smtClean="0"/>
              <a:t>Device coordinates (DC)</a:t>
            </a:r>
            <a:endParaRPr lang="en-US" b="1" dirty="0"/>
          </a:p>
        </p:txBody>
      </p:sp>
      <p:sp>
        <p:nvSpPr>
          <p:cNvPr id="6" name="Rectangle 5"/>
          <p:cNvSpPr/>
          <p:nvPr/>
        </p:nvSpPr>
        <p:spPr>
          <a:xfrm>
            <a:off x="812800" y="4057650"/>
            <a:ext cx="10769600" cy="2585323"/>
          </a:xfrm>
          <a:prstGeom prst="rect">
            <a:avLst/>
          </a:prstGeom>
        </p:spPr>
        <p:txBody>
          <a:bodyPr wrap="square">
            <a:spAutoFit/>
          </a:bodyPr>
          <a:lstStyle/>
          <a:p>
            <a:pPr algn="just"/>
            <a:r>
              <a:rPr lang="en-US" dirty="0" smtClean="0"/>
              <a:t>Figure 1 shows the general processing steps for modeling and converting a world-coordinate description of a scene to device coordinates. Once the scene has been modeled, world-coordinate positions are converted to viewing coordinates. The viewing-coordinate system is used in graphics packages as a reference for specifying the observer viewing position and the position of the projection plane, which we can think of in analogy with the camera film plane. Next, projection operations are performed to convert the viewing-coordinate description of the scene to coordinate positions on the projection plane, which will then be mapped to the output device. Objects outside the specified viewing limits are clipped from further consideration, and the remaining objects are processed through visible-surface identification and surface-rendering procedures to produce the display within the device viewport.</a:t>
            </a:r>
            <a:endParaRPr lang="en-US" dirty="0"/>
          </a:p>
        </p:txBody>
      </p:sp>
      <p:sp>
        <p:nvSpPr>
          <p:cNvPr id="7" name="TextBox 6"/>
          <p:cNvSpPr txBox="1"/>
          <p:nvPr/>
        </p:nvSpPr>
        <p:spPr>
          <a:xfrm>
            <a:off x="1016000" y="3486151"/>
            <a:ext cx="9753600" cy="369332"/>
          </a:xfrm>
          <a:prstGeom prst="rect">
            <a:avLst/>
          </a:prstGeom>
          <a:noFill/>
        </p:spPr>
        <p:txBody>
          <a:bodyPr wrap="square" rtlCol="0">
            <a:spAutoFit/>
          </a:bodyPr>
          <a:lstStyle/>
          <a:p>
            <a:r>
              <a:rPr lang="en-US" dirty="0" smtClean="0"/>
              <a:t>Fig1: General 3D transformation pipeline, from modeling coordinates to final device coordinates</a:t>
            </a:r>
            <a:endParaRPr lang="en-US" dirty="0"/>
          </a:p>
        </p:txBody>
      </p:sp>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14993" y="348672"/>
            <a:ext cx="2908300" cy="321883"/>
          </a:xfrm>
          <a:prstGeom prst="rect">
            <a:avLst/>
          </a:prstGeom>
        </p:spPr>
        <p:txBody>
          <a:bodyPr vert="horz" wrap="square" lIns="0" tIns="13970" rIns="0" bIns="0" rtlCol="0">
            <a:spAutoFit/>
          </a:bodyPr>
          <a:lstStyle/>
          <a:p>
            <a:pPr marL="12700">
              <a:lnSpc>
                <a:spcPct val="100000"/>
              </a:lnSpc>
              <a:spcBef>
                <a:spcPts val="110"/>
              </a:spcBef>
            </a:pPr>
            <a:r>
              <a:rPr spc="-85" dirty="0"/>
              <a:t>Clipping</a:t>
            </a:r>
          </a:p>
        </p:txBody>
      </p:sp>
      <p:sp>
        <p:nvSpPr>
          <p:cNvPr id="11" name="object 11"/>
          <p:cNvSpPr txBox="1">
            <a:spLocks noGrp="1"/>
          </p:cNvSpPr>
          <p:nvPr>
            <p:ph type="sldNum" sz="quarter" idx="4294967295"/>
          </p:nvPr>
        </p:nvSpPr>
        <p:spPr>
          <a:xfrm>
            <a:off x="8737600" y="6356353"/>
            <a:ext cx="2844800" cy="230832"/>
          </a:xfrm>
          <a:prstGeom prst="rect">
            <a:avLst/>
          </a:prstGeom>
        </p:spPr>
        <p:txBody>
          <a:bodyPr vert="horz" wrap="square" lIns="0" tIns="0" rIns="0" bIns="0" rtlCol="0">
            <a:spAutoFit/>
          </a:bodyPr>
          <a:lstStyle/>
          <a:p>
            <a:pPr marL="38100">
              <a:lnSpc>
                <a:spcPts val="1810"/>
              </a:lnSpc>
            </a:pPr>
            <a:fld id="{81D60167-4931-47E6-BA6A-407CBD079E47}" type="slidenum">
              <a:rPr dirty="0"/>
              <a:pPr marL="38100">
                <a:lnSpc>
                  <a:spcPts val="1810"/>
                </a:lnSpc>
              </a:pPr>
              <a:t>82</a:t>
            </a:fld>
            <a:endParaRPr dirty="0"/>
          </a:p>
        </p:txBody>
      </p:sp>
      <p:sp>
        <p:nvSpPr>
          <p:cNvPr id="3" name="object 3"/>
          <p:cNvSpPr txBox="1"/>
          <p:nvPr/>
        </p:nvSpPr>
        <p:spPr>
          <a:xfrm>
            <a:off x="869425" y="1211637"/>
            <a:ext cx="9803553" cy="691215"/>
          </a:xfrm>
          <a:prstGeom prst="rect">
            <a:avLst/>
          </a:prstGeom>
        </p:spPr>
        <p:txBody>
          <a:bodyPr vert="horz" wrap="square" lIns="0" tIns="13970" rIns="0" bIns="0" rtlCol="0">
            <a:spAutoFit/>
          </a:bodyPr>
          <a:lstStyle/>
          <a:p>
            <a:pPr marL="241300" marR="5080" indent="-228600" algn="just">
              <a:lnSpc>
                <a:spcPct val="100000"/>
              </a:lnSpc>
              <a:spcBef>
                <a:spcPts val="110"/>
              </a:spcBef>
              <a:buClr>
                <a:srgbClr val="4F81BC"/>
              </a:buClr>
              <a:buFont typeface="Arial MT"/>
              <a:buChar char="•"/>
              <a:tabLst>
                <a:tab pos="241300" algn="l"/>
              </a:tabLst>
            </a:pPr>
            <a:r>
              <a:rPr sz="2200" dirty="0">
                <a:latin typeface="Calibri"/>
                <a:cs typeface="Calibri"/>
              </a:rPr>
              <a:t>The </a:t>
            </a:r>
            <a:r>
              <a:rPr sz="2200" spc="-10" dirty="0">
                <a:latin typeface="Calibri"/>
                <a:cs typeface="Calibri"/>
              </a:rPr>
              <a:t>process </a:t>
            </a:r>
            <a:r>
              <a:rPr sz="2200" spc="5" dirty="0">
                <a:latin typeface="Calibri"/>
                <a:cs typeface="Calibri"/>
              </a:rPr>
              <a:t>of </a:t>
            </a:r>
            <a:r>
              <a:rPr sz="2200" spc="-5" dirty="0">
                <a:latin typeface="Calibri"/>
                <a:cs typeface="Calibri"/>
              </a:rPr>
              <a:t>identifying </a:t>
            </a:r>
            <a:r>
              <a:rPr sz="2200" dirty="0">
                <a:latin typeface="Calibri"/>
                <a:cs typeface="Calibri"/>
              </a:rPr>
              <a:t>those </a:t>
            </a:r>
            <a:r>
              <a:rPr sz="2200" spc="-5" dirty="0">
                <a:latin typeface="Calibri"/>
                <a:cs typeface="Calibri"/>
              </a:rPr>
              <a:t>portions </a:t>
            </a:r>
            <a:r>
              <a:rPr sz="2200" spc="5" dirty="0">
                <a:latin typeface="Calibri"/>
                <a:cs typeface="Calibri"/>
              </a:rPr>
              <a:t>of a </a:t>
            </a:r>
            <a:r>
              <a:rPr sz="2200" spc="-10" dirty="0">
                <a:latin typeface="Calibri"/>
                <a:cs typeface="Calibri"/>
              </a:rPr>
              <a:t>picture </a:t>
            </a:r>
            <a:r>
              <a:rPr sz="2200" spc="-5" dirty="0">
                <a:latin typeface="Calibri"/>
                <a:cs typeface="Calibri"/>
              </a:rPr>
              <a:t>that </a:t>
            </a:r>
            <a:r>
              <a:rPr sz="2200" spc="-25" dirty="0">
                <a:latin typeface="Calibri"/>
                <a:cs typeface="Calibri"/>
              </a:rPr>
              <a:t>are </a:t>
            </a:r>
            <a:r>
              <a:rPr sz="2200" spc="-20" dirty="0">
                <a:latin typeface="Calibri"/>
                <a:cs typeface="Calibri"/>
              </a:rPr>
              <a:t> </a:t>
            </a:r>
            <a:r>
              <a:rPr sz="2200" dirty="0">
                <a:latin typeface="Calibri"/>
                <a:cs typeface="Calibri"/>
              </a:rPr>
              <a:t>either</a:t>
            </a:r>
            <a:r>
              <a:rPr sz="2200" spc="5" dirty="0">
                <a:latin typeface="Calibri"/>
                <a:cs typeface="Calibri"/>
              </a:rPr>
              <a:t> </a:t>
            </a:r>
            <a:r>
              <a:rPr sz="2200" spc="-10" dirty="0">
                <a:latin typeface="Calibri"/>
                <a:cs typeface="Calibri"/>
              </a:rPr>
              <a:t>inside</a:t>
            </a:r>
            <a:r>
              <a:rPr sz="2200" spc="-5" dirty="0">
                <a:latin typeface="Calibri"/>
                <a:cs typeface="Calibri"/>
              </a:rPr>
              <a:t> </a:t>
            </a:r>
            <a:r>
              <a:rPr sz="2200" spc="5" dirty="0">
                <a:latin typeface="Calibri"/>
                <a:cs typeface="Calibri"/>
              </a:rPr>
              <a:t>or </a:t>
            </a:r>
            <a:r>
              <a:rPr sz="2200" dirty="0">
                <a:latin typeface="Calibri"/>
                <a:cs typeface="Calibri"/>
              </a:rPr>
              <a:t>outside</a:t>
            </a:r>
            <a:r>
              <a:rPr sz="2200" spc="5" dirty="0">
                <a:latin typeface="Calibri"/>
                <a:cs typeface="Calibri"/>
              </a:rPr>
              <a:t> </a:t>
            </a:r>
            <a:r>
              <a:rPr sz="2200" spc="-5" dirty="0">
                <a:latin typeface="Calibri"/>
                <a:cs typeface="Calibri"/>
              </a:rPr>
              <a:t>of</a:t>
            </a:r>
            <a:r>
              <a:rPr sz="2200" dirty="0">
                <a:latin typeface="Calibri"/>
                <a:cs typeface="Calibri"/>
              </a:rPr>
              <a:t> the</a:t>
            </a:r>
            <a:r>
              <a:rPr sz="2200" spc="5" dirty="0">
                <a:latin typeface="Calibri"/>
                <a:cs typeface="Calibri"/>
              </a:rPr>
              <a:t> </a:t>
            </a:r>
            <a:r>
              <a:rPr sz="2200" spc="-5" dirty="0">
                <a:latin typeface="Calibri"/>
                <a:cs typeface="Calibri"/>
              </a:rPr>
              <a:t>specified</a:t>
            </a:r>
            <a:r>
              <a:rPr sz="2200" dirty="0">
                <a:latin typeface="Calibri"/>
                <a:cs typeface="Calibri"/>
              </a:rPr>
              <a:t> </a:t>
            </a:r>
            <a:r>
              <a:rPr sz="2200" spc="-5" dirty="0">
                <a:latin typeface="Calibri"/>
                <a:cs typeface="Calibri"/>
              </a:rPr>
              <a:t>region</a:t>
            </a:r>
            <a:r>
              <a:rPr sz="2200" dirty="0">
                <a:latin typeface="Calibri"/>
                <a:cs typeface="Calibri"/>
              </a:rPr>
              <a:t> </a:t>
            </a:r>
            <a:r>
              <a:rPr sz="2200" spc="5" dirty="0">
                <a:latin typeface="Calibri"/>
                <a:cs typeface="Calibri"/>
              </a:rPr>
              <a:t>of</a:t>
            </a:r>
            <a:r>
              <a:rPr sz="2200" spc="10" dirty="0">
                <a:latin typeface="Calibri"/>
                <a:cs typeface="Calibri"/>
              </a:rPr>
              <a:t> </a:t>
            </a:r>
            <a:r>
              <a:rPr sz="2200" spc="-5" dirty="0">
                <a:latin typeface="Calibri"/>
                <a:cs typeface="Calibri"/>
              </a:rPr>
              <a:t>space</a:t>
            </a:r>
            <a:r>
              <a:rPr sz="2200" dirty="0">
                <a:latin typeface="Calibri"/>
                <a:cs typeface="Calibri"/>
              </a:rPr>
              <a:t> </a:t>
            </a:r>
            <a:r>
              <a:rPr sz="2200" spc="-5" dirty="0">
                <a:latin typeface="Calibri"/>
                <a:cs typeface="Calibri"/>
              </a:rPr>
              <a:t>is </a:t>
            </a:r>
            <a:r>
              <a:rPr sz="2200" dirty="0">
                <a:latin typeface="Calibri"/>
                <a:cs typeface="Calibri"/>
              </a:rPr>
              <a:t> </a:t>
            </a:r>
            <a:r>
              <a:rPr sz="2200" spc="-5" dirty="0">
                <a:latin typeface="Calibri"/>
                <a:cs typeface="Calibri"/>
              </a:rPr>
              <a:t>called</a:t>
            </a:r>
            <a:r>
              <a:rPr sz="2200" spc="-55" dirty="0">
                <a:latin typeface="Calibri"/>
                <a:cs typeface="Calibri"/>
              </a:rPr>
              <a:t> </a:t>
            </a:r>
            <a:r>
              <a:rPr sz="2200" i="1" spc="-5">
                <a:latin typeface="Calibri"/>
                <a:cs typeface="Calibri"/>
              </a:rPr>
              <a:t>clipping</a:t>
            </a:r>
            <a:r>
              <a:rPr sz="2200" spc="-5" smtClean="0">
                <a:latin typeface="Calibri"/>
                <a:cs typeface="Calibri"/>
              </a:rPr>
              <a:t>.</a:t>
            </a:r>
            <a:endParaRPr sz="2200">
              <a:latin typeface="Calibri"/>
              <a:cs typeface="Calibri"/>
            </a:endParaRPr>
          </a:p>
        </p:txBody>
      </p:sp>
      <p:sp>
        <p:nvSpPr>
          <p:cNvPr id="5" name="object 5"/>
          <p:cNvSpPr/>
          <p:nvPr/>
        </p:nvSpPr>
        <p:spPr>
          <a:xfrm>
            <a:off x="11375643" y="4236719"/>
            <a:ext cx="94827" cy="297180"/>
          </a:xfrm>
          <a:custGeom>
            <a:avLst/>
            <a:gdLst/>
            <a:ahLst/>
            <a:cxnLst/>
            <a:rect l="l" t="t" r="r" b="b"/>
            <a:pathLst>
              <a:path w="71120" h="396239">
                <a:moveTo>
                  <a:pt x="71120" y="396239"/>
                </a:moveTo>
                <a:lnTo>
                  <a:pt x="43451" y="390651"/>
                </a:lnTo>
                <a:lnTo>
                  <a:pt x="20843" y="375410"/>
                </a:lnTo>
                <a:lnTo>
                  <a:pt x="5593" y="352804"/>
                </a:lnTo>
                <a:lnTo>
                  <a:pt x="0" y="325119"/>
                </a:lnTo>
                <a:lnTo>
                  <a:pt x="0" y="71119"/>
                </a:lnTo>
                <a:lnTo>
                  <a:pt x="5593" y="43435"/>
                </a:lnTo>
                <a:lnTo>
                  <a:pt x="20843" y="20829"/>
                </a:lnTo>
                <a:lnTo>
                  <a:pt x="43451" y="5588"/>
                </a:lnTo>
                <a:lnTo>
                  <a:pt x="71120" y="0"/>
                </a:lnTo>
              </a:path>
            </a:pathLst>
          </a:custGeom>
          <a:ln w="19050">
            <a:solidFill>
              <a:srgbClr val="FFFFFF"/>
            </a:solidFill>
          </a:ln>
        </p:spPr>
        <p:txBody>
          <a:bodyPr wrap="square" lIns="0" tIns="0" rIns="0" bIns="0" rtlCol="0"/>
          <a:lstStyle/>
          <a:p>
            <a:endParaRPr/>
          </a:p>
        </p:txBody>
      </p:sp>
      <p:sp>
        <p:nvSpPr>
          <p:cNvPr id="6" name="object 6"/>
          <p:cNvSpPr/>
          <p:nvPr/>
        </p:nvSpPr>
        <p:spPr>
          <a:xfrm>
            <a:off x="12012337" y="4236719"/>
            <a:ext cx="94827" cy="297180"/>
          </a:xfrm>
          <a:custGeom>
            <a:avLst/>
            <a:gdLst/>
            <a:ahLst/>
            <a:cxnLst/>
            <a:rect l="l" t="t" r="r" b="b"/>
            <a:pathLst>
              <a:path w="71120" h="396239">
                <a:moveTo>
                  <a:pt x="0" y="0"/>
                </a:moveTo>
                <a:lnTo>
                  <a:pt x="27721" y="5588"/>
                </a:lnTo>
                <a:lnTo>
                  <a:pt x="50323" y="20829"/>
                </a:lnTo>
                <a:lnTo>
                  <a:pt x="65543" y="43435"/>
                </a:lnTo>
                <a:lnTo>
                  <a:pt x="71120" y="71119"/>
                </a:lnTo>
                <a:lnTo>
                  <a:pt x="71120" y="325119"/>
                </a:lnTo>
                <a:lnTo>
                  <a:pt x="65543" y="352804"/>
                </a:lnTo>
                <a:lnTo>
                  <a:pt x="50323" y="375410"/>
                </a:lnTo>
                <a:lnTo>
                  <a:pt x="27721" y="390651"/>
                </a:lnTo>
                <a:lnTo>
                  <a:pt x="0" y="396239"/>
                </a:lnTo>
              </a:path>
            </a:pathLst>
          </a:custGeom>
          <a:ln w="19050">
            <a:solidFill>
              <a:srgbClr val="FFFFFF"/>
            </a:solidFill>
          </a:ln>
        </p:spPr>
        <p:txBody>
          <a:bodyPr wrap="square" lIns="0" tIns="0" rIns="0" bIns="0" rtlCol="0"/>
          <a:lstStyle/>
          <a:p>
            <a:endParaRPr/>
          </a:p>
        </p:txBody>
      </p:sp>
      <p:pic>
        <p:nvPicPr>
          <p:cNvPr id="7" name="object 7"/>
          <p:cNvPicPr/>
          <p:nvPr/>
        </p:nvPicPr>
        <p:blipFill>
          <a:blip r:embed="rId2" cstate="print"/>
          <a:stretch>
            <a:fillRect/>
          </a:stretch>
        </p:blipFill>
        <p:spPr>
          <a:xfrm>
            <a:off x="812800" y="2114551"/>
            <a:ext cx="8534400" cy="1337024"/>
          </a:xfrm>
          <a:prstGeom prst="rect">
            <a:avLst/>
          </a:prstGeom>
        </p:spPr>
      </p:pic>
      <p:sp>
        <p:nvSpPr>
          <p:cNvPr id="8" name="object 8"/>
          <p:cNvSpPr txBox="1"/>
          <p:nvPr/>
        </p:nvSpPr>
        <p:spPr>
          <a:xfrm>
            <a:off x="2747434" y="3443726"/>
            <a:ext cx="1962573" cy="289823"/>
          </a:xfrm>
          <a:prstGeom prst="rect">
            <a:avLst/>
          </a:prstGeom>
        </p:spPr>
        <p:txBody>
          <a:bodyPr vert="horz" wrap="square" lIns="0" tIns="12700" rIns="0" bIns="0" rtlCol="0">
            <a:spAutoFit/>
          </a:bodyPr>
          <a:lstStyle/>
          <a:p>
            <a:pPr marL="12700">
              <a:lnSpc>
                <a:spcPct val="100000"/>
              </a:lnSpc>
              <a:spcBef>
                <a:spcPts val="100"/>
              </a:spcBef>
            </a:pPr>
            <a:r>
              <a:rPr sz="1800" b="1" i="1" spc="-5" dirty="0">
                <a:solidFill>
                  <a:srgbClr val="006FC0"/>
                </a:solidFill>
                <a:latin typeface="Calibri"/>
                <a:cs typeface="Calibri"/>
              </a:rPr>
              <a:t>Before</a:t>
            </a:r>
            <a:r>
              <a:rPr sz="1800" b="1" i="1" spc="-60" dirty="0">
                <a:solidFill>
                  <a:srgbClr val="006FC0"/>
                </a:solidFill>
                <a:latin typeface="Calibri"/>
                <a:cs typeface="Calibri"/>
              </a:rPr>
              <a:t> </a:t>
            </a:r>
            <a:r>
              <a:rPr sz="1800" b="1" i="1" spc="-5" dirty="0">
                <a:solidFill>
                  <a:srgbClr val="006FC0"/>
                </a:solidFill>
                <a:latin typeface="Calibri"/>
                <a:cs typeface="Calibri"/>
              </a:rPr>
              <a:t>Clipping</a:t>
            </a:r>
            <a:endParaRPr sz="1800">
              <a:latin typeface="Calibri"/>
              <a:cs typeface="Calibri"/>
            </a:endParaRPr>
          </a:p>
        </p:txBody>
      </p:sp>
      <p:sp>
        <p:nvSpPr>
          <p:cNvPr id="9" name="object 9"/>
          <p:cNvSpPr txBox="1"/>
          <p:nvPr/>
        </p:nvSpPr>
        <p:spPr>
          <a:xfrm>
            <a:off x="7016156" y="3453727"/>
            <a:ext cx="1767840" cy="289823"/>
          </a:xfrm>
          <a:prstGeom prst="rect">
            <a:avLst/>
          </a:prstGeom>
        </p:spPr>
        <p:txBody>
          <a:bodyPr vert="horz" wrap="square" lIns="0" tIns="12700" rIns="0" bIns="0" rtlCol="0">
            <a:spAutoFit/>
          </a:bodyPr>
          <a:lstStyle/>
          <a:p>
            <a:pPr marL="12700">
              <a:lnSpc>
                <a:spcPct val="100000"/>
              </a:lnSpc>
              <a:spcBef>
                <a:spcPts val="100"/>
              </a:spcBef>
            </a:pPr>
            <a:r>
              <a:rPr sz="1800" b="1" i="1" spc="-10" dirty="0">
                <a:solidFill>
                  <a:srgbClr val="006FC0"/>
                </a:solidFill>
                <a:latin typeface="Calibri"/>
                <a:cs typeface="Calibri"/>
              </a:rPr>
              <a:t>After</a:t>
            </a:r>
            <a:r>
              <a:rPr sz="1800" b="1" i="1" spc="-60" dirty="0">
                <a:solidFill>
                  <a:srgbClr val="006FC0"/>
                </a:solidFill>
                <a:latin typeface="Calibri"/>
                <a:cs typeface="Calibri"/>
              </a:rPr>
              <a:t> </a:t>
            </a:r>
            <a:r>
              <a:rPr sz="1800" b="1" i="1" spc="-5" dirty="0">
                <a:solidFill>
                  <a:srgbClr val="006FC0"/>
                </a:solidFill>
                <a:latin typeface="Calibri"/>
                <a:cs typeface="Calibri"/>
              </a:rPr>
              <a:t>Clipping</a:t>
            </a:r>
            <a:endParaRPr sz="1800">
              <a:latin typeface="Calibri"/>
              <a:cs typeface="Calibri"/>
            </a:endParaRPr>
          </a:p>
        </p:txBody>
      </p:sp>
      <p:sp>
        <p:nvSpPr>
          <p:cNvPr id="12" name="object 3"/>
          <p:cNvSpPr txBox="1"/>
          <p:nvPr/>
        </p:nvSpPr>
        <p:spPr>
          <a:xfrm>
            <a:off x="762000" y="3810000"/>
            <a:ext cx="9804400" cy="3296415"/>
          </a:xfrm>
          <a:prstGeom prst="rect">
            <a:avLst/>
          </a:prstGeom>
        </p:spPr>
        <p:txBody>
          <a:bodyPr vert="horz" wrap="square" lIns="0" tIns="79375" rIns="0" bIns="0" rtlCol="0">
            <a:spAutoFit/>
          </a:bodyPr>
          <a:lstStyle/>
          <a:p>
            <a:pPr marL="12700">
              <a:lnSpc>
                <a:spcPct val="100000"/>
              </a:lnSpc>
              <a:spcBef>
                <a:spcPts val="625"/>
              </a:spcBef>
            </a:pPr>
            <a:r>
              <a:rPr sz="2000" b="1" i="1" spc="-5" dirty="0">
                <a:latin typeface="Calibri"/>
                <a:cs typeface="Calibri"/>
              </a:rPr>
              <a:t>Why</a:t>
            </a:r>
            <a:r>
              <a:rPr sz="2000" b="1" i="1" spc="-90" dirty="0">
                <a:latin typeface="Calibri"/>
                <a:cs typeface="Calibri"/>
              </a:rPr>
              <a:t> </a:t>
            </a:r>
            <a:r>
              <a:rPr sz="2000" b="1" i="1" spc="10" dirty="0">
                <a:latin typeface="Calibri"/>
                <a:cs typeface="Calibri"/>
              </a:rPr>
              <a:t>Clipping</a:t>
            </a:r>
            <a:r>
              <a:rPr sz="2000" b="1" spc="10" dirty="0">
                <a:latin typeface="Calibri"/>
                <a:cs typeface="Calibri"/>
              </a:rPr>
              <a:t>?</a:t>
            </a:r>
            <a:endParaRPr sz="2000">
              <a:latin typeface="Calibri"/>
              <a:cs typeface="Calibri"/>
            </a:endParaRPr>
          </a:p>
          <a:p>
            <a:pPr marL="469900" indent="-457200">
              <a:lnSpc>
                <a:spcPct val="100000"/>
              </a:lnSpc>
              <a:spcBef>
                <a:spcPts val="530"/>
              </a:spcBef>
              <a:buClr>
                <a:srgbClr val="4F81BC"/>
              </a:buClr>
              <a:buFont typeface="Arial" pitchFamily="34" charset="0"/>
              <a:buChar char="•"/>
              <a:tabLst>
                <a:tab pos="469265" algn="l"/>
                <a:tab pos="469900" algn="l"/>
              </a:tabLst>
            </a:pPr>
            <a:r>
              <a:rPr sz="2000" spc="-10" dirty="0">
                <a:latin typeface="Calibri"/>
                <a:cs typeface="Calibri"/>
              </a:rPr>
              <a:t>Excludes</a:t>
            </a:r>
            <a:r>
              <a:rPr sz="2000" spc="-55" dirty="0">
                <a:latin typeface="Calibri"/>
                <a:cs typeface="Calibri"/>
              </a:rPr>
              <a:t> </a:t>
            </a:r>
            <a:r>
              <a:rPr sz="2000" spc="-15" dirty="0">
                <a:latin typeface="Calibri"/>
                <a:cs typeface="Calibri"/>
              </a:rPr>
              <a:t>unwanted </a:t>
            </a:r>
            <a:r>
              <a:rPr sz="2000" spc="-10" dirty="0">
                <a:latin typeface="Calibri"/>
                <a:cs typeface="Calibri"/>
              </a:rPr>
              <a:t>graphics </a:t>
            </a:r>
            <a:r>
              <a:rPr sz="2000" spc="-5" dirty="0">
                <a:latin typeface="Calibri"/>
                <a:cs typeface="Calibri"/>
              </a:rPr>
              <a:t>from</a:t>
            </a:r>
            <a:r>
              <a:rPr sz="2000" spc="-20" dirty="0">
                <a:latin typeface="Calibri"/>
                <a:cs typeface="Calibri"/>
              </a:rPr>
              <a:t> </a:t>
            </a:r>
            <a:r>
              <a:rPr sz="2000" dirty="0">
                <a:latin typeface="Calibri"/>
                <a:cs typeface="Calibri"/>
              </a:rPr>
              <a:t>the</a:t>
            </a:r>
            <a:r>
              <a:rPr sz="2000" spc="-15" dirty="0">
                <a:latin typeface="Calibri"/>
                <a:cs typeface="Calibri"/>
              </a:rPr>
              <a:t> </a:t>
            </a:r>
            <a:r>
              <a:rPr sz="2000" spc="-5" dirty="0">
                <a:latin typeface="Calibri"/>
                <a:cs typeface="Calibri"/>
              </a:rPr>
              <a:t>screen.</a:t>
            </a:r>
            <a:endParaRPr sz="2000">
              <a:latin typeface="Calibri"/>
              <a:cs typeface="Calibri"/>
            </a:endParaRPr>
          </a:p>
          <a:p>
            <a:pPr marL="469900" indent="-457200">
              <a:lnSpc>
                <a:spcPct val="100000"/>
              </a:lnSpc>
              <a:spcBef>
                <a:spcPts val="530"/>
              </a:spcBef>
              <a:buClr>
                <a:srgbClr val="4F81BC"/>
              </a:buClr>
              <a:buFont typeface="Arial" pitchFamily="34" charset="0"/>
              <a:buChar char="•"/>
              <a:tabLst>
                <a:tab pos="469265" algn="l"/>
                <a:tab pos="469900" algn="l"/>
                <a:tab pos="1732280" algn="l"/>
                <a:tab pos="3073400" algn="l"/>
                <a:tab pos="3521710" algn="l"/>
                <a:tab pos="4112895" algn="l"/>
                <a:tab pos="5771515" algn="l"/>
                <a:tab pos="7098665" algn="l"/>
              </a:tabLst>
            </a:pPr>
            <a:r>
              <a:rPr sz="2000" spc="-10" dirty="0">
                <a:latin typeface="Calibri"/>
                <a:cs typeface="Calibri"/>
              </a:rPr>
              <a:t>Improves	</a:t>
            </a:r>
            <a:r>
              <a:rPr sz="2000" spc="-25" dirty="0">
                <a:latin typeface="Calibri"/>
                <a:cs typeface="Calibri"/>
              </a:rPr>
              <a:t>efficiency,	</a:t>
            </a:r>
            <a:r>
              <a:rPr sz="2000" spc="-15" dirty="0">
                <a:latin typeface="Calibri"/>
                <a:cs typeface="Calibri"/>
              </a:rPr>
              <a:t>as	</a:t>
            </a:r>
            <a:r>
              <a:rPr sz="2000" dirty="0">
                <a:latin typeface="Calibri"/>
                <a:cs typeface="Calibri"/>
              </a:rPr>
              <a:t>the	</a:t>
            </a:r>
            <a:r>
              <a:rPr sz="2000" spc="-10" dirty="0">
                <a:latin typeface="Calibri"/>
                <a:cs typeface="Calibri"/>
              </a:rPr>
              <a:t>computation	</a:t>
            </a:r>
            <a:r>
              <a:rPr sz="2000" spc="-15" dirty="0">
                <a:latin typeface="Calibri"/>
                <a:cs typeface="Calibri"/>
              </a:rPr>
              <a:t>dedicated	</a:t>
            </a:r>
            <a:r>
              <a:rPr sz="2000" spc="-25" dirty="0">
                <a:latin typeface="Calibri"/>
                <a:cs typeface="Calibri"/>
              </a:rPr>
              <a:t>to</a:t>
            </a:r>
            <a:endParaRPr sz="2000">
              <a:latin typeface="Calibri"/>
              <a:cs typeface="Calibri"/>
            </a:endParaRPr>
          </a:p>
          <a:p>
            <a:pPr marL="469900">
              <a:lnSpc>
                <a:spcPct val="100000"/>
              </a:lnSpc>
            </a:pPr>
            <a:r>
              <a:rPr sz="2000" dirty="0">
                <a:latin typeface="Calibri"/>
                <a:cs typeface="Calibri"/>
              </a:rPr>
              <a:t>objects</a:t>
            </a:r>
            <a:r>
              <a:rPr sz="2000" spc="-55" dirty="0">
                <a:latin typeface="Calibri"/>
                <a:cs typeface="Calibri"/>
              </a:rPr>
              <a:t> </a:t>
            </a:r>
            <a:r>
              <a:rPr sz="2000" spc="-5" dirty="0">
                <a:latin typeface="Calibri"/>
                <a:cs typeface="Calibri"/>
              </a:rPr>
              <a:t>that</a:t>
            </a:r>
            <a:r>
              <a:rPr sz="2000" spc="-10" dirty="0">
                <a:latin typeface="Calibri"/>
                <a:cs typeface="Calibri"/>
              </a:rPr>
              <a:t> </a:t>
            </a:r>
            <a:r>
              <a:rPr sz="2000" dirty="0">
                <a:latin typeface="Calibri"/>
                <a:cs typeface="Calibri"/>
              </a:rPr>
              <a:t>appear</a:t>
            </a:r>
            <a:r>
              <a:rPr sz="2000" spc="-10" dirty="0">
                <a:latin typeface="Calibri"/>
                <a:cs typeface="Calibri"/>
              </a:rPr>
              <a:t> </a:t>
            </a:r>
            <a:r>
              <a:rPr sz="2000" spc="-5" dirty="0">
                <a:latin typeface="Calibri"/>
                <a:cs typeface="Calibri"/>
              </a:rPr>
              <a:t>off</a:t>
            </a:r>
            <a:r>
              <a:rPr sz="2000" spc="10" dirty="0">
                <a:latin typeface="Calibri"/>
                <a:cs typeface="Calibri"/>
              </a:rPr>
              <a:t> </a:t>
            </a:r>
            <a:r>
              <a:rPr sz="2000" spc="-5" dirty="0">
                <a:latin typeface="Calibri"/>
                <a:cs typeface="Calibri"/>
              </a:rPr>
              <a:t>screen</a:t>
            </a:r>
            <a:r>
              <a:rPr sz="2000" spc="-45" dirty="0">
                <a:latin typeface="Calibri"/>
                <a:cs typeface="Calibri"/>
              </a:rPr>
              <a:t> </a:t>
            </a:r>
            <a:r>
              <a:rPr sz="2000" spc="-5" dirty="0">
                <a:latin typeface="Calibri"/>
                <a:cs typeface="Calibri"/>
              </a:rPr>
              <a:t>can</a:t>
            </a:r>
            <a:r>
              <a:rPr sz="2000" spc="-20" dirty="0">
                <a:latin typeface="Calibri"/>
                <a:cs typeface="Calibri"/>
              </a:rPr>
              <a:t> </a:t>
            </a:r>
            <a:r>
              <a:rPr sz="2000" spc="-5" dirty="0">
                <a:latin typeface="Calibri"/>
                <a:cs typeface="Calibri"/>
              </a:rPr>
              <a:t>be</a:t>
            </a:r>
            <a:r>
              <a:rPr sz="2000" spc="15" dirty="0">
                <a:latin typeface="Calibri"/>
                <a:cs typeface="Calibri"/>
              </a:rPr>
              <a:t> </a:t>
            </a:r>
            <a:r>
              <a:rPr sz="2000" spc="-10" dirty="0">
                <a:latin typeface="Calibri"/>
                <a:cs typeface="Calibri"/>
              </a:rPr>
              <a:t>significantly</a:t>
            </a:r>
            <a:r>
              <a:rPr sz="2000" dirty="0">
                <a:latin typeface="Calibri"/>
                <a:cs typeface="Calibri"/>
              </a:rPr>
              <a:t> </a:t>
            </a:r>
            <a:r>
              <a:rPr sz="2000" spc="-5" dirty="0">
                <a:latin typeface="Calibri"/>
                <a:cs typeface="Calibri"/>
              </a:rPr>
              <a:t>reduced.</a:t>
            </a:r>
            <a:endParaRPr sz="2000">
              <a:latin typeface="Calibri"/>
              <a:cs typeface="Calibri"/>
            </a:endParaRPr>
          </a:p>
          <a:p>
            <a:pPr marL="12700">
              <a:lnSpc>
                <a:spcPct val="100000"/>
              </a:lnSpc>
              <a:spcBef>
                <a:spcPts val="530"/>
              </a:spcBef>
            </a:pPr>
            <a:r>
              <a:rPr sz="2000" b="1" i="1" dirty="0">
                <a:latin typeface="Calibri"/>
                <a:cs typeface="Calibri"/>
              </a:rPr>
              <a:t>Applications</a:t>
            </a:r>
            <a:r>
              <a:rPr sz="2000" b="1" dirty="0">
                <a:latin typeface="Calibri"/>
                <a:cs typeface="Calibri"/>
              </a:rPr>
              <a:t>:</a:t>
            </a:r>
            <a:endParaRPr sz="2000">
              <a:latin typeface="Calibri"/>
              <a:cs typeface="Calibri"/>
            </a:endParaRPr>
          </a:p>
          <a:p>
            <a:pPr marL="60325" indent="-47625">
              <a:lnSpc>
                <a:spcPct val="100000"/>
              </a:lnSpc>
              <a:spcBef>
                <a:spcPts val="530"/>
              </a:spcBef>
              <a:buClr>
                <a:srgbClr val="4F81BC"/>
              </a:buClr>
              <a:buFont typeface="Arial" pitchFamily="34" charset="0"/>
              <a:buChar char="•"/>
              <a:tabLst>
                <a:tab pos="60325" algn="l"/>
                <a:tab pos="688975" algn="l"/>
              </a:tabLst>
            </a:pPr>
            <a:r>
              <a:rPr sz="2000" dirty="0">
                <a:latin typeface="Calibri"/>
                <a:cs typeface="Calibri"/>
              </a:rPr>
              <a:t>In</a:t>
            </a:r>
            <a:r>
              <a:rPr sz="2000" spc="95" dirty="0">
                <a:latin typeface="Calibri"/>
                <a:cs typeface="Calibri"/>
              </a:rPr>
              <a:t> </a:t>
            </a:r>
            <a:r>
              <a:rPr sz="2000" spc="-10" dirty="0">
                <a:latin typeface="Calibri"/>
                <a:cs typeface="Calibri"/>
              </a:rPr>
              <a:t>drawing</a:t>
            </a:r>
            <a:r>
              <a:rPr sz="2000" spc="90" dirty="0">
                <a:latin typeface="Calibri"/>
                <a:cs typeface="Calibri"/>
              </a:rPr>
              <a:t> </a:t>
            </a:r>
            <a:r>
              <a:rPr sz="2000" dirty="0">
                <a:latin typeface="Calibri"/>
                <a:cs typeface="Calibri"/>
              </a:rPr>
              <a:t>and</a:t>
            </a:r>
            <a:r>
              <a:rPr sz="2000" spc="90" dirty="0">
                <a:latin typeface="Calibri"/>
                <a:cs typeface="Calibri"/>
              </a:rPr>
              <a:t> </a:t>
            </a:r>
            <a:r>
              <a:rPr sz="2000" spc="-5" dirty="0">
                <a:latin typeface="Calibri"/>
                <a:cs typeface="Calibri"/>
              </a:rPr>
              <a:t>painting,</a:t>
            </a:r>
            <a:r>
              <a:rPr sz="2000" spc="105" dirty="0">
                <a:latin typeface="Calibri"/>
                <a:cs typeface="Calibri"/>
              </a:rPr>
              <a:t> </a:t>
            </a:r>
            <a:r>
              <a:rPr sz="2000" spc="-5" dirty="0">
                <a:latin typeface="Calibri"/>
                <a:cs typeface="Calibri"/>
              </a:rPr>
              <a:t>it</a:t>
            </a:r>
            <a:r>
              <a:rPr sz="2000" spc="85" dirty="0">
                <a:latin typeface="Calibri"/>
                <a:cs typeface="Calibri"/>
              </a:rPr>
              <a:t> </a:t>
            </a:r>
            <a:r>
              <a:rPr sz="2000" dirty="0">
                <a:latin typeface="Calibri"/>
                <a:cs typeface="Calibri"/>
              </a:rPr>
              <a:t>is</a:t>
            </a:r>
            <a:r>
              <a:rPr sz="2000" spc="100" dirty="0">
                <a:latin typeface="Calibri"/>
                <a:cs typeface="Calibri"/>
              </a:rPr>
              <a:t> </a:t>
            </a:r>
            <a:r>
              <a:rPr sz="2000" spc="-5" dirty="0">
                <a:latin typeface="Calibri"/>
                <a:cs typeface="Calibri"/>
              </a:rPr>
              <a:t>used</a:t>
            </a:r>
            <a:r>
              <a:rPr sz="2000" spc="105" dirty="0">
                <a:latin typeface="Calibri"/>
                <a:cs typeface="Calibri"/>
              </a:rPr>
              <a:t> </a:t>
            </a:r>
            <a:r>
              <a:rPr sz="2000" spc="-10" dirty="0">
                <a:latin typeface="Calibri"/>
                <a:cs typeface="Calibri"/>
              </a:rPr>
              <a:t>to</a:t>
            </a:r>
            <a:r>
              <a:rPr sz="2000" spc="110" dirty="0">
                <a:latin typeface="Calibri"/>
                <a:cs typeface="Calibri"/>
              </a:rPr>
              <a:t> </a:t>
            </a:r>
            <a:r>
              <a:rPr sz="2000" spc="-5" dirty="0">
                <a:latin typeface="Calibri"/>
                <a:cs typeface="Calibri"/>
              </a:rPr>
              <a:t>select</a:t>
            </a:r>
            <a:r>
              <a:rPr sz="2000" spc="114" dirty="0">
                <a:latin typeface="Calibri"/>
                <a:cs typeface="Calibri"/>
              </a:rPr>
              <a:t> </a:t>
            </a:r>
            <a:r>
              <a:rPr sz="2000" spc="-15" dirty="0">
                <a:latin typeface="Calibri"/>
                <a:cs typeface="Calibri"/>
              </a:rPr>
              <a:t>picture</a:t>
            </a:r>
            <a:r>
              <a:rPr sz="2000" spc="105" dirty="0">
                <a:latin typeface="Calibri"/>
                <a:cs typeface="Calibri"/>
              </a:rPr>
              <a:t> </a:t>
            </a:r>
            <a:r>
              <a:rPr sz="2000" spc="-5">
                <a:latin typeface="Calibri"/>
                <a:cs typeface="Calibri"/>
              </a:rPr>
              <a:t>parts</a:t>
            </a:r>
            <a:r>
              <a:rPr sz="2000" spc="105">
                <a:latin typeface="Calibri"/>
                <a:cs typeface="Calibri"/>
              </a:rPr>
              <a:t> </a:t>
            </a:r>
            <a:r>
              <a:rPr sz="2000" spc="-15" smtClean="0">
                <a:latin typeface="Calibri"/>
                <a:cs typeface="Calibri"/>
              </a:rPr>
              <a:t>for</a:t>
            </a:r>
            <a:r>
              <a:rPr lang="en-US" sz="2000" spc="-15" dirty="0" smtClean="0">
                <a:latin typeface="Calibri"/>
                <a:cs typeface="Calibri"/>
              </a:rPr>
              <a:t> </a:t>
            </a:r>
            <a:r>
              <a:rPr sz="2000" smtClean="0">
                <a:latin typeface="Calibri"/>
                <a:cs typeface="Calibri"/>
              </a:rPr>
              <a:t>copying</a:t>
            </a:r>
            <a:r>
              <a:rPr sz="2000" dirty="0">
                <a:latin typeface="Calibri"/>
                <a:cs typeface="Calibri"/>
              </a:rPr>
              <a:t>,</a:t>
            </a:r>
            <a:r>
              <a:rPr sz="2000" spc="-75" dirty="0">
                <a:latin typeface="Calibri"/>
                <a:cs typeface="Calibri"/>
              </a:rPr>
              <a:t> </a:t>
            </a:r>
            <a:r>
              <a:rPr sz="2000" spc="-5" dirty="0">
                <a:latin typeface="Calibri"/>
                <a:cs typeface="Calibri"/>
              </a:rPr>
              <a:t>erasing</a:t>
            </a:r>
            <a:r>
              <a:rPr sz="2000" spc="-5">
                <a:latin typeface="Calibri"/>
                <a:cs typeface="Calibri"/>
              </a:rPr>
              <a:t>,</a:t>
            </a:r>
            <a:r>
              <a:rPr sz="2000" spc="-30">
                <a:latin typeface="Calibri"/>
                <a:cs typeface="Calibri"/>
              </a:rPr>
              <a:t> </a:t>
            </a:r>
            <a:r>
              <a:rPr sz="2000" smtClean="0">
                <a:latin typeface="Calibri"/>
                <a:cs typeface="Calibri"/>
              </a:rPr>
              <a:t>moving.</a:t>
            </a:r>
            <a:endParaRPr lang="en-US" sz="2000" dirty="0" smtClean="0">
              <a:latin typeface="Calibri"/>
              <a:cs typeface="Calibri"/>
            </a:endParaRPr>
          </a:p>
          <a:p>
            <a:pPr marL="60325" indent="-47625">
              <a:lnSpc>
                <a:spcPct val="100000"/>
              </a:lnSpc>
              <a:spcBef>
                <a:spcPts val="530"/>
              </a:spcBef>
              <a:buClr>
                <a:srgbClr val="4F81BC"/>
              </a:buClr>
              <a:buFont typeface="Arial" pitchFamily="34" charset="0"/>
              <a:buChar char="•"/>
              <a:tabLst>
                <a:tab pos="60325" algn="l"/>
                <a:tab pos="688975" algn="l"/>
              </a:tabLst>
            </a:pPr>
            <a:r>
              <a:rPr lang="en-US" sz="2000" dirty="0" smtClean="0">
                <a:latin typeface="Calibri"/>
                <a:cs typeface="Calibri"/>
              </a:rPr>
              <a:t>Identifying visible surfaces in three dimensional views.</a:t>
            </a:r>
          </a:p>
          <a:p>
            <a:pPr marL="469900">
              <a:lnSpc>
                <a:spcPct val="100000"/>
              </a:lnSpc>
            </a:pPr>
            <a:endParaRPr sz="2200">
              <a:latin typeface="Calibri"/>
              <a:cs typeface="Calibri"/>
            </a:endParaRPr>
          </a:p>
          <a:p>
            <a:pPr marL="469900" indent="-457200">
              <a:lnSpc>
                <a:spcPct val="100000"/>
              </a:lnSpc>
              <a:spcBef>
                <a:spcPts val="530"/>
              </a:spcBef>
              <a:buClr>
                <a:srgbClr val="4F81BC"/>
              </a:buClr>
              <a:buAutoNum type="arabicPeriod" startAt="2"/>
              <a:tabLst>
                <a:tab pos="469265" algn="l"/>
                <a:tab pos="469900" algn="l"/>
              </a:tabLst>
            </a:pPr>
            <a:endParaRPr sz="2200">
              <a:latin typeface="Calibri"/>
              <a:cs typeface="Calibri"/>
            </a:endParaRPr>
          </a:p>
        </p:txBody>
      </p:sp>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rcRect t="64127"/>
          <a:stretch>
            <a:fillRect/>
          </a:stretch>
        </p:blipFill>
        <p:spPr>
          <a:xfrm>
            <a:off x="533400" y="838200"/>
            <a:ext cx="11122152" cy="2308859"/>
          </a:xfrm>
          <a:prstGeom prst="rect">
            <a:avLst/>
          </a:prstGeom>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2184" y="838200"/>
            <a:ext cx="11989816" cy="307777"/>
          </a:xfrm>
        </p:spPr>
        <p:txBody>
          <a:bodyPr/>
          <a:lstStyle/>
          <a:p>
            <a:r>
              <a:rPr lang="en-US" dirty="0" smtClean="0"/>
              <a:t>Clipping</a:t>
            </a:r>
            <a:endParaRPr lang="en-US" dirty="0"/>
          </a:p>
        </p:txBody>
      </p:sp>
      <p:sp>
        <p:nvSpPr>
          <p:cNvPr id="3" name="Content Placeholder 2"/>
          <p:cNvSpPr>
            <a:spLocks noGrp="1"/>
          </p:cNvSpPr>
          <p:nvPr>
            <p:ph idx="1"/>
          </p:nvPr>
        </p:nvSpPr>
        <p:spPr>
          <a:xfrm>
            <a:off x="609600" y="1577340"/>
            <a:ext cx="10972800" cy="1015663"/>
          </a:xfrm>
        </p:spPr>
        <p:txBody>
          <a:bodyPr/>
          <a:lstStyle/>
          <a:p>
            <a:pPr>
              <a:buFont typeface="Arial" pitchFamily="34" charset="0"/>
              <a:buChar char="•"/>
            </a:pPr>
            <a:r>
              <a:rPr lang="en-US" sz="2200" dirty="0" smtClean="0"/>
              <a:t>Point Clipping</a:t>
            </a:r>
          </a:p>
          <a:p>
            <a:pPr>
              <a:buFont typeface="Arial" pitchFamily="34" charset="0"/>
              <a:buChar char="•"/>
            </a:pPr>
            <a:r>
              <a:rPr lang="en-US" sz="2200" dirty="0" smtClean="0"/>
              <a:t>Line Clipping</a:t>
            </a:r>
          </a:p>
          <a:p>
            <a:pPr>
              <a:buFont typeface="Arial" pitchFamily="34" charset="0"/>
              <a:buChar char="•"/>
            </a:pPr>
            <a:r>
              <a:rPr lang="en-US" sz="2200" dirty="0" smtClean="0"/>
              <a:t>Polygon Clipping</a:t>
            </a:r>
            <a:endParaRPr lang="en-US" sz="2200" dirty="0"/>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14993" y="348672"/>
            <a:ext cx="4511887" cy="321883"/>
          </a:xfrm>
          <a:prstGeom prst="rect">
            <a:avLst/>
          </a:prstGeom>
        </p:spPr>
        <p:txBody>
          <a:bodyPr vert="horz" wrap="square" lIns="0" tIns="13970" rIns="0" bIns="0" rtlCol="0">
            <a:spAutoFit/>
          </a:bodyPr>
          <a:lstStyle/>
          <a:p>
            <a:pPr marL="12700">
              <a:lnSpc>
                <a:spcPct val="100000"/>
              </a:lnSpc>
              <a:spcBef>
                <a:spcPts val="110"/>
              </a:spcBef>
            </a:pPr>
            <a:r>
              <a:rPr b="0" spc="-190" dirty="0">
                <a:latin typeface="Cambria"/>
                <a:cs typeface="Cambria"/>
              </a:rPr>
              <a:t>P</a:t>
            </a:r>
            <a:r>
              <a:rPr b="0" spc="-95" dirty="0">
                <a:latin typeface="Cambria"/>
                <a:cs typeface="Cambria"/>
              </a:rPr>
              <a:t>o</a:t>
            </a:r>
            <a:r>
              <a:rPr b="0" spc="-110" dirty="0">
                <a:latin typeface="Cambria"/>
                <a:cs typeface="Cambria"/>
              </a:rPr>
              <a:t>i</a:t>
            </a:r>
            <a:r>
              <a:rPr b="0" spc="-100" dirty="0">
                <a:latin typeface="Cambria"/>
                <a:cs typeface="Cambria"/>
              </a:rPr>
              <a:t>n</a:t>
            </a:r>
            <a:r>
              <a:rPr b="0" dirty="0">
                <a:latin typeface="Cambria"/>
                <a:cs typeface="Cambria"/>
              </a:rPr>
              <a:t>t</a:t>
            </a:r>
            <a:r>
              <a:rPr b="0" spc="-245" dirty="0">
                <a:latin typeface="Cambria"/>
                <a:cs typeface="Cambria"/>
              </a:rPr>
              <a:t> </a:t>
            </a:r>
            <a:r>
              <a:rPr b="0" spc="-100" dirty="0">
                <a:latin typeface="Cambria"/>
                <a:cs typeface="Cambria"/>
              </a:rPr>
              <a:t>Cl</a:t>
            </a:r>
            <a:r>
              <a:rPr b="0" spc="-110" dirty="0">
                <a:latin typeface="Cambria"/>
                <a:cs typeface="Cambria"/>
              </a:rPr>
              <a:t>i</a:t>
            </a:r>
            <a:r>
              <a:rPr b="0" spc="-90" dirty="0">
                <a:latin typeface="Cambria"/>
                <a:cs typeface="Cambria"/>
              </a:rPr>
              <a:t>pp</a:t>
            </a:r>
            <a:r>
              <a:rPr b="0" spc="-110" dirty="0">
                <a:latin typeface="Cambria"/>
                <a:cs typeface="Cambria"/>
              </a:rPr>
              <a:t>i</a:t>
            </a:r>
            <a:r>
              <a:rPr b="0" spc="-100" dirty="0">
                <a:latin typeface="Cambria"/>
                <a:cs typeface="Cambria"/>
              </a:rPr>
              <a:t>n</a:t>
            </a:r>
            <a:r>
              <a:rPr b="0" spc="5" dirty="0">
                <a:latin typeface="Cambria"/>
                <a:cs typeface="Cambria"/>
              </a:rPr>
              <a:t>g</a:t>
            </a:r>
          </a:p>
        </p:txBody>
      </p:sp>
      <p:sp>
        <p:nvSpPr>
          <p:cNvPr id="9" name="object 9"/>
          <p:cNvSpPr txBox="1">
            <a:spLocks noGrp="1"/>
          </p:cNvSpPr>
          <p:nvPr>
            <p:ph type="sldNum" sz="quarter" idx="4294967295"/>
          </p:nvPr>
        </p:nvSpPr>
        <p:spPr>
          <a:xfrm>
            <a:off x="8737600" y="6356353"/>
            <a:ext cx="2844800" cy="230832"/>
          </a:xfrm>
          <a:prstGeom prst="rect">
            <a:avLst/>
          </a:prstGeom>
        </p:spPr>
        <p:txBody>
          <a:bodyPr vert="horz" wrap="square" lIns="0" tIns="0" rIns="0" bIns="0" rtlCol="0">
            <a:spAutoFit/>
          </a:bodyPr>
          <a:lstStyle/>
          <a:p>
            <a:pPr marL="38100">
              <a:lnSpc>
                <a:spcPts val="1810"/>
              </a:lnSpc>
            </a:pPr>
            <a:fld id="{81D60167-4931-47E6-BA6A-407CBD079E47}" type="slidenum">
              <a:rPr dirty="0"/>
              <a:pPr marL="38100">
                <a:lnSpc>
                  <a:spcPts val="1810"/>
                </a:lnSpc>
              </a:pPr>
              <a:t>85</a:t>
            </a:fld>
            <a:endParaRPr dirty="0"/>
          </a:p>
        </p:txBody>
      </p:sp>
      <p:sp>
        <p:nvSpPr>
          <p:cNvPr id="5" name="object 5"/>
          <p:cNvSpPr/>
          <p:nvPr/>
        </p:nvSpPr>
        <p:spPr>
          <a:xfrm>
            <a:off x="11375643" y="4236719"/>
            <a:ext cx="94827" cy="297180"/>
          </a:xfrm>
          <a:custGeom>
            <a:avLst/>
            <a:gdLst/>
            <a:ahLst/>
            <a:cxnLst/>
            <a:rect l="l" t="t" r="r" b="b"/>
            <a:pathLst>
              <a:path w="71120" h="396239">
                <a:moveTo>
                  <a:pt x="71120" y="396239"/>
                </a:moveTo>
                <a:lnTo>
                  <a:pt x="43451" y="390651"/>
                </a:lnTo>
                <a:lnTo>
                  <a:pt x="20843" y="375410"/>
                </a:lnTo>
                <a:lnTo>
                  <a:pt x="5593" y="352804"/>
                </a:lnTo>
                <a:lnTo>
                  <a:pt x="0" y="325119"/>
                </a:lnTo>
                <a:lnTo>
                  <a:pt x="0" y="71119"/>
                </a:lnTo>
                <a:lnTo>
                  <a:pt x="5593" y="43435"/>
                </a:lnTo>
                <a:lnTo>
                  <a:pt x="20843" y="20829"/>
                </a:lnTo>
                <a:lnTo>
                  <a:pt x="43451" y="5588"/>
                </a:lnTo>
                <a:lnTo>
                  <a:pt x="71120" y="0"/>
                </a:lnTo>
              </a:path>
            </a:pathLst>
          </a:custGeom>
          <a:ln w="19050">
            <a:solidFill>
              <a:srgbClr val="FFFFFF"/>
            </a:solidFill>
          </a:ln>
        </p:spPr>
        <p:txBody>
          <a:bodyPr wrap="square" lIns="0" tIns="0" rIns="0" bIns="0" rtlCol="0"/>
          <a:lstStyle/>
          <a:p>
            <a:endParaRPr/>
          </a:p>
        </p:txBody>
      </p:sp>
      <p:sp>
        <p:nvSpPr>
          <p:cNvPr id="6" name="object 6"/>
          <p:cNvSpPr/>
          <p:nvPr/>
        </p:nvSpPr>
        <p:spPr>
          <a:xfrm>
            <a:off x="12012337" y="4236719"/>
            <a:ext cx="94827" cy="297180"/>
          </a:xfrm>
          <a:custGeom>
            <a:avLst/>
            <a:gdLst/>
            <a:ahLst/>
            <a:cxnLst/>
            <a:rect l="l" t="t" r="r" b="b"/>
            <a:pathLst>
              <a:path w="71120" h="396239">
                <a:moveTo>
                  <a:pt x="0" y="0"/>
                </a:moveTo>
                <a:lnTo>
                  <a:pt x="27721" y="5588"/>
                </a:lnTo>
                <a:lnTo>
                  <a:pt x="50323" y="20829"/>
                </a:lnTo>
                <a:lnTo>
                  <a:pt x="65543" y="43435"/>
                </a:lnTo>
                <a:lnTo>
                  <a:pt x="71120" y="71119"/>
                </a:lnTo>
                <a:lnTo>
                  <a:pt x="71120" y="325119"/>
                </a:lnTo>
                <a:lnTo>
                  <a:pt x="65543" y="352804"/>
                </a:lnTo>
                <a:lnTo>
                  <a:pt x="50323" y="375410"/>
                </a:lnTo>
                <a:lnTo>
                  <a:pt x="27721" y="390651"/>
                </a:lnTo>
                <a:lnTo>
                  <a:pt x="0" y="396239"/>
                </a:lnTo>
              </a:path>
            </a:pathLst>
          </a:custGeom>
          <a:ln w="19050">
            <a:solidFill>
              <a:srgbClr val="FFFFFF"/>
            </a:solidFill>
          </a:ln>
        </p:spPr>
        <p:txBody>
          <a:bodyPr wrap="square" lIns="0" tIns="0" rIns="0" bIns="0" rtlCol="0"/>
          <a:lstStyle/>
          <a:p>
            <a:endParaRPr/>
          </a:p>
        </p:txBody>
      </p:sp>
      <p:pic>
        <p:nvPicPr>
          <p:cNvPr id="10" name="Picture 9" descr="c1.jpg"/>
          <p:cNvPicPr>
            <a:picLocks noChangeAspect="1"/>
          </p:cNvPicPr>
          <p:nvPr/>
        </p:nvPicPr>
        <p:blipFill>
          <a:blip r:embed="rId2"/>
          <a:stretch>
            <a:fillRect/>
          </a:stretch>
        </p:blipFill>
        <p:spPr>
          <a:xfrm>
            <a:off x="812800" y="1314450"/>
            <a:ext cx="9956800" cy="2514600"/>
          </a:xfrm>
          <a:prstGeom prst="rect">
            <a:avLst/>
          </a:prstGeom>
        </p:spPr>
      </p:pic>
      <p:pic>
        <p:nvPicPr>
          <p:cNvPr id="12" name="Picture 11" descr="c1.jpg"/>
          <p:cNvPicPr>
            <a:picLocks noChangeAspect="1"/>
          </p:cNvPicPr>
          <p:nvPr/>
        </p:nvPicPr>
        <p:blipFill>
          <a:blip r:embed="rId3"/>
          <a:stretch>
            <a:fillRect/>
          </a:stretch>
        </p:blipFill>
        <p:spPr>
          <a:xfrm>
            <a:off x="812800" y="3943350"/>
            <a:ext cx="4978400" cy="2171700"/>
          </a:xfrm>
          <a:prstGeom prst="rect">
            <a:avLst/>
          </a:prstGeom>
        </p:spPr>
      </p:pic>
      <p:pic>
        <p:nvPicPr>
          <p:cNvPr id="14" name="Picture 13" descr="c1.jpg"/>
          <p:cNvPicPr>
            <a:picLocks noChangeAspect="1"/>
          </p:cNvPicPr>
          <p:nvPr/>
        </p:nvPicPr>
        <p:blipFill>
          <a:blip r:embed="rId4"/>
          <a:stretch>
            <a:fillRect/>
          </a:stretch>
        </p:blipFill>
        <p:spPr>
          <a:xfrm>
            <a:off x="5689600" y="3771900"/>
            <a:ext cx="5486400" cy="2414588"/>
          </a:xfrm>
          <a:prstGeom prst="rect">
            <a:avLst/>
          </a:prstGeom>
        </p:spPr>
      </p:pic>
      <p:sp>
        <p:nvSpPr>
          <p:cNvPr id="15" name="TextBox 14"/>
          <p:cNvSpPr txBox="1"/>
          <p:nvPr/>
        </p:nvSpPr>
        <p:spPr>
          <a:xfrm>
            <a:off x="1930400" y="6229350"/>
            <a:ext cx="2844800" cy="369332"/>
          </a:xfrm>
          <a:prstGeom prst="rect">
            <a:avLst/>
          </a:prstGeom>
          <a:noFill/>
        </p:spPr>
        <p:txBody>
          <a:bodyPr wrap="square" rtlCol="0">
            <a:spAutoFit/>
          </a:bodyPr>
          <a:lstStyle/>
          <a:p>
            <a:r>
              <a:rPr lang="en-US" dirty="0" smtClean="0"/>
              <a:t>A point P(</a:t>
            </a:r>
            <a:r>
              <a:rPr lang="en-US" dirty="0" err="1" smtClean="0"/>
              <a:t>x,y</a:t>
            </a:r>
            <a:r>
              <a:rPr lang="en-US" dirty="0" smtClean="0"/>
              <a:t>) saved</a:t>
            </a:r>
            <a:endParaRPr lang="en-US" dirty="0"/>
          </a:p>
        </p:txBody>
      </p:sp>
      <p:sp>
        <p:nvSpPr>
          <p:cNvPr id="16" name="TextBox 15"/>
          <p:cNvSpPr txBox="1"/>
          <p:nvPr/>
        </p:nvSpPr>
        <p:spPr>
          <a:xfrm>
            <a:off x="7112000" y="6229350"/>
            <a:ext cx="3556000" cy="369332"/>
          </a:xfrm>
          <a:prstGeom prst="rect">
            <a:avLst/>
          </a:prstGeom>
          <a:noFill/>
        </p:spPr>
        <p:txBody>
          <a:bodyPr wrap="square" rtlCol="0">
            <a:spAutoFit/>
          </a:bodyPr>
          <a:lstStyle/>
          <a:p>
            <a:r>
              <a:rPr lang="en-US" dirty="0" smtClean="0"/>
              <a:t>A point P(</a:t>
            </a:r>
            <a:r>
              <a:rPr lang="en-US" dirty="0" err="1" smtClean="0"/>
              <a:t>x,y</a:t>
            </a:r>
            <a:r>
              <a:rPr lang="en-US" dirty="0" smtClean="0"/>
              <a:t>)  clipped</a:t>
            </a:r>
            <a:endParaRPr lang="en-US" dirty="0"/>
          </a:p>
        </p:txBody>
      </p:sp>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003203" y="450023"/>
            <a:ext cx="10449723" cy="5706261"/>
          </a:xfrm>
          <a:prstGeom prst="rect">
            <a:avLst/>
          </a:prstGeom>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14992" y="348672"/>
            <a:ext cx="4223173" cy="321883"/>
          </a:xfrm>
          <a:prstGeom prst="rect">
            <a:avLst/>
          </a:prstGeom>
        </p:spPr>
        <p:txBody>
          <a:bodyPr vert="horz" wrap="square" lIns="0" tIns="13970" rIns="0" bIns="0" rtlCol="0">
            <a:spAutoFit/>
          </a:bodyPr>
          <a:lstStyle/>
          <a:p>
            <a:pPr marL="12700">
              <a:lnSpc>
                <a:spcPct val="100000"/>
              </a:lnSpc>
              <a:spcBef>
                <a:spcPts val="110"/>
              </a:spcBef>
            </a:pPr>
            <a:r>
              <a:rPr b="0" spc="-95" dirty="0">
                <a:latin typeface="Cambria"/>
                <a:cs typeface="Cambria"/>
              </a:rPr>
              <a:t>L</a:t>
            </a:r>
            <a:r>
              <a:rPr b="0" spc="-110" dirty="0">
                <a:latin typeface="Cambria"/>
                <a:cs typeface="Cambria"/>
              </a:rPr>
              <a:t>i</a:t>
            </a:r>
            <a:r>
              <a:rPr b="0" spc="-100" dirty="0">
                <a:latin typeface="Cambria"/>
                <a:cs typeface="Cambria"/>
              </a:rPr>
              <a:t>n</a:t>
            </a:r>
            <a:r>
              <a:rPr b="0" spc="5" dirty="0">
                <a:latin typeface="Cambria"/>
                <a:cs typeface="Cambria"/>
              </a:rPr>
              <a:t>e</a:t>
            </a:r>
            <a:r>
              <a:rPr b="0" spc="-240" dirty="0">
                <a:latin typeface="Cambria"/>
                <a:cs typeface="Cambria"/>
              </a:rPr>
              <a:t> </a:t>
            </a:r>
            <a:r>
              <a:rPr b="0" spc="-100" dirty="0">
                <a:latin typeface="Cambria"/>
                <a:cs typeface="Cambria"/>
              </a:rPr>
              <a:t>Cl</a:t>
            </a:r>
            <a:r>
              <a:rPr b="0" spc="-110" dirty="0">
                <a:latin typeface="Cambria"/>
                <a:cs typeface="Cambria"/>
              </a:rPr>
              <a:t>i</a:t>
            </a:r>
            <a:r>
              <a:rPr b="0" spc="-90" dirty="0">
                <a:latin typeface="Cambria"/>
                <a:cs typeface="Cambria"/>
              </a:rPr>
              <a:t>pp</a:t>
            </a:r>
            <a:r>
              <a:rPr b="0" spc="-110" dirty="0">
                <a:latin typeface="Cambria"/>
                <a:cs typeface="Cambria"/>
              </a:rPr>
              <a:t>i</a:t>
            </a:r>
            <a:r>
              <a:rPr b="0" spc="-100" dirty="0">
                <a:latin typeface="Cambria"/>
                <a:cs typeface="Cambria"/>
              </a:rPr>
              <a:t>n</a:t>
            </a:r>
            <a:r>
              <a:rPr b="0" spc="5" dirty="0">
                <a:latin typeface="Cambria"/>
                <a:cs typeface="Cambria"/>
              </a:rPr>
              <a:t>g</a:t>
            </a:r>
          </a:p>
        </p:txBody>
      </p:sp>
      <p:sp>
        <p:nvSpPr>
          <p:cNvPr id="9" name="object 9"/>
          <p:cNvSpPr txBox="1">
            <a:spLocks noGrp="1"/>
          </p:cNvSpPr>
          <p:nvPr>
            <p:ph type="sldNum" sz="quarter" idx="4294967295"/>
          </p:nvPr>
        </p:nvSpPr>
        <p:spPr>
          <a:xfrm>
            <a:off x="8737600" y="6356353"/>
            <a:ext cx="2844800" cy="230832"/>
          </a:xfrm>
          <a:prstGeom prst="rect">
            <a:avLst/>
          </a:prstGeom>
        </p:spPr>
        <p:txBody>
          <a:bodyPr vert="horz" wrap="square" lIns="0" tIns="0" rIns="0" bIns="0" rtlCol="0">
            <a:spAutoFit/>
          </a:bodyPr>
          <a:lstStyle/>
          <a:p>
            <a:pPr marL="38100">
              <a:lnSpc>
                <a:spcPts val="1810"/>
              </a:lnSpc>
            </a:pPr>
            <a:fld id="{81D60167-4931-47E6-BA6A-407CBD079E47}" type="slidenum">
              <a:rPr dirty="0"/>
              <a:pPr marL="38100">
                <a:lnSpc>
                  <a:spcPts val="1810"/>
                </a:lnSpc>
              </a:pPr>
              <a:t>87</a:t>
            </a:fld>
            <a:endParaRPr dirty="0"/>
          </a:p>
        </p:txBody>
      </p:sp>
      <p:sp>
        <p:nvSpPr>
          <p:cNvPr id="3" name="object 3"/>
          <p:cNvSpPr txBox="1"/>
          <p:nvPr/>
        </p:nvSpPr>
        <p:spPr>
          <a:xfrm>
            <a:off x="869424" y="1211638"/>
            <a:ext cx="9804400" cy="1368323"/>
          </a:xfrm>
          <a:prstGeom prst="rect">
            <a:avLst/>
          </a:prstGeom>
        </p:spPr>
        <p:txBody>
          <a:bodyPr vert="horz" wrap="square" lIns="0" tIns="13970" rIns="0" bIns="0" rtlCol="0">
            <a:spAutoFit/>
          </a:bodyPr>
          <a:lstStyle/>
          <a:p>
            <a:pPr marL="240665" marR="5080" indent="-228600" algn="just">
              <a:lnSpc>
                <a:spcPct val="100000"/>
              </a:lnSpc>
              <a:spcBef>
                <a:spcPts val="110"/>
              </a:spcBef>
              <a:buClr>
                <a:srgbClr val="4F81BC"/>
              </a:buClr>
              <a:buFont typeface="Arial MT"/>
              <a:buChar char="•"/>
              <a:tabLst>
                <a:tab pos="241300" algn="l"/>
              </a:tabLst>
            </a:pPr>
            <a:r>
              <a:rPr sz="2200" dirty="0">
                <a:latin typeface="Calibri"/>
                <a:cs typeface="Calibri"/>
              </a:rPr>
              <a:t>Lines</a:t>
            </a:r>
            <a:r>
              <a:rPr sz="2200" spc="5" dirty="0">
                <a:latin typeface="Calibri"/>
                <a:cs typeface="Calibri"/>
              </a:rPr>
              <a:t> </a:t>
            </a:r>
            <a:r>
              <a:rPr sz="2200" spc="-15" dirty="0">
                <a:latin typeface="Calibri"/>
                <a:cs typeface="Calibri"/>
              </a:rPr>
              <a:t>that</a:t>
            </a:r>
            <a:r>
              <a:rPr sz="2200" spc="-10" dirty="0">
                <a:latin typeface="Calibri"/>
                <a:cs typeface="Calibri"/>
              </a:rPr>
              <a:t> </a:t>
            </a:r>
            <a:r>
              <a:rPr sz="2200" spc="-15" dirty="0">
                <a:latin typeface="Calibri"/>
                <a:cs typeface="Calibri"/>
              </a:rPr>
              <a:t>do</a:t>
            </a:r>
            <a:r>
              <a:rPr sz="2200" spc="-10" dirty="0">
                <a:latin typeface="Calibri"/>
                <a:cs typeface="Calibri"/>
              </a:rPr>
              <a:t> </a:t>
            </a:r>
            <a:r>
              <a:rPr sz="2200" spc="-5" dirty="0">
                <a:latin typeface="Calibri"/>
                <a:cs typeface="Calibri"/>
              </a:rPr>
              <a:t>not</a:t>
            </a:r>
            <a:r>
              <a:rPr sz="2200" dirty="0">
                <a:latin typeface="Calibri"/>
                <a:cs typeface="Calibri"/>
              </a:rPr>
              <a:t> </a:t>
            </a:r>
            <a:r>
              <a:rPr sz="2200" spc="-15" dirty="0">
                <a:latin typeface="Calibri"/>
                <a:cs typeface="Calibri"/>
              </a:rPr>
              <a:t>intersect</a:t>
            </a:r>
            <a:r>
              <a:rPr sz="2200" spc="-10" dirty="0">
                <a:latin typeface="Calibri"/>
                <a:cs typeface="Calibri"/>
              </a:rPr>
              <a:t> </a:t>
            </a:r>
            <a:r>
              <a:rPr sz="2200" dirty="0">
                <a:latin typeface="Calibri"/>
                <a:cs typeface="Calibri"/>
              </a:rPr>
              <a:t>the</a:t>
            </a:r>
            <a:r>
              <a:rPr sz="2200" spc="5" dirty="0">
                <a:latin typeface="Calibri"/>
                <a:cs typeface="Calibri"/>
              </a:rPr>
              <a:t> </a:t>
            </a:r>
            <a:r>
              <a:rPr sz="2200" spc="-5" dirty="0">
                <a:latin typeface="Calibri"/>
                <a:cs typeface="Calibri"/>
              </a:rPr>
              <a:t>clipping</a:t>
            </a:r>
            <a:r>
              <a:rPr sz="2200" dirty="0">
                <a:latin typeface="Calibri"/>
                <a:cs typeface="Calibri"/>
              </a:rPr>
              <a:t> </a:t>
            </a:r>
            <a:r>
              <a:rPr sz="2200" spc="-5" dirty="0">
                <a:latin typeface="Calibri"/>
                <a:cs typeface="Calibri"/>
              </a:rPr>
              <a:t>window</a:t>
            </a:r>
            <a:r>
              <a:rPr sz="2200" dirty="0">
                <a:latin typeface="Calibri"/>
                <a:cs typeface="Calibri"/>
              </a:rPr>
              <a:t> </a:t>
            </a:r>
            <a:r>
              <a:rPr sz="2200" spc="-20" dirty="0">
                <a:latin typeface="Calibri"/>
                <a:cs typeface="Calibri"/>
              </a:rPr>
              <a:t>are</a:t>
            </a:r>
            <a:r>
              <a:rPr sz="2200" spc="-15" dirty="0">
                <a:latin typeface="Calibri"/>
                <a:cs typeface="Calibri"/>
              </a:rPr>
              <a:t> </a:t>
            </a:r>
            <a:r>
              <a:rPr sz="2200" spc="-5" dirty="0">
                <a:latin typeface="Calibri"/>
                <a:cs typeface="Calibri"/>
              </a:rPr>
              <a:t>either </a:t>
            </a:r>
            <a:r>
              <a:rPr sz="2200" dirty="0">
                <a:latin typeface="Calibri"/>
                <a:cs typeface="Calibri"/>
              </a:rPr>
              <a:t> </a:t>
            </a:r>
            <a:r>
              <a:rPr sz="2200" spc="-10" dirty="0">
                <a:latin typeface="Calibri"/>
                <a:cs typeface="Calibri"/>
              </a:rPr>
              <a:t>completely</a:t>
            </a:r>
            <a:r>
              <a:rPr sz="2200" spc="-5" dirty="0">
                <a:latin typeface="Calibri"/>
                <a:cs typeface="Calibri"/>
              </a:rPr>
              <a:t> inside</a:t>
            </a:r>
            <a:r>
              <a:rPr sz="2200" dirty="0">
                <a:latin typeface="Calibri"/>
                <a:cs typeface="Calibri"/>
              </a:rPr>
              <a:t> the</a:t>
            </a:r>
            <a:r>
              <a:rPr sz="2200" spc="5" dirty="0">
                <a:latin typeface="Calibri"/>
                <a:cs typeface="Calibri"/>
              </a:rPr>
              <a:t> </a:t>
            </a:r>
            <a:r>
              <a:rPr sz="2200" spc="-5" dirty="0">
                <a:latin typeface="Calibri"/>
                <a:cs typeface="Calibri"/>
              </a:rPr>
              <a:t>window</a:t>
            </a:r>
            <a:r>
              <a:rPr sz="2200" dirty="0">
                <a:latin typeface="Calibri"/>
                <a:cs typeface="Calibri"/>
              </a:rPr>
              <a:t> </a:t>
            </a:r>
            <a:r>
              <a:rPr sz="2200" spc="5" dirty="0">
                <a:latin typeface="Calibri"/>
                <a:cs typeface="Calibri"/>
              </a:rPr>
              <a:t>or</a:t>
            </a:r>
            <a:r>
              <a:rPr sz="2200" spc="10" dirty="0">
                <a:latin typeface="Calibri"/>
                <a:cs typeface="Calibri"/>
              </a:rPr>
              <a:t> </a:t>
            </a:r>
            <a:r>
              <a:rPr sz="2200" spc="-10" dirty="0">
                <a:latin typeface="Calibri"/>
                <a:cs typeface="Calibri"/>
              </a:rPr>
              <a:t>completely</a:t>
            </a:r>
            <a:r>
              <a:rPr sz="2200" spc="-5" dirty="0">
                <a:latin typeface="Calibri"/>
                <a:cs typeface="Calibri"/>
              </a:rPr>
              <a:t> outside</a:t>
            </a:r>
            <a:r>
              <a:rPr sz="2200" dirty="0">
                <a:latin typeface="Calibri"/>
                <a:cs typeface="Calibri"/>
              </a:rPr>
              <a:t> </a:t>
            </a:r>
            <a:r>
              <a:rPr sz="2200" spc="-10" dirty="0">
                <a:latin typeface="Calibri"/>
                <a:cs typeface="Calibri"/>
              </a:rPr>
              <a:t>the </a:t>
            </a:r>
            <a:r>
              <a:rPr sz="2200" spc="-5" dirty="0">
                <a:latin typeface="Calibri"/>
                <a:cs typeface="Calibri"/>
              </a:rPr>
              <a:t> </a:t>
            </a:r>
            <a:r>
              <a:rPr sz="2200" spc="-20" dirty="0">
                <a:latin typeface="Calibri"/>
                <a:cs typeface="Calibri"/>
              </a:rPr>
              <a:t>window. </a:t>
            </a:r>
            <a:r>
              <a:rPr sz="2200" spc="5" dirty="0">
                <a:latin typeface="Calibri"/>
                <a:cs typeface="Calibri"/>
              </a:rPr>
              <a:t>On </a:t>
            </a:r>
            <a:r>
              <a:rPr sz="2200" dirty="0">
                <a:latin typeface="Calibri"/>
                <a:cs typeface="Calibri"/>
              </a:rPr>
              <a:t>the </a:t>
            </a:r>
            <a:r>
              <a:rPr sz="2200" spc="-5" dirty="0">
                <a:latin typeface="Calibri"/>
                <a:cs typeface="Calibri"/>
              </a:rPr>
              <a:t>other </a:t>
            </a:r>
            <a:r>
              <a:rPr sz="2200" spc="-10" dirty="0">
                <a:latin typeface="Calibri"/>
                <a:cs typeface="Calibri"/>
              </a:rPr>
              <a:t>hand, </a:t>
            </a:r>
            <a:r>
              <a:rPr sz="2200" spc="5" dirty="0">
                <a:latin typeface="Calibri"/>
                <a:cs typeface="Calibri"/>
              </a:rPr>
              <a:t>a </a:t>
            </a:r>
            <a:r>
              <a:rPr sz="2200" spc="-5" dirty="0">
                <a:latin typeface="Calibri"/>
                <a:cs typeface="Calibri"/>
              </a:rPr>
              <a:t>line that </a:t>
            </a:r>
            <a:r>
              <a:rPr sz="2200" spc="-15" dirty="0">
                <a:latin typeface="Calibri"/>
                <a:cs typeface="Calibri"/>
              </a:rPr>
              <a:t>intersects </a:t>
            </a:r>
            <a:r>
              <a:rPr sz="2200" dirty="0">
                <a:latin typeface="Calibri"/>
                <a:cs typeface="Calibri"/>
              </a:rPr>
              <a:t>the </a:t>
            </a:r>
            <a:r>
              <a:rPr sz="2200" spc="-5" dirty="0">
                <a:latin typeface="Calibri"/>
                <a:cs typeface="Calibri"/>
              </a:rPr>
              <a:t>clipping </a:t>
            </a:r>
            <a:r>
              <a:rPr sz="2200" dirty="0">
                <a:latin typeface="Calibri"/>
                <a:cs typeface="Calibri"/>
              </a:rPr>
              <a:t> </a:t>
            </a:r>
            <a:r>
              <a:rPr sz="2200" spc="-5" dirty="0">
                <a:latin typeface="Calibri"/>
                <a:cs typeface="Calibri"/>
              </a:rPr>
              <a:t>window </a:t>
            </a:r>
            <a:r>
              <a:rPr sz="2200" dirty="0">
                <a:latin typeface="Calibri"/>
                <a:cs typeface="Calibri"/>
              </a:rPr>
              <a:t>is </a:t>
            </a:r>
            <a:r>
              <a:rPr sz="2200" spc="-10" dirty="0">
                <a:latin typeface="Calibri"/>
                <a:cs typeface="Calibri"/>
              </a:rPr>
              <a:t>divided </a:t>
            </a:r>
            <a:r>
              <a:rPr sz="2200" spc="-15" dirty="0">
                <a:latin typeface="Calibri"/>
                <a:cs typeface="Calibri"/>
              </a:rPr>
              <a:t>by </a:t>
            </a:r>
            <a:r>
              <a:rPr sz="2200" dirty="0">
                <a:latin typeface="Calibri"/>
                <a:cs typeface="Calibri"/>
              </a:rPr>
              <a:t>the </a:t>
            </a:r>
            <a:r>
              <a:rPr sz="2200" spc="-15" dirty="0">
                <a:latin typeface="Calibri"/>
                <a:cs typeface="Calibri"/>
              </a:rPr>
              <a:t>intersection </a:t>
            </a:r>
            <a:r>
              <a:rPr sz="2200" spc="-10" dirty="0">
                <a:latin typeface="Calibri"/>
                <a:cs typeface="Calibri"/>
              </a:rPr>
              <a:t>point(s) </a:t>
            </a:r>
            <a:r>
              <a:rPr sz="2200" spc="-20" dirty="0">
                <a:latin typeface="Calibri"/>
                <a:cs typeface="Calibri"/>
              </a:rPr>
              <a:t>into </a:t>
            </a:r>
            <a:r>
              <a:rPr sz="2200" spc="-5" dirty="0">
                <a:latin typeface="Calibri"/>
                <a:cs typeface="Calibri"/>
              </a:rPr>
              <a:t>segments </a:t>
            </a:r>
            <a:r>
              <a:rPr sz="2200" dirty="0">
                <a:latin typeface="Calibri"/>
                <a:cs typeface="Calibri"/>
              </a:rPr>
              <a:t> </a:t>
            </a:r>
            <a:r>
              <a:rPr sz="2200" spc="-5" dirty="0">
                <a:latin typeface="Calibri"/>
                <a:cs typeface="Calibri"/>
              </a:rPr>
              <a:t>that</a:t>
            </a:r>
            <a:r>
              <a:rPr sz="2200" spc="-40" dirty="0">
                <a:latin typeface="Calibri"/>
                <a:cs typeface="Calibri"/>
              </a:rPr>
              <a:t> </a:t>
            </a:r>
            <a:r>
              <a:rPr sz="2200" spc="-10" dirty="0">
                <a:latin typeface="Calibri"/>
                <a:cs typeface="Calibri"/>
              </a:rPr>
              <a:t>are</a:t>
            </a:r>
            <a:r>
              <a:rPr sz="2200" spc="-15" dirty="0">
                <a:latin typeface="Calibri"/>
                <a:cs typeface="Calibri"/>
              </a:rPr>
              <a:t> </a:t>
            </a:r>
            <a:r>
              <a:rPr sz="2200" dirty="0">
                <a:latin typeface="Calibri"/>
                <a:cs typeface="Calibri"/>
              </a:rPr>
              <a:t>either</a:t>
            </a:r>
            <a:r>
              <a:rPr sz="2200" spc="-25" dirty="0">
                <a:latin typeface="Calibri"/>
                <a:cs typeface="Calibri"/>
              </a:rPr>
              <a:t> </a:t>
            </a:r>
            <a:r>
              <a:rPr sz="2200" spc="-5" dirty="0">
                <a:latin typeface="Calibri"/>
                <a:cs typeface="Calibri"/>
              </a:rPr>
              <a:t>inside</a:t>
            </a:r>
            <a:r>
              <a:rPr sz="2200" spc="-15" dirty="0">
                <a:latin typeface="Calibri"/>
                <a:cs typeface="Calibri"/>
              </a:rPr>
              <a:t> </a:t>
            </a:r>
            <a:r>
              <a:rPr sz="2200" spc="5" dirty="0">
                <a:latin typeface="Calibri"/>
                <a:cs typeface="Calibri"/>
              </a:rPr>
              <a:t>or</a:t>
            </a:r>
            <a:r>
              <a:rPr sz="2200" spc="-20" dirty="0">
                <a:latin typeface="Calibri"/>
                <a:cs typeface="Calibri"/>
              </a:rPr>
              <a:t> </a:t>
            </a:r>
            <a:r>
              <a:rPr sz="2200" dirty="0">
                <a:latin typeface="Calibri"/>
                <a:cs typeface="Calibri"/>
              </a:rPr>
              <a:t>outside</a:t>
            </a:r>
            <a:r>
              <a:rPr sz="2200" spc="-35" dirty="0">
                <a:latin typeface="Calibri"/>
                <a:cs typeface="Calibri"/>
              </a:rPr>
              <a:t> </a:t>
            </a:r>
            <a:r>
              <a:rPr sz="2200" dirty="0">
                <a:latin typeface="Calibri"/>
                <a:cs typeface="Calibri"/>
              </a:rPr>
              <a:t>the</a:t>
            </a:r>
            <a:r>
              <a:rPr sz="2200" spc="5" dirty="0">
                <a:latin typeface="Calibri"/>
                <a:cs typeface="Calibri"/>
              </a:rPr>
              <a:t> </a:t>
            </a:r>
            <a:r>
              <a:rPr sz="2200" spc="-20" dirty="0">
                <a:latin typeface="Calibri"/>
                <a:cs typeface="Calibri"/>
              </a:rPr>
              <a:t>window.</a:t>
            </a:r>
            <a:endParaRPr sz="2200">
              <a:latin typeface="Calibri"/>
              <a:cs typeface="Calibri"/>
            </a:endParaRPr>
          </a:p>
        </p:txBody>
      </p:sp>
      <p:sp>
        <p:nvSpPr>
          <p:cNvPr id="5" name="object 5"/>
          <p:cNvSpPr/>
          <p:nvPr/>
        </p:nvSpPr>
        <p:spPr>
          <a:xfrm>
            <a:off x="11375643" y="4236719"/>
            <a:ext cx="94827" cy="297180"/>
          </a:xfrm>
          <a:custGeom>
            <a:avLst/>
            <a:gdLst/>
            <a:ahLst/>
            <a:cxnLst/>
            <a:rect l="l" t="t" r="r" b="b"/>
            <a:pathLst>
              <a:path w="71120" h="396239">
                <a:moveTo>
                  <a:pt x="71120" y="396239"/>
                </a:moveTo>
                <a:lnTo>
                  <a:pt x="43451" y="390651"/>
                </a:lnTo>
                <a:lnTo>
                  <a:pt x="20843" y="375410"/>
                </a:lnTo>
                <a:lnTo>
                  <a:pt x="5593" y="352804"/>
                </a:lnTo>
                <a:lnTo>
                  <a:pt x="0" y="325119"/>
                </a:lnTo>
                <a:lnTo>
                  <a:pt x="0" y="71119"/>
                </a:lnTo>
                <a:lnTo>
                  <a:pt x="5593" y="43435"/>
                </a:lnTo>
                <a:lnTo>
                  <a:pt x="20843" y="20829"/>
                </a:lnTo>
                <a:lnTo>
                  <a:pt x="43451" y="5588"/>
                </a:lnTo>
                <a:lnTo>
                  <a:pt x="71120" y="0"/>
                </a:lnTo>
              </a:path>
            </a:pathLst>
          </a:custGeom>
          <a:ln w="19050">
            <a:solidFill>
              <a:srgbClr val="FFFFFF"/>
            </a:solidFill>
          </a:ln>
        </p:spPr>
        <p:txBody>
          <a:bodyPr wrap="square" lIns="0" tIns="0" rIns="0" bIns="0" rtlCol="0"/>
          <a:lstStyle/>
          <a:p>
            <a:endParaRPr/>
          </a:p>
        </p:txBody>
      </p:sp>
      <p:sp>
        <p:nvSpPr>
          <p:cNvPr id="6" name="object 6"/>
          <p:cNvSpPr/>
          <p:nvPr/>
        </p:nvSpPr>
        <p:spPr>
          <a:xfrm>
            <a:off x="12012337" y="4236719"/>
            <a:ext cx="94827" cy="297180"/>
          </a:xfrm>
          <a:custGeom>
            <a:avLst/>
            <a:gdLst/>
            <a:ahLst/>
            <a:cxnLst/>
            <a:rect l="l" t="t" r="r" b="b"/>
            <a:pathLst>
              <a:path w="71120" h="396239">
                <a:moveTo>
                  <a:pt x="0" y="0"/>
                </a:moveTo>
                <a:lnTo>
                  <a:pt x="27721" y="5588"/>
                </a:lnTo>
                <a:lnTo>
                  <a:pt x="50323" y="20829"/>
                </a:lnTo>
                <a:lnTo>
                  <a:pt x="65543" y="43435"/>
                </a:lnTo>
                <a:lnTo>
                  <a:pt x="71120" y="71119"/>
                </a:lnTo>
                <a:lnTo>
                  <a:pt x="71120" y="325119"/>
                </a:lnTo>
                <a:lnTo>
                  <a:pt x="65543" y="352804"/>
                </a:lnTo>
                <a:lnTo>
                  <a:pt x="50323" y="375410"/>
                </a:lnTo>
                <a:lnTo>
                  <a:pt x="27721" y="390651"/>
                </a:lnTo>
                <a:lnTo>
                  <a:pt x="0" y="396239"/>
                </a:lnTo>
              </a:path>
            </a:pathLst>
          </a:custGeom>
          <a:ln w="19050">
            <a:solidFill>
              <a:srgbClr val="FFFFFF"/>
            </a:solidFill>
          </a:ln>
        </p:spPr>
        <p:txBody>
          <a:bodyPr wrap="square" lIns="0" tIns="0" rIns="0" bIns="0" rtlCol="0"/>
          <a:lstStyle/>
          <a:p>
            <a:endParaRPr/>
          </a:p>
        </p:txBody>
      </p:sp>
      <p:pic>
        <p:nvPicPr>
          <p:cNvPr id="7" name="object 7"/>
          <p:cNvPicPr/>
          <p:nvPr/>
        </p:nvPicPr>
        <p:blipFill>
          <a:blip r:embed="rId2" cstate="print"/>
          <a:stretch>
            <a:fillRect/>
          </a:stretch>
        </p:blipFill>
        <p:spPr>
          <a:xfrm>
            <a:off x="2540000" y="2514568"/>
            <a:ext cx="6096000" cy="2576417"/>
          </a:xfrm>
          <a:prstGeom prst="rect">
            <a:avLst/>
          </a:prstGeom>
        </p:spPr>
      </p:pic>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016000" y="1200150"/>
            <a:ext cx="10160000" cy="2090316"/>
          </a:xfrm>
          <a:prstGeom prst="rect">
            <a:avLst/>
          </a:prstGeom>
        </p:spPr>
        <p:txBody>
          <a:bodyPr vert="horz" wrap="square" lIns="0" tIns="73660" rIns="0" bIns="0" rtlCol="0">
            <a:spAutoFit/>
          </a:bodyPr>
          <a:lstStyle/>
          <a:p>
            <a:pPr marL="469900" indent="-457200">
              <a:lnSpc>
                <a:spcPct val="100000"/>
              </a:lnSpc>
              <a:spcBef>
                <a:spcPts val="580"/>
              </a:spcBef>
              <a:buClr>
                <a:srgbClr val="4F81BC"/>
              </a:buClr>
              <a:buAutoNum type="alphaLcPeriod"/>
              <a:tabLst>
                <a:tab pos="469265" algn="l"/>
                <a:tab pos="469900" algn="l"/>
              </a:tabLst>
            </a:pPr>
            <a:r>
              <a:rPr sz="2000" spc="-5" dirty="0">
                <a:latin typeface="Calibri"/>
                <a:cs typeface="Calibri"/>
              </a:rPr>
              <a:t>Both</a:t>
            </a:r>
            <a:r>
              <a:rPr sz="2000" spc="-20" dirty="0">
                <a:latin typeface="Calibri"/>
                <a:cs typeface="Calibri"/>
              </a:rPr>
              <a:t> </a:t>
            </a:r>
            <a:r>
              <a:rPr sz="2000" spc="-5" dirty="0">
                <a:latin typeface="Calibri"/>
                <a:cs typeface="Calibri"/>
              </a:rPr>
              <a:t>endpoints</a:t>
            </a:r>
            <a:r>
              <a:rPr sz="2000" spc="-10" dirty="0">
                <a:latin typeface="Calibri"/>
                <a:cs typeface="Calibri"/>
              </a:rPr>
              <a:t> are</a:t>
            </a:r>
            <a:r>
              <a:rPr sz="2000" spc="10" dirty="0">
                <a:latin typeface="Calibri"/>
                <a:cs typeface="Calibri"/>
              </a:rPr>
              <a:t> </a:t>
            </a:r>
            <a:r>
              <a:rPr sz="2000" spc="-5" dirty="0">
                <a:latin typeface="Calibri"/>
                <a:cs typeface="Calibri"/>
              </a:rPr>
              <a:t>inside</a:t>
            </a:r>
            <a:r>
              <a:rPr sz="2000" spc="15" dirty="0">
                <a:latin typeface="Calibri"/>
                <a:cs typeface="Calibri"/>
              </a:rPr>
              <a:t> </a:t>
            </a:r>
            <a:r>
              <a:rPr sz="2000" spc="-5" dirty="0">
                <a:latin typeface="Calibri"/>
                <a:cs typeface="Calibri"/>
              </a:rPr>
              <a:t>the</a:t>
            </a:r>
            <a:r>
              <a:rPr sz="2000" spc="-15" dirty="0">
                <a:latin typeface="Calibri"/>
                <a:cs typeface="Calibri"/>
              </a:rPr>
              <a:t> </a:t>
            </a:r>
            <a:r>
              <a:rPr sz="2000" spc="-10" dirty="0">
                <a:latin typeface="Calibri"/>
                <a:cs typeface="Calibri"/>
              </a:rPr>
              <a:t>region</a:t>
            </a:r>
            <a:r>
              <a:rPr sz="2000" spc="35" dirty="0">
                <a:latin typeface="Calibri"/>
                <a:cs typeface="Calibri"/>
              </a:rPr>
              <a:t> </a:t>
            </a:r>
            <a:r>
              <a:rPr sz="2000" spc="-10" dirty="0">
                <a:latin typeface="Calibri"/>
                <a:cs typeface="Calibri"/>
              </a:rPr>
              <a:t>(line</a:t>
            </a:r>
            <a:r>
              <a:rPr sz="2000" spc="55" dirty="0">
                <a:latin typeface="Calibri"/>
                <a:cs typeface="Calibri"/>
              </a:rPr>
              <a:t> </a:t>
            </a:r>
            <a:r>
              <a:rPr sz="2000" b="1" i="1" spc="-10" dirty="0" smtClean="0">
                <a:latin typeface="Calibri"/>
                <a:cs typeface="Calibri"/>
              </a:rPr>
              <a:t>AB</a:t>
            </a:r>
            <a:r>
              <a:rPr sz="2000" spc="-10" dirty="0" smtClean="0">
                <a:latin typeface="Calibri"/>
                <a:cs typeface="Calibri"/>
              </a:rPr>
              <a:t>)</a:t>
            </a:r>
            <a:r>
              <a:rPr lang="en-US" sz="2000" spc="-10" dirty="0" smtClean="0">
                <a:latin typeface="Calibri"/>
                <a:cs typeface="Calibri"/>
              </a:rPr>
              <a:t>:</a:t>
            </a:r>
            <a:r>
              <a:rPr sz="1800" b="1" spc="-10" dirty="0" smtClean="0">
                <a:solidFill>
                  <a:srgbClr val="0070C0"/>
                </a:solidFill>
                <a:latin typeface="Calibri"/>
                <a:cs typeface="Calibri"/>
              </a:rPr>
              <a:t>No </a:t>
            </a:r>
            <a:r>
              <a:rPr sz="1800" b="1" spc="-10" dirty="0">
                <a:solidFill>
                  <a:srgbClr val="0070C0"/>
                </a:solidFill>
                <a:latin typeface="Calibri"/>
                <a:cs typeface="Calibri"/>
              </a:rPr>
              <a:t>clipping</a:t>
            </a:r>
            <a:r>
              <a:rPr sz="1800" b="1" spc="45" dirty="0">
                <a:solidFill>
                  <a:srgbClr val="0070C0"/>
                </a:solidFill>
                <a:latin typeface="Calibri"/>
                <a:cs typeface="Calibri"/>
              </a:rPr>
              <a:t> </a:t>
            </a:r>
            <a:r>
              <a:rPr sz="1800" b="1" spc="-20" dirty="0">
                <a:solidFill>
                  <a:srgbClr val="0070C0"/>
                </a:solidFill>
                <a:latin typeface="Calibri"/>
                <a:cs typeface="Calibri"/>
              </a:rPr>
              <a:t>necessary.</a:t>
            </a:r>
            <a:endParaRPr sz="1800" b="1" dirty="0">
              <a:solidFill>
                <a:srgbClr val="0070C0"/>
              </a:solidFill>
              <a:latin typeface="Calibri"/>
              <a:cs typeface="Calibri"/>
            </a:endParaRPr>
          </a:p>
          <a:p>
            <a:pPr marL="469900" indent="-457200">
              <a:lnSpc>
                <a:spcPct val="100000"/>
              </a:lnSpc>
              <a:spcBef>
                <a:spcPts val="475"/>
              </a:spcBef>
              <a:buClr>
                <a:srgbClr val="4F81BC"/>
              </a:buClr>
              <a:buAutoNum type="alphaLcPeriod"/>
              <a:tabLst>
                <a:tab pos="469265" algn="l"/>
                <a:tab pos="469900" algn="l"/>
              </a:tabLst>
            </a:pPr>
            <a:r>
              <a:rPr sz="2000" spc="-5" dirty="0">
                <a:latin typeface="Calibri"/>
                <a:cs typeface="Calibri"/>
              </a:rPr>
              <a:t>One</a:t>
            </a:r>
            <a:r>
              <a:rPr sz="2000" spc="-30" dirty="0">
                <a:latin typeface="Calibri"/>
                <a:cs typeface="Calibri"/>
              </a:rPr>
              <a:t> </a:t>
            </a:r>
            <a:r>
              <a:rPr sz="2000" spc="-5" dirty="0">
                <a:latin typeface="Calibri"/>
                <a:cs typeface="Calibri"/>
              </a:rPr>
              <a:t>endpoint</a:t>
            </a:r>
            <a:r>
              <a:rPr sz="2000" spc="5" dirty="0">
                <a:latin typeface="Calibri"/>
                <a:cs typeface="Calibri"/>
              </a:rPr>
              <a:t> </a:t>
            </a:r>
            <a:r>
              <a:rPr sz="2000" spc="-5" dirty="0">
                <a:latin typeface="Calibri"/>
                <a:cs typeface="Calibri"/>
              </a:rPr>
              <a:t>is</a:t>
            </a:r>
            <a:r>
              <a:rPr sz="2000" spc="10" dirty="0">
                <a:latin typeface="Calibri"/>
                <a:cs typeface="Calibri"/>
              </a:rPr>
              <a:t> </a:t>
            </a:r>
            <a:r>
              <a:rPr sz="2000" spc="-5" dirty="0">
                <a:latin typeface="Calibri"/>
                <a:cs typeface="Calibri"/>
              </a:rPr>
              <a:t>inside</a:t>
            </a:r>
            <a:r>
              <a:rPr sz="2000" spc="15" dirty="0">
                <a:latin typeface="Calibri"/>
                <a:cs typeface="Calibri"/>
              </a:rPr>
              <a:t> </a:t>
            </a:r>
            <a:r>
              <a:rPr sz="2000" spc="-5" dirty="0">
                <a:latin typeface="Calibri"/>
                <a:cs typeface="Calibri"/>
              </a:rPr>
              <a:t>and</a:t>
            </a:r>
            <a:r>
              <a:rPr sz="2000" spc="5" dirty="0">
                <a:latin typeface="Calibri"/>
                <a:cs typeface="Calibri"/>
              </a:rPr>
              <a:t> </a:t>
            </a:r>
            <a:r>
              <a:rPr sz="2000" spc="-5" dirty="0">
                <a:latin typeface="Calibri"/>
                <a:cs typeface="Calibri"/>
              </a:rPr>
              <a:t>one</a:t>
            </a:r>
            <a:r>
              <a:rPr sz="2000" spc="-10" dirty="0">
                <a:latin typeface="Calibri"/>
                <a:cs typeface="Calibri"/>
              </a:rPr>
              <a:t> </a:t>
            </a:r>
            <a:r>
              <a:rPr sz="2000" spc="-5" dirty="0">
                <a:latin typeface="Calibri"/>
                <a:cs typeface="Calibri"/>
              </a:rPr>
              <a:t>is</a:t>
            </a:r>
            <a:r>
              <a:rPr sz="2000" spc="-10" dirty="0">
                <a:latin typeface="Calibri"/>
                <a:cs typeface="Calibri"/>
              </a:rPr>
              <a:t> </a:t>
            </a:r>
            <a:r>
              <a:rPr sz="2000" spc="-5" dirty="0">
                <a:latin typeface="Calibri"/>
                <a:cs typeface="Calibri"/>
              </a:rPr>
              <a:t>outside</a:t>
            </a:r>
            <a:r>
              <a:rPr sz="2000" spc="15" dirty="0">
                <a:latin typeface="Calibri"/>
                <a:cs typeface="Calibri"/>
              </a:rPr>
              <a:t> </a:t>
            </a:r>
            <a:r>
              <a:rPr sz="2000" spc="-5" dirty="0">
                <a:latin typeface="Calibri"/>
                <a:cs typeface="Calibri"/>
              </a:rPr>
              <a:t>of</a:t>
            </a:r>
            <a:r>
              <a:rPr sz="2000" spc="-15" dirty="0">
                <a:latin typeface="Calibri"/>
                <a:cs typeface="Calibri"/>
              </a:rPr>
              <a:t> </a:t>
            </a:r>
            <a:r>
              <a:rPr sz="2000" spc="-5" dirty="0">
                <a:latin typeface="Calibri"/>
                <a:cs typeface="Calibri"/>
              </a:rPr>
              <a:t>the</a:t>
            </a:r>
            <a:r>
              <a:rPr sz="2000" spc="15" dirty="0">
                <a:latin typeface="Calibri"/>
                <a:cs typeface="Calibri"/>
              </a:rPr>
              <a:t> </a:t>
            </a:r>
            <a:r>
              <a:rPr sz="2000" spc="-5" dirty="0">
                <a:latin typeface="Calibri"/>
                <a:cs typeface="Calibri"/>
              </a:rPr>
              <a:t>clipping window</a:t>
            </a:r>
            <a:endParaRPr sz="2000" dirty="0">
              <a:latin typeface="Calibri"/>
              <a:cs typeface="Calibri"/>
            </a:endParaRPr>
          </a:p>
          <a:p>
            <a:pPr marL="469900">
              <a:lnSpc>
                <a:spcPct val="100000"/>
              </a:lnSpc>
            </a:pPr>
            <a:r>
              <a:rPr sz="2000" spc="-5" dirty="0">
                <a:latin typeface="Calibri"/>
                <a:cs typeface="Calibri"/>
              </a:rPr>
              <a:t>(line</a:t>
            </a:r>
            <a:r>
              <a:rPr sz="2000" spc="-40" dirty="0">
                <a:latin typeface="Calibri"/>
                <a:cs typeface="Calibri"/>
              </a:rPr>
              <a:t> </a:t>
            </a:r>
            <a:r>
              <a:rPr sz="2000" b="1" i="1" spc="-10" dirty="0" smtClean="0">
                <a:latin typeface="Calibri"/>
                <a:cs typeface="Calibri"/>
              </a:rPr>
              <a:t>CD</a:t>
            </a:r>
            <a:r>
              <a:rPr sz="2000" spc="-10" dirty="0" smtClean="0">
                <a:latin typeface="Calibri"/>
                <a:cs typeface="Calibri"/>
              </a:rPr>
              <a:t>)</a:t>
            </a:r>
            <a:r>
              <a:rPr lang="en-US" sz="2000" spc="-10" dirty="0" smtClean="0">
                <a:latin typeface="Calibri"/>
                <a:cs typeface="Calibri"/>
              </a:rPr>
              <a:t>:</a:t>
            </a:r>
            <a:r>
              <a:rPr sz="1800" b="1" spc="-10" dirty="0" smtClean="0">
                <a:solidFill>
                  <a:srgbClr val="0070C0"/>
                </a:solidFill>
                <a:latin typeface="Calibri"/>
                <a:cs typeface="Calibri"/>
              </a:rPr>
              <a:t>Clip</a:t>
            </a:r>
            <a:r>
              <a:rPr sz="1800" b="1" spc="5" dirty="0" smtClean="0">
                <a:solidFill>
                  <a:srgbClr val="0070C0"/>
                </a:solidFill>
                <a:latin typeface="Calibri"/>
                <a:cs typeface="Calibri"/>
              </a:rPr>
              <a:t> </a:t>
            </a:r>
            <a:r>
              <a:rPr sz="1800" b="1" spc="-15" dirty="0">
                <a:solidFill>
                  <a:srgbClr val="0070C0"/>
                </a:solidFill>
                <a:latin typeface="Calibri"/>
                <a:cs typeface="Calibri"/>
              </a:rPr>
              <a:t>at</a:t>
            </a:r>
            <a:r>
              <a:rPr sz="1800" b="1" spc="10" dirty="0">
                <a:solidFill>
                  <a:srgbClr val="0070C0"/>
                </a:solidFill>
                <a:latin typeface="Calibri"/>
                <a:cs typeface="Calibri"/>
              </a:rPr>
              <a:t> </a:t>
            </a:r>
            <a:r>
              <a:rPr sz="1800" b="1" spc="-15" dirty="0">
                <a:solidFill>
                  <a:srgbClr val="0070C0"/>
                </a:solidFill>
                <a:latin typeface="Calibri"/>
                <a:cs typeface="Calibri"/>
              </a:rPr>
              <a:t>intersection</a:t>
            </a:r>
            <a:r>
              <a:rPr sz="1800" b="1" spc="30" dirty="0">
                <a:solidFill>
                  <a:srgbClr val="0070C0"/>
                </a:solidFill>
                <a:latin typeface="Calibri"/>
                <a:cs typeface="Calibri"/>
              </a:rPr>
              <a:t> </a:t>
            </a:r>
            <a:r>
              <a:rPr sz="1800" b="1" spc="-10" dirty="0">
                <a:solidFill>
                  <a:srgbClr val="0070C0"/>
                </a:solidFill>
                <a:latin typeface="Calibri"/>
                <a:cs typeface="Calibri"/>
              </a:rPr>
              <a:t>point.</a:t>
            </a:r>
            <a:endParaRPr sz="1800" b="1" dirty="0">
              <a:solidFill>
                <a:srgbClr val="0070C0"/>
              </a:solidFill>
              <a:latin typeface="Calibri"/>
              <a:cs typeface="Calibri"/>
            </a:endParaRPr>
          </a:p>
          <a:p>
            <a:pPr marL="469900" indent="-457200">
              <a:lnSpc>
                <a:spcPct val="100000"/>
              </a:lnSpc>
              <a:spcBef>
                <a:spcPts val="475"/>
              </a:spcBef>
              <a:buClr>
                <a:srgbClr val="4F81BC"/>
              </a:buClr>
              <a:buAutoNum type="alphaLcPeriod" startAt="3"/>
              <a:tabLst>
                <a:tab pos="469265" algn="l"/>
                <a:tab pos="469900" algn="l"/>
              </a:tabLst>
            </a:pPr>
            <a:r>
              <a:rPr sz="2000" spc="-5" dirty="0">
                <a:latin typeface="Calibri"/>
                <a:cs typeface="Calibri"/>
              </a:rPr>
              <a:t>Both</a:t>
            </a:r>
            <a:r>
              <a:rPr sz="2000" spc="-20" dirty="0">
                <a:latin typeface="Calibri"/>
                <a:cs typeface="Calibri"/>
              </a:rPr>
              <a:t> </a:t>
            </a:r>
            <a:r>
              <a:rPr sz="2000" spc="-5" dirty="0">
                <a:latin typeface="Calibri"/>
                <a:cs typeface="Calibri"/>
              </a:rPr>
              <a:t>endpoints</a:t>
            </a:r>
            <a:r>
              <a:rPr sz="2000" spc="-15" dirty="0">
                <a:latin typeface="Calibri"/>
                <a:cs typeface="Calibri"/>
              </a:rPr>
              <a:t> </a:t>
            </a:r>
            <a:r>
              <a:rPr sz="2000" spc="-10" dirty="0">
                <a:latin typeface="Calibri"/>
                <a:cs typeface="Calibri"/>
              </a:rPr>
              <a:t>are</a:t>
            </a:r>
            <a:r>
              <a:rPr sz="2000" spc="10" dirty="0">
                <a:latin typeface="Calibri"/>
                <a:cs typeface="Calibri"/>
              </a:rPr>
              <a:t> </a:t>
            </a:r>
            <a:r>
              <a:rPr sz="2000" spc="-5" dirty="0">
                <a:latin typeface="Calibri"/>
                <a:cs typeface="Calibri"/>
              </a:rPr>
              <a:t>outside</a:t>
            </a:r>
            <a:r>
              <a:rPr sz="2000" spc="10" dirty="0">
                <a:latin typeface="Calibri"/>
                <a:cs typeface="Calibri"/>
              </a:rPr>
              <a:t> </a:t>
            </a:r>
            <a:r>
              <a:rPr sz="2000" spc="-5" dirty="0">
                <a:latin typeface="Calibri"/>
                <a:cs typeface="Calibri"/>
              </a:rPr>
              <a:t>the</a:t>
            </a:r>
            <a:r>
              <a:rPr sz="2000" spc="-15" dirty="0">
                <a:latin typeface="Calibri"/>
                <a:cs typeface="Calibri"/>
              </a:rPr>
              <a:t> </a:t>
            </a:r>
            <a:r>
              <a:rPr sz="2000" spc="-10" dirty="0">
                <a:latin typeface="Calibri"/>
                <a:cs typeface="Calibri"/>
              </a:rPr>
              <a:t>region:</a:t>
            </a:r>
            <a:endParaRPr sz="2000" dirty="0">
              <a:latin typeface="Calibri"/>
              <a:cs typeface="Calibri"/>
            </a:endParaRPr>
          </a:p>
          <a:p>
            <a:pPr marL="536575" lvl="1" indent="-229235">
              <a:lnSpc>
                <a:spcPct val="100000"/>
              </a:lnSpc>
              <a:spcBef>
                <a:spcPts val="440"/>
              </a:spcBef>
              <a:buClr>
                <a:srgbClr val="C0504D"/>
              </a:buClr>
              <a:buFont typeface="Arial MT"/>
              <a:buChar char="•"/>
              <a:tabLst>
                <a:tab pos="536575" algn="l"/>
                <a:tab pos="537210" algn="l"/>
              </a:tabLst>
            </a:pPr>
            <a:r>
              <a:rPr sz="1800" spc="-5" dirty="0">
                <a:latin typeface="Calibri"/>
                <a:cs typeface="Calibri"/>
              </a:rPr>
              <a:t>No</a:t>
            </a:r>
            <a:r>
              <a:rPr sz="1800" spc="-25" dirty="0">
                <a:latin typeface="Calibri"/>
                <a:cs typeface="Calibri"/>
              </a:rPr>
              <a:t> </a:t>
            </a:r>
            <a:r>
              <a:rPr sz="1800" spc="-15" dirty="0">
                <a:latin typeface="Calibri"/>
                <a:cs typeface="Calibri"/>
              </a:rPr>
              <a:t>intersection</a:t>
            </a:r>
            <a:r>
              <a:rPr sz="1800" spc="55" dirty="0">
                <a:latin typeface="Calibri"/>
                <a:cs typeface="Calibri"/>
              </a:rPr>
              <a:t> </a:t>
            </a:r>
            <a:r>
              <a:rPr sz="1800" spc="-5" dirty="0">
                <a:latin typeface="Calibri"/>
                <a:cs typeface="Calibri"/>
              </a:rPr>
              <a:t>(lines</a:t>
            </a:r>
            <a:r>
              <a:rPr sz="1800" spc="25" dirty="0">
                <a:latin typeface="Calibri"/>
                <a:cs typeface="Calibri"/>
              </a:rPr>
              <a:t> </a:t>
            </a:r>
            <a:r>
              <a:rPr sz="1800" b="1" i="1" spc="-5" dirty="0">
                <a:latin typeface="Calibri"/>
                <a:cs typeface="Calibri"/>
              </a:rPr>
              <a:t>EF</a:t>
            </a:r>
            <a:r>
              <a:rPr sz="1800" spc="-5" dirty="0">
                <a:latin typeface="Calibri"/>
                <a:cs typeface="Calibri"/>
              </a:rPr>
              <a:t>,</a:t>
            </a:r>
            <a:r>
              <a:rPr sz="1800" dirty="0">
                <a:latin typeface="Calibri"/>
                <a:cs typeface="Calibri"/>
              </a:rPr>
              <a:t> </a:t>
            </a:r>
            <a:r>
              <a:rPr sz="1800" b="1" i="1" spc="-5" dirty="0" smtClean="0">
                <a:latin typeface="Calibri"/>
                <a:cs typeface="Calibri"/>
              </a:rPr>
              <a:t>GH</a:t>
            </a:r>
            <a:r>
              <a:rPr sz="1800" spc="-5" dirty="0" smtClean="0">
                <a:latin typeface="Calibri"/>
                <a:cs typeface="Calibri"/>
              </a:rPr>
              <a:t>)</a:t>
            </a:r>
            <a:r>
              <a:rPr lang="en-US" spc="-5" dirty="0" smtClean="0">
                <a:latin typeface="Calibri"/>
                <a:cs typeface="Calibri"/>
              </a:rPr>
              <a:t> :</a:t>
            </a:r>
            <a:r>
              <a:rPr sz="1800" b="1" spc="-15" dirty="0" smtClean="0">
                <a:solidFill>
                  <a:srgbClr val="0070C0"/>
                </a:solidFill>
                <a:latin typeface="Calibri"/>
                <a:cs typeface="Calibri"/>
              </a:rPr>
              <a:t>Discard</a:t>
            </a:r>
            <a:r>
              <a:rPr sz="1800" b="1" spc="-5" dirty="0" smtClean="0">
                <a:solidFill>
                  <a:srgbClr val="0070C0"/>
                </a:solidFill>
                <a:latin typeface="Calibri"/>
                <a:cs typeface="Calibri"/>
              </a:rPr>
              <a:t> </a:t>
            </a:r>
            <a:r>
              <a:rPr sz="1800" b="1" spc="-5" dirty="0">
                <a:solidFill>
                  <a:srgbClr val="0070C0"/>
                </a:solidFill>
                <a:latin typeface="Calibri"/>
                <a:cs typeface="Calibri"/>
              </a:rPr>
              <a:t>the</a:t>
            </a:r>
            <a:r>
              <a:rPr sz="1800" b="1" dirty="0">
                <a:solidFill>
                  <a:srgbClr val="0070C0"/>
                </a:solidFill>
                <a:latin typeface="Calibri"/>
                <a:cs typeface="Calibri"/>
              </a:rPr>
              <a:t> </a:t>
            </a:r>
            <a:r>
              <a:rPr sz="1800" b="1" spc="-5" dirty="0">
                <a:solidFill>
                  <a:srgbClr val="0070C0"/>
                </a:solidFill>
                <a:latin typeface="Calibri"/>
                <a:cs typeface="Calibri"/>
              </a:rPr>
              <a:t>line</a:t>
            </a:r>
            <a:r>
              <a:rPr sz="1800" b="1" spc="20" dirty="0">
                <a:solidFill>
                  <a:srgbClr val="0070C0"/>
                </a:solidFill>
                <a:latin typeface="Calibri"/>
                <a:cs typeface="Calibri"/>
              </a:rPr>
              <a:t> </a:t>
            </a:r>
            <a:r>
              <a:rPr sz="1800" b="1" spc="-10" dirty="0" smtClean="0">
                <a:solidFill>
                  <a:srgbClr val="0070C0"/>
                </a:solidFill>
                <a:latin typeface="Calibri"/>
                <a:cs typeface="Calibri"/>
              </a:rPr>
              <a:t>segment.</a:t>
            </a:r>
            <a:endParaRPr lang="en-US" b="1" dirty="0">
              <a:solidFill>
                <a:srgbClr val="0070C0"/>
              </a:solidFill>
              <a:latin typeface="Calibri"/>
              <a:cs typeface="Calibri"/>
            </a:endParaRPr>
          </a:p>
          <a:p>
            <a:pPr marL="307340" lvl="1">
              <a:lnSpc>
                <a:spcPct val="100000"/>
              </a:lnSpc>
              <a:spcBef>
                <a:spcPts val="440"/>
              </a:spcBef>
              <a:buClr>
                <a:srgbClr val="C0504D"/>
              </a:buClr>
              <a:tabLst>
                <a:tab pos="536575" algn="l"/>
                <a:tab pos="537210" algn="l"/>
              </a:tabLst>
            </a:pPr>
            <a:r>
              <a:rPr lang="en-US" sz="1800" b="1" spc="-5" dirty="0" smtClean="0">
                <a:solidFill>
                  <a:srgbClr val="0070C0"/>
                </a:solidFill>
                <a:latin typeface="Calibri"/>
                <a:cs typeface="Calibri"/>
              </a:rPr>
              <a:t>d. </a:t>
            </a:r>
            <a:r>
              <a:rPr sz="1800" spc="-5" dirty="0" smtClean="0">
                <a:latin typeface="Calibri"/>
                <a:cs typeface="Calibri"/>
              </a:rPr>
              <a:t>Line</a:t>
            </a:r>
            <a:r>
              <a:rPr sz="1800" spc="-20" dirty="0" smtClean="0">
                <a:latin typeface="Calibri"/>
                <a:cs typeface="Calibri"/>
              </a:rPr>
              <a:t> </a:t>
            </a:r>
            <a:r>
              <a:rPr sz="1800" spc="-15" dirty="0">
                <a:latin typeface="Calibri"/>
                <a:cs typeface="Calibri"/>
              </a:rPr>
              <a:t>intersects</a:t>
            </a:r>
            <a:r>
              <a:rPr sz="1800" spc="55" dirty="0">
                <a:latin typeface="Calibri"/>
                <a:cs typeface="Calibri"/>
              </a:rPr>
              <a:t> </a:t>
            </a:r>
            <a:r>
              <a:rPr sz="1800" spc="-5" dirty="0">
                <a:latin typeface="Calibri"/>
                <a:cs typeface="Calibri"/>
              </a:rPr>
              <a:t>the</a:t>
            </a:r>
            <a:r>
              <a:rPr sz="1800" spc="10" dirty="0">
                <a:latin typeface="Calibri"/>
                <a:cs typeface="Calibri"/>
              </a:rPr>
              <a:t> </a:t>
            </a:r>
            <a:r>
              <a:rPr sz="1800" spc="-10" dirty="0">
                <a:latin typeface="Calibri"/>
                <a:cs typeface="Calibri"/>
              </a:rPr>
              <a:t>region</a:t>
            </a:r>
            <a:r>
              <a:rPr sz="1800" spc="5" dirty="0">
                <a:latin typeface="Calibri"/>
                <a:cs typeface="Calibri"/>
              </a:rPr>
              <a:t> </a:t>
            </a:r>
            <a:r>
              <a:rPr sz="1800" spc="-5" dirty="0">
                <a:latin typeface="Calibri"/>
                <a:cs typeface="Calibri"/>
              </a:rPr>
              <a:t>(line</a:t>
            </a:r>
            <a:r>
              <a:rPr sz="1800" spc="50" dirty="0">
                <a:latin typeface="Calibri"/>
                <a:cs typeface="Calibri"/>
              </a:rPr>
              <a:t> </a:t>
            </a:r>
            <a:r>
              <a:rPr sz="1800" b="1" i="1" dirty="0" smtClean="0">
                <a:latin typeface="Calibri"/>
                <a:cs typeface="Calibri"/>
              </a:rPr>
              <a:t>IJ</a:t>
            </a:r>
            <a:r>
              <a:rPr sz="1800" dirty="0" smtClean="0">
                <a:latin typeface="Calibri"/>
                <a:cs typeface="Calibri"/>
              </a:rPr>
              <a:t>)</a:t>
            </a:r>
            <a:r>
              <a:rPr lang="en-US" sz="1800" dirty="0" smtClean="0">
                <a:latin typeface="Calibri"/>
                <a:cs typeface="Calibri"/>
              </a:rPr>
              <a:t>:</a:t>
            </a:r>
            <a:r>
              <a:rPr sz="1800" b="1" spc="-10" dirty="0" smtClean="0">
                <a:solidFill>
                  <a:srgbClr val="0070C0"/>
                </a:solidFill>
                <a:latin typeface="Calibri"/>
                <a:cs typeface="Calibri"/>
              </a:rPr>
              <a:t>Clip</a:t>
            </a:r>
            <a:r>
              <a:rPr sz="1800" b="1" spc="-15" dirty="0" smtClean="0">
                <a:solidFill>
                  <a:srgbClr val="0070C0"/>
                </a:solidFill>
                <a:latin typeface="Calibri"/>
                <a:cs typeface="Calibri"/>
              </a:rPr>
              <a:t> </a:t>
            </a:r>
            <a:r>
              <a:rPr sz="1800" b="1" spc="-5" dirty="0">
                <a:solidFill>
                  <a:srgbClr val="0070C0"/>
                </a:solidFill>
                <a:latin typeface="Calibri"/>
                <a:cs typeface="Calibri"/>
              </a:rPr>
              <a:t>line</a:t>
            </a:r>
            <a:r>
              <a:rPr sz="1800" b="1" spc="35" dirty="0">
                <a:solidFill>
                  <a:srgbClr val="0070C0"/>
                </a:solidFill>
                <a:latin typeface="Calibri"/>
                <a:cs typeface="Calibri"/>
              </a:rPr>
              <a:t> </a:t>
            </a:r>
            <a:r>
              <a:rPr sz="1800" b="1" spc="-15" dirty="0">
                <a:solidFill>
                  <a:srgbClr val="0070C0"/>
                </a:solidFill>
                <a:latin typeface="Calibri"/>
                <a:cs typeface="Calibri"/>
              </a:rPr>
              <a:t>at</a:t>
            </a:r>
            <a:r>
              <a:rPr sz="1800" b="1" dirty="0">
                <a:solidFill>
                  <a:srgbClr val="0070C0"/>
                </a:solidFill>
                <a:latin typeface="Calibri"/>
                <a:cs typeface="Calibri"/>
              </a:rPr>
              <a:t> </a:t>
            </a:r>
            <a:r>
              <a:rPr sz="1800" b="1" spc="-5" dirty="0">
                <a:solidFill>
                  <a:srgbClr val="0070C0"/>
                </a:solidFill>
                <a:latin typeface="Calibri"/>
                <a:cs typeface="Calibri"/>
              </a:rPr>
              <a:t>both</a:t>
            </a:r>
            <a:r>
              <a:rPr sz="1800" b="1" spc="5" dirty="0">
                <a:solidFill>
                  <a:srgbClr val="0070C0"/>
                </a:solidFill>
                <a:latin typeface="Calibri"/>
                <a:cs typeface="Calibri"/>
              </a:rPr>
              <a:t> </a:t>
            </a:r>
            <a:r>
              <a:rPr sz="1800" b="1" spc="-15" dirty="0">
                <a:solidFill>
                  <a:srgbClr val="0070C0"/>
                </a:solidFill>
                <a:latin typeface="Calibri"/>
                <a:cs typeface="Calibri"/>
              </a:rPr>
              <a:t>intersection</a:t>
            </a:r>
            <a:r>
              <a:rPr sz="1800" b="1" spc="60" dirty="0">
                <a:solidFill>
                  <a:srgbClr val="0070C0"/>
                </a:solidFill>
                <a:latin typeface="Calibri"/>
                <a:cs typeface="Calibri"/>
              </a:rPr>
              <a:t> </a:t>
            </a:r>
            <a:r>
              <a:rPr sz="1800" b="1" spc="-10" dirty="0">
                <a:solidFill>
                  <a:srgbClr val="0070C0"/>
                </a:solidFill>
                <a:latin typeface="Calibri"/>
                <a:cs typeface="Calibri"/>
              </a:rPr>
              <a:t>points.</a:t>
            </a:r>
            <a:endParaRPr sz="1800" b="1" dirty="0">
              <a:solidFill>
                <a:srgbClr val="0070C0"/>
              </a:solidFill>
              <a:latin typeface="Calibri"/>
              <a:cs typeface="Calibri"/>
            </a:endParaRPr>
          </a:p>
        </p:txBody>
      </p:sp>
      <p:sp>
        <p:nvSpPr>
          <p:cNvPr id="4" name="object 4"/>
          <p:cNvSpPr/>
          <p:nvPr/>
        </p:nvSpPr>
        <p:spPr>
          <a:xfrm>
            <a:off x="11375643" y="4236719"/>
            <a:ext cx="94827" cy="297180"/>
          </a:xfrm>
          <a:custGeom>
            <a:avLst/>
            <a:gdLst/>
            <a:ahLst/>
            <a:cxnLst/>
            <a:rect l="l" t="t" r="r" b="b"/>
            <a:pathLst>
              <a:path w="71120" h="396239">
                <a:moveTo>
                  <a:pt x="71120" y="396239"/>
                </a:moveTo>
                <a:lnTo>
                  <a:pt x="43451" y="390651"/>
                </a:lnTo>
                <a:lnTo>
                  <a:pt x="20843" y="375410"/>
                </a:lnTo>
                <a:lnTo>
                  <a:pt x="5593" y="352804"/>
                </a:lnTo>
                <a:lnTo>
                  <a:pt x="0" y="325119"/>
                </a:lnTo>
                <a:lnTo>
                  <a:pt x="0" y="71119"/>
                </a:lnTo>
                <a:lnTo>
                  <a:pt x="5593" y="43435"/>
                </a:lnTo>
                <a:lnTo>
                  <a:pt x="20843" y="20829"/>
                </a:lnTo>
                <a:lnTo>
                  <a:pt x="43451" y="5588"/>
                </a:lnTo>
                <a:lnTo>
                  <a:pt x="71120" y="0"/>
                </a:lnTo>
              </a:path>
            </a:pathLst>
          </a:custGeom>
          <a:ln w="19050">
            <a:solidFill>
              <a:srgbClr val="FFFFFF"/>
            </a:solidFill>
          </a:ln>
        </p:spPr>
        <p:txBody>
          <a:bodyPr wrap="square" lIns="0" tIns="0" rIns="0" bIns="0" rtlCol="0"/>
          <a:lstStyle/>
          <a:p>
            <a:endParaRPr/>
          </a:p>
        </p:txBody>
      </p:sp>
      <p:sp>
        <p:nvSpPr>
          <p:cNvPr id="5" name="object 5"/>
          <p:cNvSpPr/>
          <p:nvPr/>
        </p:nvSpPr>
        <p:spPr>
          <a:xfrm>
            <a:off x="12012337" y="4236719"/>
            <a:ext cx="94827" cy="297180"/>
          </a:xfrm>
          <a:custGeom>
            <a:avLst/>
            <a:gdLst/>
            <a:ahLst/>
            <a:cxnLst/>
            <a:rect l="l" t="t" r="r" b="b"/>
            <a:pathLst>
              <a:path w="71120" h="396239">
                <a:moveTo>
                  <a:pt x="0" y="0"/>
                </a:moveTo>
                <a:lnTo>
                  <a:pt x="27721" y="5588"/>
                </a:lnTo>
                <a:lnTo>
                  <a:pt x="50323" y="20829"/>
                </a:lnTo>
                <a:lnTo>
                  <a:pt x="65543" y="43435"/>
                </a:lnTo>
                <a:lnTo>
                  <a:pt x="71120" y="71119"/>
                </a:lnTo>
                <a:lnTo>
                  <a:pt x="71120" y="325119"/>
                </a:lnTo>
                <a:lnTo>
                  <a:pt x="65543" y="352804"/>
                </a:lnTo>
                <a:lnTo>
                  <a:pt x="50323" y="375410"/>
                </a:lnTo>
                <a:lnTo>
                  <a:pt x="27721" y="390651"/>
                </a:lnTo>
                <a:lnTo>
                  <a:pt x="0" y="396239"/>
                </a:lnTo>
              </a:path>
            </a:pathLst>
          </a:custGeom>
          <a:ln w="19050">
            <a:solidFill>
              <a:srgbClr val="FFFFFF"/>
            </a:solidFill>
          </a:ln>
        </p:spPr>
        <p:txBody>
          <a:bodyPr wrap="square" lIns="0" tIns="0" rIns="0" bIns="0" rtlCol="0"/>
          <a:lstStyle/>
          <a:p>
            <a:endParaRPr/>
          </a:p>
        </p:txBody>
      </p:sp>
      <p:pic>
        <p:nvPicPr>
          <p:cNvPr id="6" name="object 6"/>
          <p:cNvPicPr/>
          <p:nvPr/>
        </p:nvPicPr>
        <p:blipFill>
          <a:blip r:embed="rId2" cstate="print"/>
          <a:stretch>
            <a:fillRect/>
          </a:stretch>
        </p:blipFill>
        <p:spPr>
          <a:xfrm>
            <a:off x="609600" y="3257551"/>
            <a:ext cx="4572000" cy="1994249"/>
          </a:xfrm>
          <a:prstGeom prst="rect">
            <a:avLst/>
          </a:prstGeom>
        </p:spPr>
      </p:pic>
      <p:pic>
        <p:nvPicPr>
          <p:cNvPr id="7" name="object 7"/>
          <p:cNvPicPr/>
          <p:nvPr/>
        </p:nvPicPr>
        <p:blipFill>
          <a:blip r:embed="rId3" cstate="print"/>
          <a:stretch>
            <a:fillRect/>
          </a:stretch>
        </p:blipFill>
        <p:spPr>
          <a:xfrm>
            <a:off x="5791200" y="3143250"/>
            <a:ext cx="4470400" cy="2031803"/>
          </a:xfrm>
          <a:prstGeom prst="rect">
            <a:avLst/>
          </a:prstGeom>
        </p:spPr>
      </p:pic>
      <p:sp>
        <p:nvSpPr>
          <p:cNvPr id="8" name="object 8"/>
          <p:cNvSpPr txBox="1"/>
          <p:nvPr/>
        </p:nvSpPr>
        <p:spPr>
          <a:xfrm>
            <a:off x="1524000" y="5486401"/>
            <a:ext cx="1930400" cy="289823"/>
          </a:xfrm>
          <a:prstGeom prst="rect">
            <a:avLst/>
          </a:prstGeom>
        </p:spPr>
        <p:txBody>
          <a:bodyPr vert="horz" wrap="square" lIns="0" tIns="12700" rIns="0" bIns="0" rtlCol="0">
            <a:spAutoFit/>
          </a:bodyPr>
          <a:lstStyle/>
          <a:p>
            <a:pPr marL="12700">
              <a:lnSpc>
                <a:spcPct val="100000"/>
              </a:lnSpc>
              <a:spcBef>
                <a:spcPts val="100"/>
              </a:spcBef>
            </a:pPr>
            <a:r>
              <a:rPr sz="1800" b="1" i="1" spc="-5" dirty="0">
                <a:solidFill>
                  <a:srgbClr val="006FC0"/>
                </a:solidFill>
                <a:latin typeface="Calibri"/>
                <a:cs typeface="Calibri"/>
              </a:rPr>
              <a:t>Before</a:t>
            </a:r>
            <a:r>
              <a:rPr sz="1800" b="1" i="1" spc="-55" dirty="0">
                <a:solidFill>
                  <a:srgbClr val="006FC0"/>
                </a:solidFill>
                <a:latin typeface="Calibri"/>
                <a:cs typeface="Calibri"/>
              </a:rPr>
              <a:t> </a:t>
            </a:r>
            <a:r>
              <a:rPr sz="1800" b="1" i="1" spc="-5" dirty="0">
                <a:solidFill>
                  <a:srgbClr val="006FC0"/>
                </a:solidFill>
                <a:latin typeface="Calibri"/>
                <a:cs typeface="Calibri"/>
              </a:rPr>
              <a:t>clipping</a:t>
            </a:r>
            <a:endParaRPr sz="1800">
              <a:latin typeface="Calibri"/>
              <a:cs typeface="Calibri"/>
            </a:endParaRPr>
          </a:p>
        </p:txBody>
      </p:sp>
      <p:sp>
        <p:nvSpPr>
          <p:cNvPr id="10" name="object 10"/>
          <p:cNvSpPr txBox="1">
            <a:spLocks noGrp="1"/>
          </p:cNvSpPr>
          <p:nvPr>
            <p:ph type="title"/>
          </p:nvPr>
        </p:nvSpPr>
        <p:spPr>
          <a:xfrm>
            <a:off x="711200" y="857251"/>
            <a:ext cx="7721600" cy="319959"/>
          </a:xfrm>
          <a:prstGeom prst="rect">
            <a:avLst/>
          </a:prstGeom>
        </p:spPr>
        <p:txBody>
          <a:bodyPr vert="horz" wrap="square" lIns="0" tIns="12065" rIns="0" bIns="0" rtlCol="0">
            <a:spAutoFit/>
          </a:bodyPr>
          <a:lstStyle/>
          <a:p>
            <a:pPr marL="38100" algn="l">
              <a:lnSpc>
                <a:spcPct val="100000"/>
              </a:lnSpc>
              <a:spcBef>
                <a:spcPts val="95"/>
              </a:spcBef>
            </a:pPr>
            <a:r>
              <a:rPr sz="2000" spc="-15" dirty="0">
                <a:solidFill>
                  <a:srgbClr val="000000"/>
                </a:solidFill>
                <a:latin typeface="Calibri"/>
                <a:cs typeface="Calibri"/>
              </a:rPr>
              <a:t>For</a:t>
            </a:r>
            <a:r>
              <a:rPr sz="2000" spc="-25" dirty="0">
                <a:solidFill>
                  <a:srgbClr val="000000"/>
                </a:solidFill>
                <a:latin typeface="Calibri"/>
                <a:cs typeface="Calibri"/>
              </a:rPr>
              <a:t> </a:t>
            </a:r>
            <a:r>
              <a:rPr sz="2000" spc="-20" dirty="0">
                <a:solidFill>
                  <a:srgbClr val="000000"/>
                </a:solidFill>
                <a:latin typeface="Calibri"/>
                <a:cs typeface="Calibri"/>
              </a:rPr>
              <a:t>any</a:t>
            </a:r>
            <a:r>
              <a:rPr sz="2000" spc="25" dirty="0">
                <a:solidFill>
                  <a:srgbClr val="000000"/>
                </a:solidFill>
                <a:latin typeface="Calibri"/>
                <a:cs typeface="Calibri"/>
              </a:rPr>
              <a:t> </a:t>
            </a:r>
            <a:r>
              <a:rPr sz="2000" spc="-5" dirty="0">
                <a:solidFill>
                  <a:srgbClr val="000000"/>
                </a:solidFill>
                <a:latin typeface="Calibri"/>
                <a:cs typeface="Calibri"/>
              </a:rPr>
              <a:t>particular </a:t>
            </a:r>
            <a:r>
              <a:rPr sz="2000" spc="-10">
                <a:solidFill>
                  <a:srgbClr val="000000"/>
                </a:solidFill>
                <a:latin typeface="Calibri"/>
                <a:cs typeface="Calibri"/>
              </a:rPr>
              <a:t>line</a:t>
            </a:r>
            <a:r>
              <a:rPr sz="2000" spc="35">
                <a:solidFill>
                  <a:srgbClr val="000000"/>
                </a:solidFill>
                <a:latin typeface="Calibri"/>
                <a:cs typeface="Calibri"/>
              </a:rPr>
              <a:t> </a:t>
            </a:r>
            <a:r>
              <a:rPr sz="2000" spc="-180" smtClean="0">
                <a:solidFill>
                  <a:srgbClr val="000000"/>
                </a:solidFill>
                <a:latin typeface="Calibri"/>
                <a:cs typeface="Calibri"/>
              </a:rPr>
              <a:t>seg</a:t>
            </a:r>
            <a:r>
              <a:rPr lang="en-US" sz="2000" spc="-180" dirty="0" err="1" smtClean="0">
                <a:solidFill>
                  <a:srgbClr val="000000"/>
                </a:solidFill>
                <a:latin typeface="Calibri"/>
                <a:cs typeface="Calibri"/>
              </a:rPr>
              <a:t>ment</a:t>
            </a:r>
            <a:endParaRPr sz="2700" baseline="24691">
              <a:latin typeface="Arial MT"/>
              <a:cs typeface="Arial MT"/>
            </a:endParaRPr>
          </a:p>
        </p:txBody>
      </p:sp>
      <p:sp>
        <p:nvSpPr>
          <p:cNvPr id="11" name="object 11"/>
          <p:cNvSpPr txBox="1">
            <a:spLocks noGrp="1"/>
          </p:cNvSpPr>
          <p:nvPr>
            <p:ph type="sldNum" sz="quarter" idx="4294967295"/>
          </p:nvPr>
        </p:nvSpPr>
        <p:spPr>
          <a:xfrm>
            <a:off x="8737600" y="6356353"/>
            <a:ext cx="2844800" cy="230832"/>
          </a:xfrm>
          <a:prstGeom prst="rect">
            <a:avLst/>
          </a:prstGeom>
        </p:spPr>
        <p:txBody>
          <a:bodyPr vert="horz" wrap="square" lIns="0" tIns="0" rIns="0" bIns="0" rtlCol="0">
            <a:spAutoFit/>
          </a:bodyPr>
          <a:lstStyle/>
          <a:p>
            <a:pPr marL="38100">
              <a:lnSpc>
                <a:spcPts val="1810"/>
              </a:lnSpc>
            </a:pPr>
            <a:fld id="{81D60167-4931-47E6-BA6A-407CBD079E47}" type="slidenum">
              <a:rPr dirty="0"/>
              <a:pPr marL="38100">
                <a:lnSpc>
                  <a:spcPts val="1810"/>
                </a:lnSpc>
              </a:pPr>
              <a:t>88</a:t>
            </a:fld>
            <a:endParaRPr dirty="0"/>
          </a:p>
        </p:txBody>
      </p:sp>
      <p:sp>
        <p:nvSpPr>
          <p:cNvPr id="9" name="object 9"/>
          <p:cNvSpPr txBox="1"/>
          <p:nvPr/>
        </p:nvSpPr>
        <p:spPr>
          <a:xfrm>
            <a:off x="7010400" y="5555730"/>
            <a:ext cx="1766147" cy="289823"/>
          </a:xfrm>
          <a:prstGeom prst="rect">
            <a:avLst/>
          </a:prstGeom>
        </p:spPr>
        <p:txBody>
          <a:bodyPr vert="horz" wrap="square" lIns="0" tIns="12700" rIns="0" bIns="0" rtlCol="0">
            <a:spAutoFit/>
          </a:bodyPr>
          <a:lstStyle/>
          <a:p>
            <a:pPr marL="12700">
              <a:lnSpc>
                <a:spcPct val="100000"/>
              </a:lnSpc>
              <a:spcBef>
                <a:spcPts val="100"/>
              </a:spcBef>
            </a:pPr>
            <a:r>
              <a:rPr sz="1800" b="1" i="1" spc="-10" dirty="0">
                <a:solidFill>
                  <a:srgbClr val="006FC0"/>
                </a:solidFill>
                <a:latin typeface="Calibri"/>
                <a:cs typeface="Calibri"/>
              </a:rPr>
              <a:t>After</a:t>
            </a:r>
            <a:r>
              <a:rPr sz="1800" b="1" i="1" spc="-70" dirty="0">
                <a:solidFill>
                  <a:srgbClr val="006FC0"/>
                </a:solidFill>
                <a:latin typeface="Calibri"/>
                <a:cs typeface="Calibri"/>
              </a:rPr>
              <a:t> </a:t>
            </a:r>
            <a:r>
              <a:rPr sz="1800" b="1" i="1" spc="-5" dirty="0">
                <a:solidFill>
                  <a:srgbClr val="006FC0"/>
                </a:solidFill>
                <a:latin typeface="Calibri"/>
                <a:cs typeface="Calibri"/>
              </a:rPr>
              <a:t>Clipping</a:t>
            </a:r>
            <a:endParaRPr sz="1800">
              <a:latin typeface="Calibri"/>
              <a:cs typeface="Calibri"/>
            </a:endParaRPr>
          </a:p>
        </p:txBody>
      </p:sp>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14992" y="348672"/>
            <a:ext cx="4793827" cy="321883"/>
          </a:xfrm>
          <a:prstGeom prst="rect">
            <a:avLst/>
          </a:prstGeom>
        </p:spPr>
        <p:txBody>
          <a:bodyPr vert="horz" wrap="square" lIns="0" tIns="13970" rIns="0" bIns="0" rtlCol="0">
            <a:spAutoFit/>
          </a:bodyPr>
          <a:lstStyle/>
          <a:p>
            <a:pPr marL="12700">
              <a:lnSpc>
                <a:spcPct val="100000"/>
              </a:lnSpc>
              <a:spcBef>
                <a:spcPts val="110"/>
              </a:spcBef>
            </a:pPr>
            <a:r>
              <a:rPr b="0" spc="-95" dirty="0">
                <a:latin typeface="Cambria"/>
                <a:cs typeface="Cambria"/>
              </a:rPr>
              <a:t>L</a:t>
            </a:r>
            <a:r>
              <a:rPr b="0" spc="-110" dirty="0">
                <a:latin typeface="Cambria"/>
                <a:cs typeface="Cambria"/>
              </a:rPr>
              <a:t>i</a:t>
            </a:r>
            <a:r>
              <a:rPr b="0" spc="-100" dirty="0">
                <a:latin typeface="Cambria"/>
                <a:cs typeface="Cambria"/>
              </a:rPr>
              <a:t>n</a:t>
            </a:r>
            <a:r>
              <a:rPr b="0" spc="5" dirty="0">
                <a:latin typeface="Cambria"/>
                <a:cs typeface="Cambria"/>
              </a:rPr>
              <a:t>e</a:t>
            </a:r>
            <a:r>
              <a:rPr b="0" spc="-240" dirty="0">
                <a:latin typeface="Cambria"/>
                <a:cs typeface="Cambria"/>
              </a:rPr>
              <a:t> </a:t>
            </a:r>
            <a:r>
              <a:rPr b="0" spc="-100" dirty="0">
                <a:latin typeface="Cambria"/>
                <a:cs typeface="Cambria"/>
              </a:rPr>
              <a:t>Cl</a:t>
            </a:r>
            <a:r>
              <a:rPr b="0" spc="-110" dirty="0">
                <a:latin typeface="Cambria"/>
                <a:cs typeface="Cambria"/>
              </a:rPr>
              <a:t>i</a:t>
            </a:r>
            <a:r>
              <a:rPr b="0" spc="-90" dirty="0">
                <a:latin typeface="Cambria"/>
                <a:cs typeface="Cambria"/>
              </a:rPr>
              <a:t>pp</a:t>
            </a:r>
            <a:r>
              <a:rPr b="0" spc="-110" dirty="0">
                <a:latin typeface="Cambria"/>
                <a:cs typeface="Cambria"/>
              </a:rPr>
              <a:t>i</a:t>
            </a:r>
            <a:r>
              <a:rPr b="0" spc="-100" dirty="0">
                <a:latin typeface="Cambria"/>
                <a:cs typeface="Cambria"/>
              </a:rPr>
              <a:t>n</a:t>
            </a:r>
            <a:r>
              <a:rPr b="0" spc="-90" dirty="0">
                <a:latin typeface="Cambria"/>
                <a:cs typeface="Cambria"/>
              </a:rPr>
              <a:t>g</a:t>
            </a:r>
            <a:r>
              <a:rPr b="0" spc="5" dirty="0">
                <a:latin typeface="Cambria"/>
                <a:cs typeface="Cambria"/>
              </a:rPr>
              <a:t>…</a:t>
            </a:r>
          </a:p>
        </p:txBody>
      </p:sp>
      <p:sp>
        <p:nvSpPr>
          <p:cNvPr id="8" name="object 8"/>
          <p:cNvSpPr txBox="1">
            <a:spLocks noGrp="1"/>
          </p:cNvSpPr>
          <p:nvPr>
            <p:ph type="sldNum" sz="quarter" idx="4294967295"/>
          </p:nvPr>
        </p:nvSpPr>
        <p:spPr>
          <a:xfrm>
            <a:off x="8737600" y="6356353"/>
            <a:ext cx="2844800" cy="230832"/>
          </a:xfrm>
          <a:prstGeom prst="rect">
            <a:avLst/>
          </a:prstGeom>
        </p:spPr>
        <p:txBody>
          <a:bodyPr vert="horz" wrap="square" lIns="0" tIns="0" rIns="0" bIns="0" rtlCol="0">
            <a:spAutoFit/>
          </a:bodyPr>
          <a:lstStyle/>
          <a:p>
            <a:pPr marL="38100">
              <a:lnSpc>
                <a:spcPts val="1810"/>
              </a:lnSpc>
            </a:pPr>
            <a:fld id="{81D60167-4931-47E6-BA6A-407CBD079E47}" type="slidenum">
              <a:rPr dirty="0"/>
              <a:pPr marL="38100">
                <a:lnSpc>
                  <a:spcPts val="1810"/>
                </a:lnSpc>
              </a:pPr>
              <a:t>89</a:t>
            </a:fld>
            <a:endParaRPr dirty="0"/>
          </a:p>
        </p:txBody>
      </p:sp>
      <p:sp>
        <p:nvSpPr>
          <p:cNvPr id="4" name="object 4"/>
          <p:cNvSpPr/>
          <p:nvPr/>
        </p:nvSpPr>
        <p:spPr>
          <a:xfrm>
            <a:off x="11375643" y="4236719"/>
            <a:ext cx="94827" cy="297180"/>
          </a:xfrm>
          <a:custGeom>
            <a:avLst/>
            <a:gdLst/>
            <a:ahLst/>
            <a:cxnLst/>
            <a:rect l="l" t="t" r="r" b="b"/>
            <a:pathLst>
              <a:path w="71120" h="396239">
                <a:moveTo>
                  <a:pt x="71120" y="396239"/>
                </a:moveTo>
                <a:lnTo>
                  <a:pt x="43451" y="390651"/>
                </a:lnTo>
                <a:lnTo>
                  <a:pt x="20843" y="375410"/>
                </a:lnTo>
                <a:lnTo>
                  <a:pt x="5593" y="352804"/>
                </a:lnTo>
                <a:lnTo>
                  <a:pt x="0" y="325119"/>
                </a:lnTo>
                <a:lnTo>
                  <a:pt x="0" y="71119"/>
                </a:lnTo>
                <a:lnTo>
                  <a:pt x="5593" y="43435"/>
                </a:lnTo>
                <a:lnTo>
                  <a:pt x="20843" y="20829"/>
                </a:lnTo>
                <a:lnTo>
                  <a:pt x="43451" y="5588"/>
                </a:lnTo>
                <a:lnTo>
                  <a:pt x="71120" y="0"/>
                </a:lnTo>
              </a:path>
            </a:pathLst>
          </a:custGeom>
          <a:ln w="19050">
            <a:solidFill>
              <a:srgbClr val="FFFFFF"/>
            </a:solidFill>
          </a:ln>
        </p:spPr>
        <p:txBody>
          <a:bodyPr wrap="square" lIns="0" tIns="0" rIns="0" bIns="0" rtlCol="0"/>
          <a:lstStyle/>
          <a:p>
            <a:endParaRPr/>
          </a:p>
        </p:txBody>
      </p:sp>
      <p:sp>
        <p:nvSpPr>
          <p:cNvPr id="5" name="object 5"/>
          <p:cNvSpPr/>
          <p:nvPr/>
        </p:nvSpPr>
        <p:spPr>
          <a:xfrm>
            <a:off x="12012337" y="4236719"/>
            <a:ext cx="94827" cy="297180"/>
          </a:xfrm>
          <a:custGeom>
            <a:avLst/>
            <a:gdLst/>
            <a:ahLst/>
            <a:cxnLst/>
            <a:rect l="l" t="t" r="r" b="b"/>
            <a:pathLst>
              <a:path w="71120" h="396239">
                <a:moveTo>
                  <a:pt x="0" y="0"/>
                </a:moveTo>
                <a:lnTo>
                  <a:pt x="27721" y="5588"/>
                </a:lnTo>
                <a:lnTo>
                  <a:pt x="50323" y="20829"/>
                </a:lnTo>
                <a:lnTo>
                  <a:pt x="65543" y="43435"/>
                </a:lnTo>
                <a:lnTo>
                  <a:pt x="71120" y="71119"/>
                </a:lnTo>
                <a:lnTo>
                  <a:pt x="71120" y="325119"/>
                </a:lnTo>
                <a:lnTo>
                  <a:pt x="65543" y="352804"/>
                </a:lnTo>
                <a:lnTo>
                  <a:pt x="50323" y="375410"/>
                </a:lnTo>
                <a:lnTo>
                  <a:pt x="27721" y="390651"/>
                </a:lnTo>
                <a:lnTo>
                  <a:pt x="0" y="396239"/>
                </a:lnTo>
              </a:path>
            </a:pathLst>
          </a:custGeom>
          <a:ln w="19050">
            <a:solidFill>
              <a:srgbClr val="FFFFFF"/>
            </a:solidFill>
          </a:ln>
        </p:spPr>
        <p:txBody>
          <a:bodyPr wrap="square" lIns="0" tIns="0" rIns="0" bIns="0" rtlCol="0"/>
          <a:lstStyle/>
          <a:p>
            <a:endParaRPr/>
          </a:p>
        </p:txBody>
      </p:sp>
      <p:pic>
        <p:nvPicPr>
          <p:cNvPr id="6" name="object 6"/>
          <p:cNvPicPr/>
          <p:nvPr/>
        </p:nvPicPr>
        <p:blipFill>
          <a:blip r:embed="rId2" cstate="print"/>
          <a:stretch>
            <a:fillRect/>
          </a:stretch>
        </p:blipFill>
        <p:spPr>
          <a:xfrm>
            <a:off x="5505" y="1257338"/>
            <a:ext cx="11267948" cy="2976658"/>
          </a:xfrm>
          <a:prstGeom prst="rect">
            <a:avLst/>
          </a:prstGeom>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696142" y="311923"/>
            <a:ext cx="10850794" cy="6234424"/>
          </a:xfrm>
          <a:prstGeom prst="rect">
            <a:avLst/>
          </a:prstGeom>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14992" y="435578"/>
            <a:ext cx="9621520" cy="503984"/>
          </a:xfrm>
          <a:prstGeom prst="rect">
            <a:avLst/>
          </a:prstGeom>
        </p:spPr>
        <p:txBody>
          <a:bodyPr vert="horz" wrap="square" lIns="0" tIns="11430" rIns="0" bIns="0" rtlCol="0">
            <a:spAutoFit/>
          </a:bodyPr>
          <a:lstStyle/>
          <a:p>
            <a:pPr marL="12700">
              <a:lnSpc>
                <a:spcPct val="100000"/>
              </a:lnSpc>
              <a:spcBef>
                <a:spcPts val="90"/>
              </a:spcBef>
            </a:pPr>
            <a:r>
              <a:rPr sz="3200" i="1" spc="-160" dirty="0">
                <a:solidFill>
                  <a:srgbClr val="006FC0"/>
                </a:solidFill>
                <a:latin typeface="Cambria"/>
                <a:cs typeface="Cambria"/>
              </a:rPr>
              <a:t>C</a:t>
            </a:r>
            <a:r>
              <a:rPr sz="3200" i="1" spc="-100" dirty="0">
                <a:solidFill>
                  <a:srgbClr val="006FC0"/>
                </a:solidFill>
                <a:latin typeface="Cambria"/>
                <a:cs typeface="Cambria"/>
              </a:rPr>
              <a:t>o</a:t>
            </a:r>
            <a:r>
              <a:rPr sz="3200" i="1" spc="-105" dirty="0">
                <a:solidFill>
                  <a:srgbClr val="006FC0"/>
                </a:solidFill>
                <a:latin typeface="Cambria"/>
                <a:cs typeface="Cambria"/>
              </a:rPr>
              <a:t>h</a:t>
            </a:r>
            <a:r>
              <a:rPr sz="3200" i="1" spc="-110" dirty="0">
                <a:solidFill>
                  <a:srgbClr val="006FC0"/>
                </a:solidFill>
                <a:latin typeface="Cambria"/>
                <a:cs typeface="Cambria"/>
              </a:rPr>
              <a:t>e</a:t>
            </a:r>
            <a:r>
              <a:rPr sz="3200" i="1" spc="-95" dirty="0">
                <a:solidFill>
                  <a:srgbClr val="006FC0"/>
                </a:solidFill>
                <a:latin typeface="Cambria"/>
                <a:cs typeface="Cambria"/>
              </a:rPr>
              <a:t>n</a:t>
            </a:r>
            <a:r>
              <a:rPr sz="3200" i="1" spc="-110" dirty="0">
                <a:solidFill>
                  <a:srgbClr val="006FC0"/>
                </a:solidFill>
                <a:latin typeface="Cambria"/>
                <a:cs typeface="Cambria"/>
              </a:rPr>
              <a:t>-</a:t>
            </a:r>
            <a:r>
              <a:rPr sz="3200" i="1" spc="-140" dirty="0">
                <a:solidFill>
                  <a:srgbClr val="006FC0"/>
                </a:solidFill>
                <a:latin typeface="Cambria"/>
                <a:cs typeface="Cambria"/>
              </a:rPr>
              <a:t>S</a:t>
            </a:r>
            <a:r>
              <a:rPr sz="3200" i="1" spc="-100" dirty="0">
                <a:solidFill>
                  <a:srgbClr val="006FC0"/>
                </a:solidFill>
                <a:latin typeface="Cambria"/>
                <a:cs typeface="Cambria"/>
              </a:rPr>
              <a:t>u</a:t>
            </a:r>
            <a:r>
              <a:rPr sz="3200" i="1" spc="-110" dirty="0">
                <a:solidFill>
                  <a:srgbClr val="006FC0"/>
                </a:solidFill>
                <a:latin typeface="Cambria"/>
                <a:cs typeface="Cambria"/>
              </a:rPr>
              <a:t>t</a:t>
            </a:r>
            <a:r>
              <a:rPr sz="3200" i="1" spc="-105" dirty="0">
                <a:solidFill>
                  <a:srgbClr val="006FC0"/>
                </a:solidFill>
                <a:latin typeface="Cambria"/>
                <a:cs typeface="Cambria"/>
              </a:rPr>
              <a:t>h</a:t>
            </a:r>
            <a:r>
              <a:rPr sz="3200" i="1" spc="-110" dirty="0">
                <a:solidFill>
                  <a:srgbClr val="006FC0"/>
                </a:solidFill>
                <a:latin typeface="Cambria"/>
                <a:cs typeface="Cambria"/>
              </a:rPr>
              <a:t>e</a:t>
            </a:r>
            <a:r>
              <a:rPr sz="3200" i="1" spc="-120" dirty="0">
                <a:solidFill>
                  <a:srgbClr val="006FC0"/>
                </a:solidFill>
                <a:latin typeface="Cambria"/>
                <a:cs typeface="Cambria"/>
              </a:rPr>
              <a:t>r</a:t>
            </a:r>
            <a:r>
              <a:rPr sz="3200" i="1" spc="-114" dirty="0">
                <a:solidFill>
                  <a:srgbClr val="006FC0"/>
                </a:solidFill>
                <a:latin typeface="Cambria"/>
                <a:cs typeface="Cambria"/>
              </a:rPr>
              <a:t>l</a:t>
            </a:r>
            <a:r>
              <a:rPr sz="3200" i="1" spc="-100" dirty="0">
                <a:solidFill>
                  <a:srgbClr val="006FC0"/>
                </a:solidFill>
                <a:latin typeface="Cambria"/>
                <a:cs typeface="Cambria"/>
              </a:rPr>
              <a:t>an</a:t>
            </a:r>
            <a:r>
              <a:rPr sz="3200" i="1" spc="-5" dirty="0">
                <a:solidFill>
                  <a:srgbClr val="006FC0"/>
                </a:solidFill>
                <a:latin typeface="Cambria"/>
                <a:cs typeface="Cambria"/>
              </a:rPr>
              <a:t>d</a:t>
            </a:r>
            <a:r>
              <a:rPr sz="3200" i="1" spc="-200" dirty="0">
                <a:solidFill>
                  <a:srgbClr val="006FC0"/>
                </a:solidFill>
                <a:latin typeface="Cambria"/>
                <a:cs typeface="Cambria"/>
              </a:rPr>
              <a:t> </a:t>
            </a:r>
            <a:r>
              <a:rPr sz="3200" i="1" spc="-120" dirty="0">
                <a:solidFill>
                  <a:srgbClr val="006FC0"/>
                </a:solidFill>
                <a:latin typeface="Cambria"/>
                <a:cs typeface="Cambria"/>
              </a:rPr>
              <a:t>L</a:t>
            </a:r>
            <a:r>
              <a:rPr sz="3200" i="1" spc="-105" dirty="0">
                <a:solidFill>
                  <a:srgbClr val="006FC0"/>
                </a:solidFill>
                <a:latin typeface="Cambria"/>
                <a:cs typeface="Cambria"/>
              </a:rPr>
              <a:t>i</a:t>
            </a:r>
            <a:r>
              <a:rPr sz="3200" i="1" spc="-100" dirty="0">
                <a:solidFill>
                  <a:srgbClr val="006FC0"/>
                </a:solidFill>
                <a:latin typeface="Cambria"/>
                <a:cs typeface="Cambria"/>
              </a:rPr>
              <a:t>n</a:t>
            </a:r>
            <a:r>
              <a:rPr sz="3200" i="1" spc="-5" dirty="0">
                <a:solidFill>
                  <a:srgbClr val="006FC0"/>
                </a:solidFill>
                <a:latin typeface="Cambria"/>
                <a:cs typeface="Cambria"/>
              </a:rPr>
              <a:t>e</a:t>
            </a:r>
            <a:r>
              <a:rPr sz="3200" i="1" spc="-210" dirty="0">
                <a:solidFill>
                  <a:srgbClr val="006FC0"/>
                </a:solidFill>
                <a:latin typeface="Cambria"/>
                <a:cs typeface="Cambria"/>
              </a:rPr>
              <a:t> </a:t>
            </a:r>
            <a:r>
              <a:rPr sz="3200" i="1" spc="-110" dirty="0">
                <a:solidFill>
                  <a:srgbClr val="006FC0"/>
                </a:solidFill>
                <a:latin typeface="Cambria"/>
                <a:cs typeface="Cambria"/>
              </a:rPr>
              <a:t>C</a:t>
            </a:r>
            <a:r>
              <a:rPr sz="3200" i="1" spc="-114" dirty="0">
                <a:solidFill>
                  <a:srgbClr val="006FC0"/>
                </a:solidFill>
                <a:latin typeface="Cambria"/>
                <a:cs typeface="Cambria"/>
              </a:rPr>
              <a:t>l</a:t>
            </a:r>
            <a:r>
              <a:rPr sz="3200" i="1" spc="-105" dirty="0">
                <a:solidFill>
                  <a:srgbClr val="006FC0"/>
                </a:solidFill>
                <a:latin typeface="Cambria"/>
                <a:cs typeface="Cambria"/>
              </a:rPr>
              <a:t>ippi</a:t>
            </a:r>
            <a:r>
              <a:rPr sz="3200" i="1" spc="-100" dirty="0">
                <a:solidFill>
                  <a:srgbClr val="006FC0"/>
                </a:solidFill>
                <a:latin typeface="Cambria"/>
                <a:cs typeface="Cambria"/>
              </a:rPr>
              <a:t>n</a:t>
            </a:r>
            <a:r>
              <a:rPr sz="3200" i="1" spc="-5" dirty="0">
                <a:solidFill>
                  <a:srgbClr val="006FC0"/>
                </a:solidFill>
                <a:latin typeface="Cambria"/>
                <a:cs typeface="Cambria"/>
              </a:rPr>
              <a:t>g</a:t>
            </a:r>
            <a:r>
              <a:rPr sz="3200" i="1" spc="-185" dirty="0">
                <a:solidFill>
                  <a:srgbClr val="006FC0"/>
                </a:solidFill>
                <a:latin typeface="Cambria"/>
                <a:cs typeface="Cambria"/>
              </a:rPr>
              <a:t> </a:t>
            </a:r>
            <a:r>
              <a:rPr sz="3200" i="1" spc="-145" dirty="0">
                <a:solidFill>
                  <a:srgbClr val="006FC0"/>
                </a:solidFill>
                <a:latin typeface="Cambria"/>
                <a:cs typeface="Cambria"/>
              </a:rPr>
              <a:t>A</a:t>
            </a:r>
            <a:r>
              <a:rPr sz="3200" i="1" spc="-114" dirty="0">
                <a:solidFill>
                  <a:srgbClr val="006FC0"/>
                </a:solidFill>
                <a:latin typeface="Cambria"/>
                <a:cs typeface="Cambria"/>
              </a:rPr>
              <a:t>l</a:t>
            </a:r>
            <a:r>
              <a:rPr sz="3200" i="1" spc="-130" dirty="0">
                <a:solidFill>
                  <a:srgbClr val="006FC0"/>
                </a:solidFill>
                <a:latin typeface="Cambria"/>
                <a:cs typeface="Cambria"/>
              </a:rPr>
              <a:t>g</a:t>
            </a:r>
            <a:r>
              <a:rPr sz="3200" i="1" spc="-100" dirty="0">
                <a:solidFill>
                  <a:srgbClr val="006FC0"/>
                </a:solidFill>
                <a:latin typeface="Cambria"/>
                <a:cs typeface="Cambria"/>
              </a:rPr>
              <a:t>o</a:t>
            </a:r>
            <a:r>
              <a:rPr sz="3200" i="1" spc="-95" dirty="0">
                <a:solidFill>
                  <a:srgbClr val="006FC0"/>
                </a:solidFill>
                <a:latin typeface="Cambria"/>
                <a:cs typeface="Cambria"/>
              </a:rPr>
              <a:t>r</a:t>
            </a:r>
            <a:r>
              <a:rPr sz="3200" i="1" spc="-105" dirty="0">
                <a:solidFill>
                  <a:srgbClr val="006FC0"/>
                </a:solidFill>
                <a:latin typeface="Cambria"/>
                <a:cs typeface="Cambria"/>
              </a:rPr>
              <a:t>i</a:t>
            </a:r>
            <a:r>
              <a:rPr sz="3200" i="1" spc="-110" dirty="0">
                <a:solidFill>
                  <a:srgbClr val="006FC0"/>
                </a:solidFill>
                <a:latin typeface="Cambria"/>
                <a:cs typeface="Cambria"/>
              </a:rPr>
              <a:t>t</a:t>
            </a:r>
            <a:r>
              <a:rPr sz="3200" i="1" spc="-105" dirty="0">
                <a:solidFill>
                  <a:srgbClr val="006FC0"/>
                </a:solidFill>
                <a:latin typeface="Cambria"/>
                <a:cs typeface="Cambria"/>
              </a:rPr>
              <a:t>h</a:t>
            </a:r>
            <a:r>
              <a:rPr sz="3200" i="1" spc="-10" dirty="0">
                <a:solidFill>
                  <a:srgbClr val="006FC0"/>
                </a:solidFill>
                <a:latin typeface="Cambria"/>
                <a:cs typeface="Cambria"/>
              </a:rPr>
              <a:t>m</a:t>
            </a:r>
            <a:endParaRPr sz="3200">
              <a:latin typeface="Cambria"/>
              <a:cs typeface="Cambria"/>
            </a:endParaRPr>
          </a:p>
        </p:txBody>
      </p:sp>
      <p:sp>
        <p:nvSpPr>
          <p:cNvPr id="3" name="object 3"/>
          <p:cNvSpPr txBox="1"/>
          <p:nvPr/>
        </p:nvSpPr>
        <p:spPr>
          <a:xfrm>
            <a:off x="869424" y="1211637"/>
            <a:ext cx="9805245" cy="1706878"/>
          </a:xfrm>
          <a:prstGeom prst="rect">
            <a:avLst/>
          </a:prstGeom>
        </p:spPr>
        <p:txBody>
          <a:bodyPr vert="horz" wrap="square" lIns="0" tIns="13970" rIns="0" bIns="0" rtlCol="0">
            <a:spAutoFit/>
          </a:bodyPr>
          <a:lstStyle/>
          <a:p>
            <a:pPr marL="241300" marR="5080" indent="-228600" algn="just">
              <a:lnSpc>
                <a:spcPct val="100000"/>
              </a:lnSpc>
              <a:spcBef>
                <a:spcPts val="110"/>
              </a:spcBef>
              <a:buClr>
                <a:srgbClr val="4F81BC"/>
              </a:buClr>
              <a:buFont typeface="Arial MT"/>
              <a:buChar char="•"/>
              <a:tabLst>
                <a:tab pos="241300" algn="l"/>
              </a:tabLst>
            </a:pPr>
            <a:r>
              <a:rPr sz="2200" dirty="0">
                <a:latin typeface="Calibri"/>
                <a:cs typeface="Calibri"/>
              </a:rPr>
              <a:t>One</a:t>
            </a:r>
            <a:r>
              <a:rPr sz="2200" spc="275" dirty="0">
                <a:latin typeface="Calibri"/>
                <a:cs typeface="Calibri"/>
              </a:rPr>
              <a:t> </a:t>
            </a:r>
            <a:r>
              <a:rPr sz="2200" spc="5" dirty="0">
                <a:latin typeface="Calibri"/>
                <a:cs typeface="Calibri"/>
              </a:rPr>
              <a:t>of</a:t>
            </a:r>
            <a:r>
              <a:rPr sz="2200" spc="265" dirty="0">
                <a:latin typeface="Calibri"/>
                <a:cs typeface="Calibri"/>
              </a:rPr>
              <a:t> </a:t>
            </a:r>
            <a:r>
              <a:rPr sz="2200" dirty="0">
                <a:latin typeface="Calibri"/>
                <a:cs typeface="Calibri"/>
              </a:rPr>
              <a:t>the</a:t>
            </a:r>
            <a:r>
              <a:rPr sz="2200" spc="245" dirty="0">
                <a:latin typeface="Calibri"/>
                <a:cs typeface="Calibri"/>
              </a:rPr>
              <a:t> </a:t>
            </a:r>
            <a:r>
              <a:rPr sz="2200" spc="-5" dirty="0">
                <a:latin typeface="Calibri"/>
                <a:cs typeface="Calibri"/>
              </a:rPr>
              <a:t>oldest</a:t>
            </a:r>
            <a:r>
              <a:rPr sz="2200" spc="254" dirty="0">
                <a:latin typeface="Calibri"/>
                <a:cs typeface="Calibri"/>
              </a:rPr>
              <a:t> </a:t>
            </a:r>
            <a:r>
              <a:rPr sz="2200" dirty="0">
                <a:latin typeface="Calibri"/>
                <a:cs typeface="Calibri"/>
              </a:rPr>
              <a:t>and</a:t>
            </a:r>
            <a:r>
              <a:rPr sz="2200" spc="260" dirty="0">
                <a:latin typeface="Calibri"/>
                <a:cs typeface="Calibri"/>
              </a:rPr>
              <a:t> </a:t>
            </a:r>
            <a:r>
              <a:rPr sz="2200" spc="-10" dirty="0">
                <a:latin typeface="Calibri"/>
                <a:cs typeface="Calibri"/>
              </a:rPr>
              <a:t>most</a:t>
            </a:r>
            <a:r>
              <a:rPr sz="2200" spc="270" dirty="0">
                <a:latin typeface="Calibri"/>
                <a:cs typeface="Calibri"/>
              </a:rPr>
              <a:t> </a:t>
            </a:r>
            <a:r>
              <a:rPr sz="2200" spc="-5" dirty="0">
                <a:latin typeface="Calibri"/>
                <a:cs typeface="Calibri"/>
              </a:rPr>
              <a:t>popular</a:t>
            </a:r>
            <a:r>
              <a:rPr sz="2200" spc="270" dirty="0">
                <a:latin typeface="Calibri"/>
                <a:cs typeface="Calibri"/>
              </a:rPr>
              <a:t> </a:t>
            </a:r>
            <a:r>
              <a:rPr sz="2200" spc="-5" dirty="0">
                <a:latin typeface="Calibri"/>
                <a:cs typeface="Calibri"/>
              </a:rPr>
              <a:t>line-clipping</a:t>
            </a:r>
            <a:r>
              <a:rPr sz="2200" spc="265" dirty="0">
                <a:latin typeface="Calibri"/>
                <a:cs typeface="Calibri"/>
              </a:rPr>
              <a:t> </a:t>
            </a:r>
            <a:r>
              <a:rPr sz="2200" spc="-5" dirty="0">
                <a:latin typeface="Calibri"/>
                <a:cs typeface="Calibri"/>
              </a:rPr>
              <a:t>algorithms. </a:t>
            </a:r>
            <a:r>
              <a:rPr sz="2200" spc="-484" dirty="0">
                <a:latin typeface="Calibri"/>
                <a:cs typeface="Calibri"/>
              </a:rPr>
              <a:t> </a:t>
            </a:r>
            <a:r>
              <a:rPr sz="2200" dirty="0">
                <a:latin typeface="Calibri"/>
                <a:cs typeface="Calibri"/>
              </a:rPr>
              <a:t>In this </a:t>
            </a:r>
            <a:r>
              <a:rPr sz="2200" spc="-5" dirty="0">
                <a:latin typeface="Calibri"/>
                <a:cs typeface="Calibri"/>
              </a:rPr>
              <a:t>method, </a:t>
            </a:r>
            <a:r>
              <a:rPr sz="2200" spc="-15" dirty="0">
                <a:latin typeface="Calibri"/>
                <a:cs typeface="Calibri"/>
              </a:rPr>
              <a:t>coordinate system </a:t>
            </a:r>
            <a:r>
              <a:rPr sz="2200" dirty="0">
                <a:latin typeface="Calibri"/>
                <a:cs typeface="Calibri"/>
              </a:rPr>
              <a:t>is </a:t>
            </a:r>
            <a:r>
              <a:rPr sz="2200" spc="-10" dirty="0">
                <a:latin typeface="Calibri"/>
                <a:cs typeface="Calibri"/>
              </a:rPr>
              <a:t>divided </a:t>
            </a:r>
            <a:r>
              <a:rPr sz="2200" spc="-15" dirty="0">
                <a:latin typeface="Calibri"/>
                <a:cs typeface="Calibri"/>
              </a:rPr>
              <a:t>into </a:t>
            </a:r>
            <a:r>
              <a:rPr sz="2200" spc="-5" dirty="0">
                <a:latin typeface="Calibri"/>
                <a:cs typeface="Calibri"/>
              </a:rPr>
              <a:t>nine regions. </a:t>
            </a:r>
            <a:r>
              <a:rPr sz="2200" dirty="0">
                <a:latin typeface="Calibri"/>
                <a:cs typeface="Calibri"/>
              </a:rPr>
              <a:t> All</a:t>
            </a:r>
            <a:r>
              <a:rPr sz="2200" spc="5" dirty="0">
                <a:latin typeface="Calibri"/>
                <a:cs typeface="Calibri"/>
              </a:rPr>
              <a:t> </a:t>
            </a:r>
            <a:r>
              <a:rPr sz="2200" spc="-10" dirty="0">
                <a:latin typeface="Calibri"/>
                <a:cs typeface="Calibri"/>
              </a:rPr>
              <a:t>regions</a:t>
            </a:r>
            <a:r>
              <a:rPr sz="2200" spc="-5" dirty="0">
                <a:latin typeface="Calibri"/>
                <a:cs typeface="Calibri"/>
              </a:rPr>
              <a:t> </a:t>
            </a:r>
            <a:r>
              <a:rPr sz="2200" spc="-25" dirty="0">
                <a:latin typeface="Calibri"/>
                <a:cs typeface="Calibri"/>
              </a:rPr>
              <a:t>have</a:t>
            </a:r>
            <a:r>
              <a:rPr sz="2200" spc="-20" dirty="0">
                <a:latin typeface="Calibri"/>
                <a:cs typeface="Calibri"/>
              </a:rPr>
              <a:t> </a:t>
            </a:r>
            <a:r>
              <a:rPr sz="2200" spc="-5" dirty="0">
                <a:latin typeface="Calibri"/>
                <a:cs typeface="Calibri"/>
              </a:rPr>
              <a:t>their</a:t>
            </a:r>
            <a:r>
              <a:rPr sz="2200" dirty="0">
                <a:latin typeface="Calibri"/>
                <a:cs typeface="Calibri"/>
              </a:rPr>
              <a:t> </a:t>
            </a:r>
            <a:r>
              <a:rPr sz="2200" spc="-10" dirty="0">
                <a:latin typeface="Calibri"/>
                <a:cs typeface="Calibri"/>
              </a:rPr>
              <a:t>associated</a:t>
            </a:r>
            <a:r>
              <a:rPr sz="2200" spc="-5" dirty="0">
                <a:latin typeface="Calibri"/>
                <a:cs typeface="Calibri"/>
              </a:rPr>
              <a:t> </a:t>
            </a:r>
            <a:r>
              <a:rPr sz="2200" spc="-10" dirty="0">
                <a:latin typeface="Calibri"/>
                <a:cs typeface="Calibri"/>
              </a:rPr>
              <a:t>region</a:t>
            </a:r>
            <a:r>
              <a:rPr sz="2200" spc="-5" dirty="0">
                <a:latin typeface="Calibri"/>
                <a:cs typeface="Calibri"/>
              </a:rPr>
              <a:t> codes.</a:t>
            </a:r>
            <a:r>
              <a:rPr sz="2200" dirty="0">
                <a:latin typeface="Calibri"/>
                <a:cs typeface="Calibri"/>
              </a:rPr>
              <a:t> </a:t>
            </a:r>
            <a:r>
              <a:rPr sz="2200" spc="-15" dirty="0">
                <a:latin typeface="Calibri"/>
                <a:cs typeface="Calibri"/>
              </a:rPr>
              <a:t>Every</a:t>
            </a:r>
            <a:r>
              <a:rPr sz="2200" spc="-10" dirty="0">
                <a:latin typeface="Calibri"/>
                <a:cs typeface="Calibri"/>
              </a:rPr>
              <a:t> line </a:t>
            </a:r>
            <a:r>
              <a:rPr sz="2200" spc="-5" dirty="0">
                <a:latin typeface="Calibri"/>
                <a:cs typeface="Calibri"/>
              </a:rPr>
              <a:t> endpoint </a:t>
            </a:r>
            <a:r>
              <a:rPr sz="2200" dirty="0">
                <a:latin typeface="Calibri"/>
                <a:cs typeface="Calibri"/>
              </a:rPr>
              <a:t>is assigned a </a:t>
            </a:r>
            <a:r>
              <a:rPr sz="2200" spc="-20" dirty="0">
                <a:latin typeface="Calibri"/>
                <a:cs typeface="Calibri"/>
              </a:rPr>
              <a:t>four </a:t>
            </a:r>
            <a:r>
              <a:rPr sz="2200" spc="-5" dirty="0">
                <a:latin typeface="Calibri"/>
                <a:cs typeface="Calibri"/>
              </a:rPr>
              <a:t>digit </a:t>
            </a:r>
            <a:r>
              <a:rPr sz="2200" dirty="0">
                <a:latin typeface="Calibri"/>
                <a:cs typeface="Calibri"/>
              </a:rPr>
              <a:t>binary </a:t>
            </a:r>
            <a:r>
              <a:rPr sz="2200" spc="-10" dirty="0">
                <a:latin typeface="Calibri"/>
                <a:cs typeface="Calibri"/>
              </a:rPr>
              <a:t>code (</a:t>
            </a:r>
            <a:r>
              <a:rPr sz="2200" i="1" spc="-10" dirty="0">
                <a:latin typeface="Calibri"/>
                <a:cs typeface="Calibri"/>
              </a:rPr>
              <a:t>region code or </a:t>
            </a:r>
            <a:r>
              <a:rPr sz="2200" i="1" spc="-5" dirty="0">
                <a:latin typeface="Calibri"/>
                <a:cs typeface="Calibri"/>
              </a:rPr>
              <a:t> out </a:t>
            </a:r>
            <a:r>
              <a:rPr sz="2200" i="1" spc="-10" dirty="0">
                <a:latin typeface="Calibri"/>
                <a:cs typeface="Calibri"/>
              </a:rPr>
              <a:t>code</a:t>
            </a:r>
            <a:r>
              <a:rPr sz="2200" spc="-10" dirty="0">
                <a:latin typeface="Calibri"/>
                <a:cs typeface="Calibri"/>
              </a:rPr>
              <a:t>). </a:t>
            </a:r>
            <a:r>
              <a:rPr sz="2200" spc="-15" dirty="0">
                <a:latin typeface="Calibri"/>
                <a:cs typeface="Calibri"/>
              </a:rPr>
              <a:t>Each </a:t>
            </a:r>
            <a:r>
              <a:rPr sz="2200" dirty="0">
                <a:latin typeface="Calibri"/>
                <a:cs typeface="Calibri"/>
              </a:rPr>
              <a:t>bit in the </a:t>
            </a:r>
            <a:r>
              <a:rPr sz="2200" spc="-5" dirty="0">
                <a:latin typeface="Calibri"/>
                <a:cs typeface="Calibri"/>
              </a:rPr>
              <a:t>code </a:t>
            </a:r>
            <a:r>
              <a:rPr sz="2200" dirty="0">
                <a:latin typeface="Calibri"/>
                <a:cs typeface="Calibri"/>
              </a:rPr>
              <a:t>is </a:t>
            </a:r>
            <a:r>
              <a:rPr sz="2200" spc="-10" dirty="0">
                <a:latin typeface="Calibri"/>
                <a:cs typeface="Calibri"/>
              </a:rPr>
              <a:t>set </a:t>
            </a:r>
            <a:r>
              <a:rPr sz="2200" spc="-20" dirty="0">
                <a:latin typeface="Calibri"/>
                <a:cs typeface="Calibri"/>
              </a:rPr>
              <a:t>to </a:t>
            </a:r>
            <a:r>
              <a:rPr sz="2200" spc="-5" dirty="0">
                <a:latin typeface="Calibri"/>
                <a:cs typeface="Calibri"/>
              </a:rPr>
              <a:t>either </a:t>
            </a:r>
            <a:r>
              <a:rPr sz="2200" spc="5" dirty="0">
                <a:latin typeface="Calibri"/>
                <a:cs typeface="Calibri"/>
              </a:rPr>
              <a:t>a </a:t>
            </a:r>
            <a:r>
              <a:rPr sz="2200" spc="-5" dirty="0">
                <a:latin typeface="Calibri"/>
                <a:cs typeface="Calibri"/>
              </a:rPr>
              <a:t>1(true) </a:t>
            </a:r>
            <a:r>
              <a:rPr sz="2200" spc="5" dirty="0">
                <a:latin typeface="Calibri"/>
                <a:cs typeface="Calibri"/>
              </a:rPr>
              <a:t>or a </a:t>
            </a:r>
            <a:r>
              <a:rPr sz="2200" spc="10" dirty="0">
                <a:latin typeface="Calibri"/>
                <a:cs typeface="Calibri"/>
              </a:rPr>
              <a:t> </a:t>
            </a:r>
            <a:r>
              <a:rPr sz="2200" spc="-5" dirty="0">
                <a:latin typeface="Calibri"/>
                <a:cs typeface="Calibri"/>
              </a:rPr>
              <a:t>0(false).</a:t>
            </a:r>
            <a:r>
              <a:rPr sz="2200" spc="-75" dirty="0">
                <a:latin typeface="Calibri"/>
                <a:cs typeface="Calibri"/>
              </a:rPr>
              <a:t> </a:t>
            </a:r>
            <a:r>
              <a:rPr sz="2200" dirty="0">
                <a:latin typeface="Calibri"/>
                <a:cs typeface="Calibri"/>
              </a:rPr>
              <a:t>Assign a</a:t>
            </a:r>
            <a:r>
              <a:rPr sz="2200" spc="-20" dirty="0">
                <a:latin typeface="Calibri"/>
                <a:cs typeface="Calibri"/>
              </a:rPr>
              <a:t> </a:t>
            </a:r>
            <a:r>
              <a:rPr sz="2200" spc="-5" dirty="0">
                <a:latin typeface="Calibri"/>
                <a:cs typeface="Calibri"/>
              </a:rPr>
              <a:t>bit</a:t>
            </a:r>
            <a:r>
              <a:rPr sz="2200" spc="10" dirty="0">
                <a:latin typeface="Calibri"/>
                <a:cs typeface="Calibri"/>
              </a:rPr>
              <a:t> </a:t>
            </a:r>
            <a:r>
              <a:rPr sz="2200" spc="-10" dirty="0">
                <a:latin typeface="Calibri"/>
                <a:cs typeface="Calibri"/>
              </a:rPr>
              <a:t>pattern</a:t>
            </a:r>
            <a:r>
              <a:rPr sz="2200" spc="-50" dirty="0">
                <a:latin typeface="Calibri"/>
                <a:cs typeface="Calibri"/>
              </a:rPr>
              <a:t> </a:t>
            </a:r>
            <a:r>
              <a:rPr sz="2200" spc="-10" dirty="0">
                <a:latin typeface="Calibri"/>
                <a:cs typeface="Calibri"/>
              </a:rPr>
              <a:t>to </a:t>
            </a:r>
            <a:r>
              <a:rPr sz="2200" dirty="0">
                <a:latin typeface="Calibri"/>
                <a:cs typeface="Calibri"/>
              </a:rPr>
              <a:t>each</a:t>
            </a:r>
            <a:r>
              <a:rPr sz="2200" spc="-20" dirty="0">
                <a:latin typeface="Calibri"/>
                <a:cs typeface="Calibri"/>
              </a:rPr>
              <a:t> </a:t>
            </a:r>
            <a:r>
              <a:rPr sz="2200" spc="-5" dirty="0">
                <a:latin typeface="Calibri"/>
                <a:cs typeface="Calibri"/>
              </a:rPr>
              <a:t>region</a:t>
            </a:r>
            <a:r>
              <a:rPr sz="2200" spc="-35" dirty="0">
                <a:latin typeface="Calibri"/>
                <a:cs typeface="Calibri"/>
              </a:rPr>
              <a:t> </a:t>
            </a:r>
            <a:r>
              <a:rPr sz="2200" dirty="0">
                <a:latin typeface="Calibri"/>
                <a:cs typeface="Calibri"/>
              </a:rPr>
              <a:t>as</a:t>
            </a:r>
            <a:r>
              <a:rPr sz="2200" spc="-15" dirty="0">
                <a:latin typeface="Calibri"/>
                <a:cs typeface="Calibri"/>
              </a:rPr>
              <a:t> </a:t>
            </a:r>
            <a:r>
              <a:rPr sz="2200" dirty="0">
                <a:latin typeface="Calibri"/>
                <a:cs typeface="Calibri"/>
              </a:rPr>
              <a:t>shown:</a:t>
            </a:r>
            <a:endParaRPr sz="2200">
              <a:latin typeface="Calibri"/>
              <a:cs typeface="Calibri"/>
            </a:endParaRPr>
          </a:p>
        </p:txBody>
      </p:sp>
      <p:sp>
        <p:nvSpPr>
          <p:cNvPr id="5" name="object 5"/>
          <p:cNvSpPr/>
          <p:nvPr/>
        </p:nvSpPr>
        <p:spPr>
          <a:xfrm>
            <a:off x="11375643" y="4236719"/>
            <a:ext cx="94827" cy="297180"/>
          </a:xfrm>
          <a:custGeom>
            <a:avLst/>
            <a:gdLst/>
            <a:ahLst/>
            <a:cxnLst/>
            <a:rect l="l" t="t" r="r" b="b"/>
            <a:pathLst>
              <a:path w="71120" h="396239">
                <a:moveTo>
                  <a:pt x="71120" y="396239"/>
                </a:moveTo>
                <a:lnTo>
                  <a:pt x="43451" y="390651"/>
                </a:lnTo>
                <a:lnTo>
                  <a:pt x="20843" y="375410"/>
                </a:lnTo>
                <a:lnTo>
                  <a:pt x="5593" y="352804"/>
                </a:lnTo>
                <a:lnTo>
                  <a:pt x="0" y="325119"/>
                </a:lnTo>
                <a:lnTo>
                  <a:pt x="0" y="71119"/>
                </a:lnTo>
                <a:lnTo>
                  <a:pt x="5593" y="43435"/>
                </a:lnTo>
                <a:lnTo>
                  <a:pt x="20843" y="20829"/>
                </a:lnTo>
                <a:lnTo>
                  <a:pt x="43451" y="5588"/>
                </a:lnTo>
                <a:lnTo>
                  <a:pt x="71120" y="0"/>
                </a:lnTo>
              </a:path>
            </a:pathLst>
          </a:custGeom>
          <a:ln w="19050">
            <a:solidFill>
              <a:srgbClr val="FFFFFF"/>
            </a:solidFill>
          </a:ln>
        </p:spPr>
        <p:txBody>
          <a:bodyPr wrap="square" lIns="0" tIns="0" rIns="0" bIns="0" rtlCol="0"/>
          <a:lstStyle/>
          <a:p>
            <a:endParaRPr/>
          </a:p>
        </p:txBody>
      </p:sp>
      <p:sp>
        <p:nvSpPr>
          <p:cNvPr id="6" name="object 6"/>
          <p:cNvSpPr/>
          <p:nvPr/>
        </p:nvSpPr>
        <p:spPr>
          <a:xfrm>
            <a:off x="12012337" y="4236719"/>
            <a:ext cx="94827" cy="297180"/>
          </a:xfrm>
          <a:custGeom>
            <a:avLst/>
            <a:gdLst/>
            <a:ahLst/>
            <a:cxnLst/>
            <a:rect l="l" t="t" r="r" b="b"/>
            <a:pathLst>
              <a:path w="71120" h="396239">
                <a:moveTo>
                  <a:pt x="0" y="0"/>
                </a:moveTo>
                <a:lnTo>
                  <a:pt x="27721" y="5588"/>
                </a:lnTo>
                <a:lnTo>
                  <a:pt x="50323" y="20829"/>
                </a:lnTo>
                <a:lnTo>
                  <a:pt x="65543" y="43435"/>
                </a:lnTo>
                <a:lnTo>
                  <a:pt x="71120" y="71119"/>
                </a:lnTo>
                <a:lnTo>
                  <a:pt x="71120" y="325119"/>
                </a:lnTo>
                <a:lnTo>
                  <a:pt x="65543" y="352804"/>
                </a:lnTo>
                <a:lnTo>
                  <a:pt x="50323" y="375410"/>
                </a:lnTo>
                <a:lnTo>
                  <a:pt x="27721" y="390651"/>
                </a:lnTo>
                <a:lnTo>
                  <a:pt x="0" y="396239"/>
                </a:lnTo>
              </a:path>
            </a:pathLst>
          </a:custGeom>
          <a:ln w="19050">
            <a:solidFill>
              <a:srgbClr val="FFFFFF"/>
            </a:solidFill>
          </a:ln>
        </p:spPr>
        <p:txBody>
          <a:bodyPr wrap="square" lIns="0" tIns="0" rIns="0" bIns="0" rtlCol="0"/>
          <a:lstStyle/>
          <a:p>
            <a:endParaRPr/>
          </a:p>
        </p:txBody>
      </p:sp>
      <p:sp>
        <p:nvSpPr>
          <p:cNvPr id="7" name="object 7"/>
          <p:cNvSpPr txBox="1"/>
          <p:nvPr/>
        </p:nvSpPr>
        <p:spPr>
          <a:xfrm>
            <a:off x="11573594" y="4263009"/>
            <a:ext cx="342900" cy="289823"/>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FFFFFF"/>
                </a:solidFill>
                <a:latin typeface="Calibri"/>
                <a:cs typeface="Calibri"/>
              </a:rPr>
              <a:t>21</a:t>
            </a:r>
            <a:endParaRPr sz="1800">
              <a:latin typeface="Calibri"/>
              <a:cs typeface="Calibri"/>
            </a:endParaRPr>
          </a:p>
        </p:txBody>
      </p:sp>
      <p:pic>
        <p:nvPicPr>
          <p:cNvPr id="13" name="Picture 12" descr="c1.jpg"/>
          <p:cNvPicPr>
            <a:picLocks noChangeAspect="1"/>
          </p:cNvPicPr>
          <p:nvPr/>
        </p:nvPicPr>
        <p:blipFill>
          <a:blip r:embed="rId2"/>
          <a:stretch>
            <a:fillRect/>
          </a:stretch>
        </p:blipFill>
        <p:spPr>
          <a:xfrm>
            <a:off x="1219200" y="2800350"/>
            <a:ext cx="9448800" cy="3543300"/>
          </a:xfrm>
          <a:prstGeom prst="rect">
            <a:avLst/>
          </a:prstGeom>
        </p:spPr>
      </p:pic>
      <p:sp>
        <p:nvSpPr>
          <p:cNvPr id="14" name="TextBox 13"/>
          <p:cNvSpPr txBox="1"/>
          <p:nvPr/>
        </p:nvSpPr>
        <p:spPr>
          <a:xfrm>
            <a:off x="2025333" y="5429250"/>
            <a:ext cx="2235200" cy="369332"/>
          </a:xfrm>
          <a:prstGeom prst="rect">
            <a:avLst/>
          </a:prstGeom>
          <a:noFill/>
        </p:spPr>
        <p:txBody>
          <a:bodyPr wrap="square" rtlCol="0">
            <a:spAutoFit/>
          </a:bodyPr>
          <a:lstStyle/>
          <a:p>
            <a:r>
              <a:rPr lang="en-US" b="1" dirty="0" smtClean="0"/>
              <a:t>(</a:t>
            </a:r>
            <a:r>
              <a:rPr lang="en-US" b="1" dirty="0" err="1" smtClean="0"/>
              <a:t>xw</a:t>
            </a:r>
            <a:r>
              <a:rPr lang="en-US" b="1" baseline="-25000" dirty="0" err="1" smtClean="0"/>
              <a:t>min</a:t>
            </a:r>
            <a:r>
              <a:rPr lang="en-US" b="1" dirty="0" err="1" smtClean="0"/>
              <a:t>,yw</a:t>
            </a:r>
            <a:r>
              <a:rPr lang="en-US" b="1" baseline="-25000" dirty="0" err="1" smtClean="0"/>
              <a:t>min</a:t>
            </a:r>
            <a:r>
              <a:rPr lang="en-US" b="1" dirty="0" smtClean="0"/>
              <a:t>)</a:t>
            </a:r>
            <a:endParaRPr lang="en-US" b="1" dirty="0"/>
          </a:p>
        </p:txBody>
      </p:sp>
      <p:sp>
        <p:nvSpPr>
          <p:cNvPr id="16" name="TextBox 15"/>
          <p:cNvSpPr txBox="1"/>
          <p:nvPr/>
        </p:nvSpPr>
        <p:spPr>
          <a:xfrm>
            <a:off x="7250240" y="3886200"/>
            <a:ext cx="2336800" cy="369332"/>
          </a:xfrm>
          <a:prstGeom prst="rect">
            <a:avLst/>
          </a:prstGeom>
          <a:noFill/>
        </p:spPr>
        <p:txBody>
          <a:bodyPr wrap="square" rtlCol="0">
            <a:spAutoFit/>
          </a:bodyPr>
          <a:lstStyle/>
          <a:p>
            <a:r>
              <a:rPr lang="en-US" b="1" dirty="0" smtClean="0"/>
              <a:t>(</a:t>
            </a:r>
            <a:r>
              <a:rPr lang="en-US" b="1" dirty="0" err="1" smtClean="0"/>
              <a:t>xw</a:t>
            </a:r>
            <a:r>
              <a:rPr lang="en-US" b="1" baseline="-25000" dirty="0" err="1" smtClean="0"/>
              <a:t>max</a:t>
            </a:r>
            <a:r>
              <a:rPr lang="en-US" b="1" dirty="0" err="1" smtClean="0"/>
              <a:t>,yw</a:t>
            </a:r>
            <a:r>
              <a:rPr lang="en-US" b="1" baseline="-25000" dirty="0" err="1" smtClean="0"/>
              <a:t>max</a:t>
            </a:r>
            <a:r>
              <a:rPr lang="en-US" b="1" dirty="0" smtClean="0"/>
              <a:t>)</a:t>
            </a:r>
            <a:endParaRPr lang="en-US" b="1" dirty="0"/>
          </a:p>
        </p:txBody>
      </p:sp>
      <p:sp>
        <p:nvSpPr>
          <p:cNvPr id="18" name="TextBox 17"/>
          <p:cNvSpPr txBox="1"/>
          <p:nvPr/>
        </p:nvSpPr>
        <p:spPr>
          <a:xfrm>
            <a:off x="3454400" y="5715000"/>
            <a:ext cx="508000" cy="369332"/>
          </a:xfrm>
          <a:prstGeom prst="rect">
            <a:avLst/>
          </a:prstGeom>
          <a:noFill/>
        </p:spPr>
        <p:txBody>
          <a:bodyPr wrap="square" rtlCol="0">
            <a:spAutoFit/>
          </a:bodyPr>
          <a:lstStyle/>
          <a:p>
            <a:r>
              <a:rPr lang="en-US" b="1" dirty="0" smtClean="0">
                <a:solidFill>
                  <a:srgbClr val="FF0000"/>
                </a:solidFill>
              </a:rPr>
              <a:t>A</a:t>
            </a:r>
            <a:endParaRPr lang="en-US" b="1" dirty="0">
              <a:solidFill>
                <a:srgbClr val="FF0000"/>
              </a:solidFill>
            </a:endParaRPr>
          </a:p>
        </p:txBody>
      </p:sp>
      <p:sp>
        <p:nvSpPr>
          <p:cNvPr id="19" name="TextBox 18"/>
          <p:cNvSpPr txBox="1"/>
          <p:nvPr/>
        </p:nvSpPr>
        <p:spPr>
          <a:xfrm>
            <a:off x="3454400" y="3943350"/>
            <a:ext cx="508000" cy="369332"/>
          </a:xfrm>
          <a:prstGeom prst="rect">
            <a:avLst/>
          </a:prstGeom>
          <a:noFill/>
        </p:spPr>
        <p:txBody>
          <a:bodyPr wrap="square" rtlCol="0">
            <a:spAutoFit/>
          </a:bodyPr>
          <a:lstStyle/>
          <a:p>
            <a:r>
              <a:rPr lang="en-US" b="1" dirty="0" smtClean="0">
                <a:solidFill>
                  <a:srgbClr val="FF0000"/>
                </a:solidFill>
              </a:rPr>
              <a:t>D</a:t>
            </a:r>
            <a:endParaRPr lang="en-US" b="1" dirty="0">
              <a:solidFill>
                <a:srgbClr val="FF0000"/>
              </a:solidFill>
            </a:endParaRPr>
          </a:p>
        </p:txBody>
      </p:sp>
      <p:sp>
        <p:nvSpPr>
          <p:cNvPr id="20" name="TextBox 19"/>
          <p:cNvSpPr txBox="1"/>
          <p:nvPr/>
        </p:nvSpPr>
        <p:spPr>
          <a:xfrm>
            <a:off x="9144000" y="5715000"/>
            <a:ext cx="508000" cy="369332"/>
          </a:xfrm>
          <a:prstGeom prst="rect">
            <a:avLst/>
          </a:prstGeom>
          <a:noFill/>
        </p:spPr>
        <p:txBody>
          <a:bodyPr wrap="square" rtlCol="0">
            <a:spAutoFit/>
          </a:bodyPr>
          <a:lstStyle/>
          <a:p>
            <a:r>
              <a:rPr lang="en-US" b="1" dirty="0" smtClean="0">
                <a:solidFill>
                  <a:srgbClr val="FF0000"/>
                </a:solidFill>
              </a:rPr>
              <a:t>B</a:t>
            </a:r>
            <a:endParaRPr lang="en-US" b="1" dirty="0">
              <a:solidFill>
                <a:srgbClr val="FF0000"/>
              </a:solidFill>
            </a:endParaRPr>
          </a:p>
        </p:txBody>
      </p:sp>
      <p:sp>
        <p:nvSpPr>
          <p:cNvPr id="21" name="TextBox 20"/>
          <p:cNvSpPr txBox="1"/>
          <p:nvPr/>
        </p:nvSpPr>
        <p:spPr>
          <a:xfrm>
            <a:off x="9144000" y="3943350"/>
            <a:ext cx="508000" cy="369332"/>
          </a:xfrm>
          <a:prstGeom prst="rect">
            <a:avLst/>
          </a:prstGeom>
          <a:noFill/>
        </p:spPr>
        <p:txBody>
          <a:bodyPr wrap="square" rtlCol="0">
            <a:spAutoFit/>
          </a:bodyPr>
          <a:lstStyle/>
          <a:p>
            <a:r>
              <a:rPr lang="en-US" b="1" dirty="0" smtClean="0">
                <a:solidFill>
                  <a:srgbClr val="FF0000"/>
                </a:solidFill>
              </a:rPr>
              <a:t>C</a:t>
            </a:r>
            <a:endParaRPr lang="en-US" b="1" dirty="0">
              <a:solidFill>
                <a:srgbClr val="FF0000"/>
              </a:solidFill>
            </a:endParaRPr>
          </a:p>
        </p:txBody>
      </p:sp>
      <p:graphicFrame>
        <p:nvGraphicFramePr>
          <p:cNvPr id="23" name="Table 22"/>
          <p:cNvGraphicFramePr>
            <a:graphicFrameLocks noGrp="1"/>
          </p:cNvGraphicFramePr>
          <p:nvPr/>
        </p:nvGraphicFramePr>
        <p:xfrm>
          <a:off x="5416445" y="3102964"/>
          <a:ext cx="4137284" cy="337279"/>
        </p:xfrm>
        <a:graphic>
          <a:graphicData uri="http://schemas.openxmlformats.org/drawingml/2006/table">
            <a:tbl>
              <a:tblPr/>
              <a:tblGrid>
                <a:gridCol w="1034321"/>
                <a:gridCol w="1034321"/>
                <a:gridCol w="1034321"/>
                <a:gridCol w="1034321"/>
              </a:tblGrid>
              <a:tr h="337279">
                <a:tc>
                  <a:txBody>
                    <a:bodyPr/>
                    <a:lstStyle/>
                    <a:p>
                      <a:r>
                        <a:rPr lang="en-US" sz="1400" dirty="0" smtClean="0"/>
                        <a:t>B4</a:t>
                      </a:r>
                      <a:endParaRPr lang="en-US" sz="1400" dirty="0"/>
                    </a:p>
                  </a:txBody>
                  <a:tcPr marL="121920" marR="121920" marT="34290" marB="34290">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tcPr>
                </a:tc>
                <a:tc>
                  <a:txBody>
                    <a:bodyPr/>
                    <a:lstStyle/>
                    <a:p>
                      <a:r>
                        <a:rPr lang="en-US" sz="1400" dirty="0" smtClean="0"/>
                        <a:t>B3</a:t>
                      </a:r>
                      <a:endParaRPr lang="en-US" sz="1400" dirty="0"/>
                    </a:p>
                  </a:txBody>
                  <a:tcPr marL="121920" marR="12192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B2</a:t>
                      </a:r>
                      <a:endParaRPr lang="en-US" sz="1400" dirty="0"/>
                    </a:p>
                  </a:txBody>
                  <a:tcPr marL="121920" marR="12192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B1</a:t>
                      </a:r>
                      <a:endParaRPr lang="en-US" sz="1400" dirty="0"/>
                    </a:p>
                  </a:txBody>
                  <a:tcPr marL="121920" marR="121920" marT="34290" marB="34290">
                    <a:lnL w="12700" cap="flat" cmpd="sng" algn="ctr">
                      <a:solidFill>
                        <a:schemeClr val="tx1"/>
                      </a:solidFill>
                      <a:prstDash val="solid"/>
                      <a:round/>
                      <a:headEnd type="none" w="med" len="med"/>
                      <a:tailEnd type="none" w="med" len="med"/>
                    </a:lnL>
                    <a:lnR w="12700" cmpd="sng">
                      <a:solidFill>
                        <a:schemeClr val="tx1"/>
                      </a:solid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graphicFrame>
        <p:nvGraphicFramePr>
          <p:cNvPr id="24" name="Table 23"/>
          <p:cNvGraphicFramePr>
            <a:graphicFrameLocks noGrp="1"/>
          </p:cNvGraphicFramePr>
          <p:nvPr/>
        </p:nvGraphicFramePr>
        <p:xfrm>
          <a:off x="5436433" y="3451486"/>
          <a:ext cx="4097312" cy="281940"/>
        </p:xfrm>
        <a:graphic>
          <a:graphicData uri="http://schemas.openxmlformats.org/drawingml/2006/table">
            <a:tbl>
              <a:tblPr/>
              <a:tblGrid>
                <a:gridCol w="1024328"/>
                <a:gridCol w="1260839"/>
                <a:gridCol w="914400"/>
                <a:gridCol w="897745"/>
              </a:tblGrid>
              <a:tr h="274320">
                <a:tc>
                  <a:txBody>
                    <a:bodyPr/>
                    <a:lstStyle/>
                    <a:p>
                      <a:r>
                        <a:rPr lang="en-US" sz="1400" dirty="0" smtClean="0"/>
                        <a:t>Top</a:t>
                      </a:r>
                      <a:endParaRPr lang="en-US" sz="1400" dirty="0"/>
                    </a:p>
                  </a:txBody>
                  <a:tcPr marL="121920" marR="121920" marT="34290" marB="34290">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tcPr>
                </a:tc>
                <a:tc>
                  <a:txBody>
                    <a:bodyPr/>
                    <a:lstStyle/>
                    <a:p>
                      <a:r>
                        <a:rPr lang="en-US" sz="1400" dirty="0" smtClean="0"/>
                        <a:t>Bottom</a:t>
                      </a:r>
                      <a:endParaRPr lang="en-US" sz="1400" dirty="0"/>
                    </a:p>
                  </a:txBody>
                  <a:tcPr marL="121920" marR="12192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Right</a:t>
                      </a:r>
                      <a:endParaRPr lang="en-US" sz="1400" dirty="0"/>
                    </a:p>
                  </a:txBody>
                  <a:tcPr marL="121920" marR="12192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Left</a:t>
                      </a:r>
                      <a:endParaRPr lang="en-US" sz="1400" dirty="0"/>
                    </a:p>
                  </a:txBody>
                  <a:tcPr marL="121920" marR="121920" marT="34290" marB="34290">
                    <a:lnL w="12700" cap="flat" cmpd="sng" algn="ctr">
                      <a:solidFill>
                        <a:schemeClr val="tx1"/>
                      </a:solidFill>
                      <a:prstDash val="solid"/>
                      <a:round/>
                      <a:headEnd type="none" w="med" len="med"/>
                      <a:tailEnd type="none" w="med" len="med"/>
                    </a:lnL>
                    <a:lnR w="12700" cmpd="sng">
                      <a:solidFill>
                        <a:schemeClr val="tx1"/>
                      </a:solid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609601" y="5486400"/>
            <a:ext cx="3817620" cy="1330492"/>
          </a:xfrm>
          <a:prstGeom prst="rect">
            <a:avLst/>
          </a:prstGeom>
        </p:spPr>
        <p:txBody>
          <a:bodyPr vert="horz" wrap="square" lIns="0" tIns="67945" rIns="0" bIns="0" rtlCol="0">
            <a:spAutoFit/>
          </a:bodyPr>
          <a:lstStyle/>
          <a:p>
            <a:pPr marL="241300" indent="-228600">
              <a:lnSpc>
                <a:spcPct val="100000"/>
              </a:lnSpc>
              <a:spcBef>
                <a:spcPts val="535"/>
              </a:spcBef>
              <a:buClr>
                <a:srgbClr val="C0504D"/>
              </a:buClr>
              <a:buFont typeface="Arial MT"/>
              <a:buChar char="•"/>
              <a:tabLst>
                <a:tab pos="240665" algn="l"/>
                <a:tab pos="241300" algn="l"/>
              </a:tabLst>
            </a:pPr>
            <a:r>
              <a:rPr sz="1800" spc="-15" dirty="0">
                <a:latin typeface="Calibri"/>
                <a:cs typeface="Calibri"/>
              </a:rPr>
              <a:t>First</a:t>
            </a:r>
            <a:r>
              <a:rPr sz="1800" spc="-10" dirty="0">
                <a:latin typeface="Calibri"/>
                <a:cs typeface="Calibri"/>
              </a:rPr>
              <a:t> </a:t>
            </a:r>
            <a:r>
              <a:rPr sz="1800" spc="-5" dirty="0">
                <a:latin typeface="Calibri"/>
                <a:cs typeface="Calibri"/>
              </a:rPr>
              <a:t>bit</a:t>
            </a:r>
            <a:r>
              <a:rPr sz="1800" spc="10" dirty="0">
                <a:latin typeface="Calibri"/>
                <a:cs typeface="Calibri"/>
              </a:rPr>
              <a:t> </a:t>
            </a:r>
            <a:r>
              <a:rPr sz="1800" spc="-5" dirty="0">
                <a:latin typeface="Calibri"/>
                <a:cs typeface="Calibri"/>
              </a:rPr>
              <a:t>is</a:t>
            </a:r>
            <a:r>
              <a:rPr sz="1800" spc="-15" dirty="0">
                <a:latin typeface="Calibri"/>
                <a:cs typeface="Calibri"/>
              </a:rPr>
              <a:t> </a:t>
            </a:r>
            <a:r>
              <a:rPr sz="1800" dirty="0">
                <a:latin typeface="Calibri"/>
                <a:cs typeface="Calibri"/>
              </a:rPr>
              <a:t>1,</a:t>
            </a:r>
            <a:r>
              <a:rPr sz="1800" spc="-10" dirty="0">
                <a:latin typeface="Calibri"/>
                <a:cs typeface="Calibri"/>
              </a:rPr>
              <a:t> </a:t>
            </a:r>
            <a:r>
              <a:rPr sz="1800" dirty="0">
                <a:latin typeface="Calibri"/>
                <a:cs typeface="Calibri"/>
              </a:rPr>
              <a:t>if</a:t>
            </a:r>
            <a:r>
              <a:rPr sz="1800" spc="15" dirty="0">
                <a:latin typeface="Calibri"/>
                <a:cs typeface="Calibri"/>
              </a:rPr>
              <a:t> </a:t>
            </a:r>
            <a:r>
              <a:rPr sz="1800" dirty="0">
                <a:latin typeface="Calibri"/>
                <a:cs typeface="Calibri"/>
              </a:rPr>
              <a:t>x</a:t>
            </a:r>
            <a:r>
              <a:rPr sz="1800" spc="-20" dirty="0">
                <a:latin typeface="Calibri"/>
                <a:cs typeface="Calibri"/>
              </a:rPr>
              <a:t> </a:t>
            </a:r>
            <a:r>
              <a:rPr sz="1800" dirty="0">
                <a:latin typeface="Calibri"/>
                <a:cs typeface="Calibri"/>
              </a:rPr>
              <a:t>&lt;</a:t>
            </a:r>
            <a:r>
              <a:rPr sz="1800" spc="5" dirty="0">
                <a:latin typeface="Calibri"/>
                <a:cs typeface="Calibri"/>
              </a:rPr>
              <a:t> </a:t>
            </a:r>
            <a:r>
              <a:rPr sz="1800" spc="-10" dirty="0">
                <a:latin typeface="Calibri"/>
                <a:cs typeface="Calibri"/>
              </a:rPr>
              <a:t>Xwmin</a:t>
            </a:r>
            <a:endParaRPr sz="1800">
              <a:latin typeface="Calibri"/>
              <a:cs typeface="Calibri"/>
            </a:endParaRPr>
          </a:p>
          <a:p>
            <a:pPr marL="241300" indent="-228600">
              <a:lnSpc>
                <a:spcPct val="100000"/>
              </a:lnSpc>
              <a:spcBef>
                <a:spcPts val="434"/>
              </a:spcBef>
              <a:buClr>
                <a:srgbClr val="C0504D"/>
              </a:buClr>
              <a:buFont typeface="Arial MT"/>
              <a:buChar char="•"/>
              <a:tabLst>
                <a:tab pos="240665" algn="l"/>
                <a:tab pos="241300" algn="l"/>
              </a:tabLst>
            </a:pPr>
            <a:r>
              <a:rPr sz="1800" spc="-5" dirty="0">
                <a:latin typeface="Calibri"/>
                <a:cs typeface="Calibri"/>
              </a:rPr>
              <a:t>Second</a:t>
            </a:r>
            <a:r>
              <a:rPr sz="1800" dirty="0">
                <a:latin typeface="Calibri"/>
                <a:cs typeface="Calibri"/>
              </a:rPr>
              <a:t> </a:t>
            </a:r>
            <a:r>
              <a:rPr sz="1800" spc="-5" dirty="0">
                <a:latin typeface="Calibri"/>
                <a:cs typeface="Calibri"/>
              </a:rPr>
              <a:t>bit</a:t>
            </a:r>
            <a:r>
              <a:rPr sz="1800" spc="10" dirty="0">
                <a:latin typeface="Calibri"/>
                <a:cs typeface="Calibri"/>
              </a:rPr>
              <a:t> </a:t>
            </a:r>
            <a:r>
              <a:rPr sz="1800" spc="-5" dirty="0">
                <a:latin typeface="Calibri"/>
                <a:cs typeface="Calibri"/>
              </a:rPr>
              <a:t>is</a:t>
            </a:r>
            <a:r>
              <a:rPr sz="1800" spc="-15" dirty="0">
                <a:latin typeface="Calibri"/>
                <a:cs typeface="Calibri"/>
              </a:rPr>
              <a:t> </a:t>
            </a:r>
            <a:r>
              <a:rPr sz="1800" dirty="0">
                <a:latin typeface="Calibri"/>
                <a:cs typeface="Calibri"/>
              </a:rPr>
              <a:t>1,</a:t>
            </a:r>
            <a:r>
              <a:rPr sz="1800" spc="-10" dirty="0">
                <a:latin typeface="Calibri"/>
                <a:cs typeface="Calibri"/>
              </a:rPr>
              <a:t> </a:t>
            </a:r>
            <a:r>
              <a:rPr sz="1800" dirty="0">
                <a:latin typeface="Calibri"/>
                <a:cs typeface="Calibri"/>
              </a:rPr>
              <a:t>if</a:t>
            </a:r>
            <a:r>
              <a:rPr sz="1800" spc="15" dirty="0">
                <a:latin typeface="Calibri"/>
                <a:cs typeface="Calibri"/>
              </a:rPr>
              <a:t> </a:t>
            </a:r>
            <a:r>
              <a:rPr sz="1800" dirty="0">
                <a:latin typeface="Calibri"/>
                <a:cs typeface="Calibri"/>
              </a:rPr>
              <a:t>x</a:t>
            </a:r>
            <a:r>
              <a:rPr sz="1800" spc="-25" dirty="0">
                <a:latin typeface="Calibri"/>
                <a:cs typeface="Calibri"/>
              </a:rPr>
              <a:t> </a:t>
            </a:r>
            <a:r>
              <a:rPr sz="1800" dirty="0">
                <a:latin typeface="Calibri"/>
                <a:cs typeface="Calibri"/>
              </a:rPr>
              <a:t>&gt;</a:t>
            </a:r>
            <a:r>
              <a:rPr sz="1800" spc="5" dirty="0">
                <a:latin typeface="Calibri"/>
                <a:cs typeface="Calibri"/>
              </a:rPr>
              <a:t> </a:t>
            </a:r>
            <a:r>
              <a:rPr sz="1800" spc="-15" dirty="0">
                <a:latin typeface="Calibri"/>
                <a:cs typeface="Calibri"/>
              </a:rPr>
              <a:t>Xwmax</a:t>
            </a:r>
            <a:endParaRPr sz="1800">
              <a:latin typeface="Calibri"/>
              <a:cs typeface="Calibri"/>
            </a:endParaRPr>
          </a:p>
          <a:p>
            <a:pPr marL="241300" indent="-228600">
              <a:lnSpc>
                <a:spcPct val="100000"/>
              </a:lnSpc>
              <a:spcBef>
                <a:spcPts val="430"/>
              </a:spcBef>
              <a:buClr>
                <a:srgbClr val="C0504D"/>
              </a:buClr>
              <a:buFont typeface="Arial MT"/>
              <a:buChar char="•"/>
              <a:tabLst>
                <a:tab pos="240665" algn="l"/>
                <a:tab pos="241300" algn="l"/>
              </a:tabLst>
            </a:pPr>
            <a:r>
              <a:rPr sz="1800" spc="-10" dirty="0">
                <a:latin typeface="Calibri"/>
                <a:cs typeface="Calibri"/>
              </a:rPr>
              <a:t>Third</a:t>
            </a:r>
            <a:r>
              <a:rPr sz="1800" spc="-20" dirty="0">
                <a:latin typeface="Calibri"/>
                <a:cs typeface="Calibri"/>
              </a:rPr>
              <a:t> </a:t>
            </a:r>
            <a:r>
              <a:rPr sz="1800" spc="-5" dirty="0">
                <a:latin typeface="Calibri"/>
                <a:cs typeface="Calibri"/>
              </a:rPr>
              <a:t>bit</a:t>
            </a:r>
            <a:r>
              <a:rPr sz="1800" spc="15" dirty="0">
                <a:latin typeface="Calibri"/>
                <a:cs typeface="Calibri"/>
              </a:rPr>
              <a:t> </a:t>
            </a:r>
            <a:r>
              <a:rPr sz="1800" spc="-5" dirty="0">
                <a:latin typeface="Calibri"/>
                <a:cs typeface="Calibri"/>
              </a:rPr>
              <a:t>is</a:t>
            </a:r>
            <a:r>
              <a:rPr sz="1800" spc="10" dirty="0">
                <a:latin typeface="Calibri"/>
                <a:cs typeface="Calibri"/>
              </a:rPr>
              <a:t> </a:t>
            </a:r>
            <a:r>
              <a:rPr sz="1800" dirty="0">
                <a:latin typeface="Calibri"/>
                <a:cs typeface="Calibri"/>
              </a:rPr>
              <a:t>1,</a:t>
            </a:r>
            <a:r>
              <a:rPr sz="1800" spc="-20" dirty="0">
                <a:latin typeface="Calibri"/>
                <a:cs typeface="Calibri"/>
              </a:rPr>
              <a:t> </a:t>
            </a:r>
            <a:r>
              <a:rPr sz="1800" spc="-5" dirty="0">
                <a:latin typeface="Calibri"/>
                <a:cs typeface="Calibri"/>
              </a:rPr>
              <a:t>if</a:t>
            </a:r>
            <a:r>
              <a:rPr sz="1800" spc="20" dirty="0">
                <a:latin typeface="Calibri"/>
                <a:cs typeface="Calibri"/>
              </a:rPr>
              <a:t> </a:t>
            </a:r>
            <a:r>
              <a:rPr sz="1800" dirty="0">
                <a:latin typeface="Calibri"/>
                <a:cs typeface="Calibri"/>
              </a:rPr>
              <a:t>y</a:t>
            </a:r>
            <a:r>
              <a:rPr sz="1800" spc="-10" dirty="0">
                <a:latin typeface="Calibri"/>
                <a:cs typeface="Calibri"/>
              </a:rPr>
              <a:t> </a:t>
            </a:r>
            <a:r>
              <a:rPr sz="1800" dirty="0">
                <a:latin typeface="Calibri"/>
                <a:cs typeface="Calibri"/>
              </a:rPr>
              <a:t>&lt;</a:t>
            </a:r>
            <a:r>
              <a:rPr sz="1800" spc="15" dirty="0">
                <a:latin typeface="Calibri"/>
                <a:cs typeface="Calibri"/>
              </a:rPr>
              <a:t> </a:t>
            </a:r>
            <a:r>
              <a:rPr sz="1800" spc="-10" dirty="0">
                <a:latin typeface="Calibri"/>
                <a:cs typeface="Calibri"/>
              </a:rPr>
              <a:t>Ywmin</a:t>
            </a:r>
            <a:endParaRPr sz="1800">
              <a:latin typeface="Calibri"/>
              <a:cs typeface="Calibri"/>
            </a:endParaRPr>
          </a:p>
          <a:p>
            <a:pPr marL="241300" indent="-228600">
              <a:lnSpc>
                <a:spcPct val="100000"/>
              </a:lnSpc>
              <a:spcBef>
                <a:spcPts val="434"/>
              </a:spcBef>
              <a:buClr>
                <a:srgbClr val="C0504D"/>
              </a:buClr>
              <a:buFont typeface="Arial MT"/>
              <a:buChar char="•"/>
              <a:tabLst>
                <a:tab pos="240665" algn="l"/>
                <a:tab pos="241300" algn="l"/>
              </a:tabLst>
            </a:pPr>
            <a:r>
              <a:rPr sz="1800" spc="-5" dirty="0">
                <a:latin typeface="Calibri"/>
                <a:cs typeface="Calibri"/>
              </a:rPr>
              <a:t>Fourth</a:t>
            </a:r>
            <a:r>
              <a:rPr sz="1800" spc="-25" dirty="0">
                <a:latin typeface="Calibri"/>
                <a:cs typeface="Calibri"/>
              </a:rPr>
              <a:t> </a:t>
            </a:r>
            <a:r>
              <a:rPr sz="1800" spc="-10" dirty="0">
                <a:latin typeface="Calibri"/>
                <a:cs typeface="Calibri"/>
              </a:rPr>
              <a:t>bit</a:t>
            </a:r>
            <a:r>
              <a:rPr sz="1800" spc="10" dirty="0">
                <a:latin typeface="Calibri"/>
                <a:cs typeface="Calibri"/>
              </a:rPr>
              <a:t> </a:t>
            </a:r>
            <a:r>
              <a:rPr sz="1800" spc="-5" dirty="0">
                <a:latin typeface="Calibri"/>
                <a:cs typeface="Calibri"/>
              </a:rPr>
              <a:t>is</a:t>
            </a:r>
            <a:r>
              <a:rPr sz="1800" spc="5" dirty="0">
                <a:latin typeface="Calibri"/>
                <a:cs typeface="Calibri"/>
              </a:rPr>
              <a:t> </a:t>
            </a:r>
            <a:r>
              <a:rPr sz="1800" dirty="0">
                <a:latin typeface="Calibri"/>
                <a:cs typeface="Calibri"/>
              </a:rPr>
              <a:t>1, </a:t>
            </a:r>
            <a:r>
              <a:rPr sz="1800" spc="-5" dirty="0">
                <a:latin typeface="Calibri"/>
                <a:cs typeface="Calibri"/>
              </a:rPr>
              <a:t>if</a:t>
            </a:r>
            <a:r>
              <a:rPr sz="1800" spc="-15" dirty="0">
                <a:latin typeface="Calibri"/>
                <a:cs typeface="Calibri"/>
              </a:rPr>
              <a:t> </a:t>
            </a:r>
            <a:r>
              <a:rPr sz="1800" dirty="0">
                <a:latin typeface="Calibri"/>
                <a:cs typeface="Calibri"/>
              </a:rPr>
              <a:t>y</a:t>
            </a:r>
            <a:r>
              <a:rPr sz="1800" spc="-5" dirty="0">
                <a:latin typeface="Calibri"/>
                <a:cs typeface="Calibri"/>
              </a:rPr>
              <a:t> </a:t>
            </a:r>
            <a:r>
              <a:rPr sz="1800" dirty="0">
                <a:latin typeface="Calibri"/>
                <a:cs typeface="Calibri"/>
              </a:rPr>
              <a:t>&gt;</a:t>
            </a:r>
            <a:r>
              <a:rPr sz="1800" spc="10" dirty="0">
                <a:latin typeface="Calibri"/>
                <a:cs typeface="Calibri"/>
              </a:rPr>
              <a:t> </a:t>
            </a:r>
            <a:r>
              <a:rPr sz="1800" spc="-10" dirty="0">
                <a:latin typeface="Calibri"/>
                <a:cs typeface="Calibri"/>
              </a:rPr>
              <a:t>Ywmax</a:t>
            </a:r>
            <a:endParaRPr sz="1800">
              <a:latin typeface="Calibri"/>
              <a:cs typeface="Calibri"/>
            </a:endParaRPr>
          </a:p>
        </p:txBody>
      </p:sp>
      <p:sp>
        <p:nvSpPr>
          <p:cNvPr id="4" name="object 4"/>
          <p:cNvSpPr txBox="1"/>
          <p:nvPr/>
        </p:nvSpPr>
        <p:spPr>
          <a:xfrm>
            <a:off x="4572000" y="5533245"/>
            <a:ext cx="5652347" cy="1342419"/>
          </a:xfrm>
          <a:prstGeom prst="rect">
            <a:avLst/>
          </a:prstGeom>
        </p:spPr>
        <p:txBody>
          <a:bodyPr vert="horz" wrap="square" lIns="0" tIns="12700" rIns="0" bIns="0" rtlCol="0">
            <a:spAutoFit/>
          </a:bodyPr>
          <a:lstStyle/>
          <a:p>
            <a:pPr marL="12700" marR="5080">
              <a:lnSpc>
                <a:spcPct val="120100"/>
              </a:lnSpc>
              <a:spcBef>
                <a:spcPts val="100"/>
              </a:spcBef>
            </a:pPr>
            <a:r>
              <a:rPr sz="1800" spc="-15" dirty="0">
                <a:latin typeface="Calibri"/>
                <a:cs typeface="Calibri"/>
              </a:rPr>
              <a:t>(Point</a:t>
            </a:r>
            <a:r>
              <a:rPr sz="1800" spc="-5" dirty="0">
                <a:latin typeface="Calibri"/>
                <a:cs typeface="Calibri"/>
              </a:rPr>
              <a:t> lies</a:t>
            </a:r>
            <a:r>
              <a:rPr sz="1800" spc="15" dirty="0">
                <a:latin typeface="Calibri"/>
                <a:cs typeface="Calibri"/>
              </a:rPr>
              <a:t> </a:t>
            </a:r>
            <a:r>
              <a:rPr sz="1800" spc="-15" dirty="0">
                <a:latin typeface="Calibri"/>
                <a:cs typeface="Calibri"/>
              </a:rPr>
              <a:t>to</a:t>
            </a:r>
            <a:r>
              <a:rPr sz="1800" spc="10" dirty="0">
                <a:latin typeface="Calibri"/>
                <a:cs typeface="Calibri"/>
              </a:rPr>
              <a:t> </a:t>
            </a:r>
            <a:r>
              <a:rPr sz="1800" spc="-10" dirty="0">
                <a:latin typeface="Calibri"/>
                <a:cs typeface="Calibri"/>
              </a:rPr>
              <a:t>left</a:t>
            </a:r>
            <a:r>
              <a:rPr sz="1800" spc="25" dirty="0">
                <a:latin typeface="Calibri"/>
                <a:cs typeface="Calibri"/>
              </a:rPr>
              <a:t> </a:t>
            </a:r>
            <a:r>
              <a:rPr sz="1800" spc="5" dirty="0">
                <a:latin typeface="Calibri"/>
                <a:cs typeface="Calibri"/>
              </a:rPr>
              <a:t>of</a:t>
            </a:r>
            <a:r>
              <a:rPr sz="1800" spc="-5" dirty="0">
                <a:latin typeface="Calibri"/>
                <a:cs typeface="Calibri"/>
              </a:rPr>
              <a:t> window)</a:t>
            </a:r>
            <a:r>
              <a:rPr sz="1800" spc="5" dirty="0">
                <a:latin typeface="Calibri"/>
                <a:cs typeface="Calibri"/>
              </a:rPr>
              <a:t> </a:t>
            </a:r>
            <a:r>
              <a:rPr sz="1800" dirty="0">
                <a:latin typeface="Calibri"/>
                <a:cs typeface="Calibri"/>
              </a:rPr>
              <a:t>,</a:t>
            </a:r>
            <a:r>
              <a:rPr sz="1800" spc="5" dirty="0">
                <a:latin typeface="Calibri"/>
                <a:cs typeface="Calibri"/>
              </a:rPr>
              <a:t> </a:t>
            </a:r>
            <a:r>
              <a:rPr sz="1800" spc="-5" dirty="0">
                <a:latin typeface="Calibri"/>
                <a:cs typeface="Calibri"/>
              </a:rPr>
              <a:t>else</a:t>
            </a:r>
            <a:r>
              <a:rPr sz="1800" spc="10" dirty="0">
                <a:latin typeface="Calibri"/>
                <a:cs typeface="Calibri"/>
              </a:rPr>
              <a:t> </a:t>
            </a:r>
            <a:r>
              <a:rPr sz="1800" spc="-10" dirty="0">
                <a:latin typeface="Calibri"/>
                <a:cs typeface="Calibri"/>
              </a:rPr>
              <a:t>set</a:t>
            </a:r>
            <a:r>
              <a:rPr sz="1800" spc="20" dirty="0">
                <a:latin typeface="Calibri"/>
                <a:cs typeface="Calibri"/>
              </a:rPr>
              <a:t> </a:t>
            </a:r>
            <a:r>
              <a:rPr sz="1800" spc="-5" dirty="0">
                <a:latin typeface="Calibri"/>
                <a:cs typeface="Calibri"/>
              </a:rPr>
              <a:t>it </a:t>
            </a:r>
            <a:r>
              <a:rPr sz="1800" spc="-15" dirty="0">
                <a:latin typeface="Calibri"/>
                <a:cs typeface="Calibri"/>
              </a:rPr>
              <a:t>to</a:t>
            </a:r>
            <a:r>
              <a:rPr sz="1800" spc="10" dirty="0">
                <a:latin typeface="Calibri"/>
                <a:cs typeface="Calibri"/>
              </a:rPr>
              <a:t> </a:t>
            </a:r>
            <a:r>
              <a:rPr sz="1800" dirty="0">
                <a:latin typeface="Calibri"/>
                <a:cs typeface="Calibri"/>
              </a:rPr>
              <a:t>0 </a:t>
            </a:r>
            <a:r>
              <a:rPr sz="1800" spc="5" dirty="0">
                <a:latin typeface="Calibri"/>
                <a:cs typeface="Calibri"/>
              </a:rPr>
              <a:t> </a:t>
            </a:r>
            <a:r>
              <a:rPr sz="1800" spc="-15" dirty="0">
                <a:latin typeface="Calibri"/>
                <a:cs typeface="Calibri"/>
              </a:rPr>
              <a:t>(Point</a:t>
            </a:r>
            <a:r>
              <a:rPr sz="1800" spc="-5" dirty="0">
                <a:latin typeface="Calibri"/>
                <a:cs typeface="Calibri"/>
              </a:rPr>
              <a:t> lies</a:t>
            </a:r>
            <a:r>
              <a:rPr sz="1800" spc="15" dirty="0">
                <a:latin typeface="Calibri"/>
                <a:cs typeface="Calibri"/>
              </a:rPr>
              <a:t> </a:t>
            </a:r>
            <a:r>
              <a:rPr sz="1800" spc="-15" dirty="0">
                <a:latin typeface="Calibri"/>
                <a:cs typeface="Calibri"/>
              </a:rPr>
              <a:t>to</a:t>
            </a:r>
            <a:r>
              <a:rPr sz="1800" spc="5" dirty="0">
                <a:latin typeface="Calibri"/>
                <a:cs typeface="Calibri"/>
              </a:rPr>
              <a:t> </a:t>
            </a:r>
            <a:r>
              <a:rPr sz="1800" spc="-10" dirty="0">
                <a:latin typeface="Calibri"/>
                <a:cs typeface="Calibri"/>
              </a:rPr>
              <a:t>right</a:t>
            </a:r>
            <a:r>
              <a:rPr sz="1800" spc="45" dirty="0">
                <a:latin typeface="Calibri"/>
                <a:cs typeface="Calibri"/>
              </a:rPr>
              <a:t> </a:t>
            </a:r>
            <a:r>
              <a:rPr sz="1800" spc="5" dirty="0">
                <a:latin typeface="Calibri"/>
                <a:cs typeface="Calibri"/>
              </a:rPr>
              <a:t>of</a:t>
            </a:r>
            <a:r>
              <a:rPr sz="1800" spc="-5" dirty="0">
                <a:latin typeface="Calibri"/>
                <a:cs typeface="Calibri"/>
              </a:rPr>
              <a:t> window)</a:t>
            </a:r>
            <a:r>
              <a:rPr sz="1800" spc="5" dirty="0">
                <a:latin typeface="Calibri"/>
                <a:cs typeface="Calibri"/>
              </a:rPr>
              <a:t> </a:t>
            </a:r>
            <a:r>
              <a:rPr sz="1800" dirty="0">
                <a:latin typeface="Calibri"/>
                <a:cs typeface="Calibri"/>
              </a:rPr>
              <a:t>,</a:t>
            </a:r>
            <a:r>
              <a:rPr sz="1800" spc="-25" dirty="0">
                <a:latin typeface="Calibri"/>
                <a:cs typeface="Calibri"/>
              </a:rPr>
              <a:t> </a:t>
            </a:r>
            <a:r>
              <a:rPr sz="1800" spc="-5" dirty="0">
                <a:latin typeface="Calibri"/>
                <a:cs typeface="Calibri"/>
              </a:rPr>
              <a:t>else</a:t>
            </a:r>
            <a:r>
              <a:rPr sz="1800" spc="35" dirty="0">
                <a:latin typeface="Calibri"/>
                <a:cs typeface="Calibri"/>
              </a:rPr>
              <a:t> </a:t>
            </a:r>
            <a:r>
              <a:rPr sz="1800" spc="-10" dirty="0">
                <a:latin typeface="Calibri"/>
                <a:cs typeface="Calibri"/>
              </a:rPr>
              <a:t>set</a:t>
            </a:r>
            <a:r>
              <a:rPr sz="1800" dirty="0">
                <a:latin typeface="Calibri"/>
                <a:cs typeface="Calibri"/>
              </a:rPr>
              <a:t> it</a:t>
            </a:r>
            <a:r>
              <a:rPr sz="1800" spc="10" dirty="0">
                <a:latin typeface="Calibri"/>
                <a:cs typeface="Calibri"/>
              </a:rPr>
              <a:t> </a:t>
            </a:r>
            <a:r>
              <a:rPr sz="1800" spc="-15" dirty="0">
                <a:latin typeface="Calibri"/>
                <a:cs typeface="Calibri"/>
              </a:rPr>
              <a:t>to</a:t>
            </a:r>
            <a:r>
              <a:rPr sz="1800" spc="10" dirty="0">
                <a:latin typeface="Calibri"/>
                <a:cs typeface="Calibri"/>
              </a:rPr>
              <a:t> </a:t>
            </a:r>
            <a:r>
              <a:rPr sz="1800" dirty="0">
                <a:latin typeface="Calibri"/>
                <a:cs typeface="Calibri"/>
              </a:rPr>
              <a:t>0 </a:t>
            </a:r>
            <a:r>
              <a:rPr sz="1800" spc="-395" dirty="0">
                <a:latin typeface="Calibri"/>
                <a:cs typeface="Calibri"/>
              </a:rPr>
              <a:t> </a:t>
            </a:r>
            <a:r>
              <a:rPr sz="1800" spc="-15" dirty="0">
                <a:latin typeface="Calibri"/>
                <a:cs typeface="Calibri"/>
              </a:rPr>
              <a:t>(Point</a:t>
            </a:r>
            <a:r>
              <a:rPr sz="1800" spc="-5" dirty="0">
                <a:latin typeface="Calibri"/>
                <a:cs typeface="Calibri"/>
              </a:rPr>
              <a:t> lies</a:t>
            </a:r>
            <a:r>
              <a:rPr sz="1800" spc="10" dirty="0">
                <a:latin typeface="Calibri"/>
                <a:cs typeface="Calibri"/>
              </a:rPr>
              <a:t> </a:t>
            </a:r>
            <a:r>
              <a:rPr sz="1800" spc="-15" dirty="0">
                <a:latin typeface="Calibri"/>
                <a:cs typeface="Calibri"/>
              </a:rPr>
              <a:t>to</a:t>
            </a:r>
            <a:r>
              <a:rPr sz="1800" spc="10" dirty="0">
                <a:latin typeface="Calibri"/>
                <a:cs typeface="Calibri"/>
              </a:rPr>
              <a:t> </a:t>
            </a:r>
            <a:r>
              <a:rPr sz="1800" spc="-5" dirty="0">
                <a:latin typeface="Calibri"/>
                <a:cs typeface="Calibri"/>
              </a:rPr>
              <a:t>below</a:t>
            </a:r>
            <a:r>
              <a:rPr sz="1800" dirty="0">
                <a:latin typeface="Calibri"/>
                <a:cs typeface="Calibri"/>
              </a:rPr>
              <a:t> window),</a:t>
            </a:r>
            <a:r>
              <a:rPr sz="1800" spc="5" dirty="0">
                <a:latin typeface="Calibri"/>
                <a:cs typeface="Calibri"/>
              </a:rPr>
              <a:t> </a:t>
            </a:r>
            <a:r>
              <a:rPr sz="1800" spc="-5" dirty="0">
                <a:latin typeface="Calibri"/>
                <a:cs typeface="Calibri"/>
              </a:rPr>
              <a:t>else</a:t>
            </a:r>
            <a:r>
              <a:rPr sz="1800" spc="30" dirty="0">
                <a:latin typeface="Calibri"/>
                <a:cs typeface="Calibri"/>
              </a:rPr>
              <a:t> </a:t>
            </a:r>
            <a:r>
              <a:rPr sz="1800" spc="-10" dirty="0">
                <a:latin typeface="Calibri"/>
                <a:cs typeface="Calibri"/>
              </a:rPr>
              <a:t>set</a:t>
            </a:r>
            <a:r>
              <a:rPr sz="1800" dirty="0">
                <a:latin typeface="Calibri"/>
                <a:cs typeface="Calibri"/>
              </a:rPr>
              <a:t> it</a:t>
            </a:r>
            <a:r>
              <a:rPr sz="1800" spc="10" dirty="0">
                <a:latin typeface="Calibri"/>
                <a:cs typeface="Calibri"/>
              </a:rPr>
              <a:t> </a:t>
            </a:r>
            <a:r>
              <a:rPr sz="1800" spc="-15" dirty="0">
                <a:latin typeface="Calibri"/>
                <a:cs typeface="Calibri"/>
              </a:rPr>
              <a:t>to</a:t>
            </a:r>
            <a:r>
              <a:rPr sz="1800" spc="5" dirty="0">
                <a:latin typeface="Calibri"/>
                <a:cs typeface="Calibri"/>
              </a:rPr>
              <a:t> </a:t>
            </a:r>
            <a:r>
              <a:rPr sz="1800" dirty="0">
                <a:latin typeface="Calibri"/>
                <a:cs typeface="Calibri"/>
              </a:rPr>
              <a:t>0 </a:t>
            </a:r>
            <a:r>
              <a:rPr sz="1800" spc="5" dirty="0">
                <a:latin typeface="Calibri"/>
                <a:cs typeface="Calibri"/>
              </a:rPr>
              <a:t> </a:t>
            </a:r>
            <a:r>
              <a:rPr sz="1800" spc="-15" dirty="0">
                <a:latin typeface="Calibri"/>
                <a:cs typeface="Calibri"/>
              </a:rPr>
              <a:t>(Point</a:t>
            </a:r>
            <a:r>
              <a:rPr sz="1800" dirty="0">
                <a:latin typeface="Calibri"/>
                <a:cs typeface="Calibri"/>
              </a:rPr>
              <a:t> </a:t>
            </a:r>
            <a:r>
              <a:rPr sz="1800" spc="-10" dirty="0">
                <a:latin typeface="Calibri"/>
                <a:cs typeface="Calibri"/>
              </a:rPr>
              <a:t>lies</a:t>
            </a:r>
            <a:r>
              <a:rPr sz="1800" spc="15" dirty="0">
                <a:latin typeface="Calibri"/>
                <a:cs typeface="Calibri"/>
              </a:rPr>
              <a:t> </a:t>
            </a:r>
            <a:r>
              <a:rPr sz="1800" spc="-15" dirty="0">
                <a:latin typeface="Calibri"/>
                <a:cs typeface="Calibri"/>
              </a:rPr>
              <a:t>to</a:t>
            </a:r>
            <a:r>
              <a:rPr sz="1800" spc="10" dirty="0">
                <a:latin typeface="Calibri"/>
                <a:cs typeface="Calibri"/>
              </a:rPr>
              <a:t> </a:t>
            </a:r>
            <a:r>
              <a:rPr sz="1800" spc="-5" dirty="0">
                <a:latin typeface="Calibri"/>
                <a:cs typeface="Calibri"/>
              </a:rPr>
              <a:t>above</a:t>
            </a:r>
            <a:r>
              <a:rPr sz="1800" spc="20" dirty="0">
                <a:latin typeface="Calibri"/>
                <a:cs typeface="Calibri"/>
              </a:rPr>
              <a:t> </a:t>
            </a:r>
            <a:r>
              <a:rPr sz="1800" spc="-5" dirty="0">
                <a:latin typeface="Calibri"/>
                <a:cs typeface="Calibri"/>
              </a:rPr>
              <a:t>window)</a:t>
            </a:r>
            <a:r>
              <a:rPr sz="1800" spc="5" dirty="0">
                <a:latin typeface="Calibri"/>
                <a:cs typeface="Calibri"/>
              </a:rPr>
              <a:t> </a:t>
            </a:r>
            <a:r>
              <a:rPr sz="1800" dirty="0">
                <a:latin typeface="Calibri"/>
                <a:cs typeface="Calibri"/>
              </a:rPr>
              <a:t>,</a:t>
            </a:r>
            <a:r>
              <a:rPr sz="1800" spc="5" dirty="0">
                <a:latin typeface="Calibri"/>
                <a:cs typeface="Calibri"/>
              </a:rPr>
              <a:t> </a:t>
            </a:r>
            <a:r>
              <a:rPr sz="1800" spc="-10" dirty="0">
                <a:latin typeface="Calibri"/>
                <a:cs typeface="Calibri"/>
              </a:rPr>
              <a:t>else</a:t>
            </a:r>
            <a:r>
              <a:rPr sz="1800" spc="15" dirty="0">
                <a:latin typeface="Calibri"/>
                <a:cs typeface="Calibri"/>
              </a:rPr>
              <a:t> </a:t>
            </a:r>
            <a:r>
              <a:rPr sz="1800" spc="-10" dirty="0">
                <a:latin typeface="Calibri"/>
                <a:cs typeface="Calibri"/>
              </a:rPr>
              <a:t>set</a:t>
            </a:r>
            <a:r>
              <a:rPr sz="1800" spc="25" dirty="0">
                <a:latin typeface="Calibri"/>
                <a:cs typeface="Calibri"/>
              </a:rPr>
              <a:t> </a:t>
            </a:r>
            <a:r>
              <a:rPr sz="1800" spc="-5" dirty="0">
                <a:latin typeface="Calibri"/>
                <a:cs typeface="Calibri"/>
              </a:rPr>
              <a:t>it</a:t>
            </a:r>
            <a:r>
              <a:rPr sz="1800" dirty="0">
                <a:latin typeface="Calibri"/>
                <a:cs typeface="Calibri"/>
              </a:rPr>
              <a:t> </a:t>
            </a:r>
            <a:r>
              <a:rPr sz="1800" spc="-15" dirty="0">
                <a:latin typeface="Calibri"/>
                <a:cs typeface="Calibri"/>
              </a:rPr>
              <a:t>to</a:t>
            </a:r>
            <a:r>
              <a:rPr sz="1800" spc="10" dirty="0">
                <a:latin typeface="Calibri"/>
                <a:cs typeface="Calibri"/>
              </a:rPr>
              <a:t> </a:t>
            </a:r>
            <a:r>
              <a:rPr sz="1800" dirty="0">
                <a:latin typeface="Calibri"/>
                <a:cs typeface="Calibri"/>
              </a:rPr>
              <a:t>0</a:t>
            </a:r>
            <a:endParaRPr sz="1800">
              <a:latin typeface="Calibri"/>
              <a:cs typeface="Calibri"/>
            </a:endParaRPr>
          </a:p>
        </p:txBody>
      </p:sp>
      <p:sp>
        <p:nvSpPr>
          <p:cNvPr id="6" name="object 6"/>
          <p:cNvSpPr/>
          <p:nvPr/>
        </p:nvSpPr>
        <p:spPr>
          <a:xfrm>
            <a:off x="11375643" y="4236719"/>
            <a:ext cx="94827" cy="297180"/>
          </a:xfrm>
          <a:custGeom>
            <a:avLst/>
            <a:gdLst/>
            <a:ahLst/>
            <a:cxnLst/>
            <a:rect l="l" t="t" r="r" b="b"/>
            <a:pathLst>
              <a:path w="71120" h="396239">
                <a:moveTo>
                  <a:pt x="71120" y="396239"/>
                </a:moveTo>
                <a:lnTo>
                  <a:pt x="43451" y="390651"/>
                </a:lnTo>
                <a:lnTo>
                  <a:pt x="20843" y="375410"/>
                </a:lnTo>
                <a:lnTo>
                  <a:pt x="5593" y="352804"/>
                </a:lnTo>
                <a:lnTo>
                  <a:pt x="0" y="325119"/>
                </a:lnTo>
                <a:lnTo>
                  <a:pt x="0" y="71119"/>
                </a:lnTo>
                <a:lnTo>
                  <a:pt x="5593" y="43435"/>
                </a:lnTo>
                <a:lnTo>
                  <a:pt x="20843" y="20829"/>
                </a:lnTo>
                <a:lnTo>
                  <a:pt x="43451" y="5588"/>
                </a:lnTo>
                <a:lnTo>
                  <a:pt x="71120" y="0"/>
                </a:lnTo>
              </a:path>
            </a:pathLst>
          </a:custGeom>
          <a:ln w="19050">
            <a:solidFill>
              <a:srgbClr val="FFFFFF"/>
            </a:solidFill>
          </a:ln>
        </p:spPr>
        <p:txBody>
          <a:bodyPr wrap="square" lIns="0" tIns="0" rIns="0" bIns="0" rtlCol="0"/>
          <a:lstStyle/>
          <a:p>
            <a:endParaRPr/>
          </a:p>
        </p:txBody>
      </p:sp>
      <p:sp>
        <p:nvSpPr>
          <p:cNvPr id="7" name="object 7"/>
          <p:cNvSpPr/>
          <p:nvPr/>
        </p:nvSpPr>
        <p:spPr>
          <a:xfrm>
            <a:off x="12012337" y="4236719"/>
            <a:ext cx="94827" cy="297180"/>
          </a:xfrm>
          <a:custGeom>
            <a:avLst/>
            <a:gdLst/>
            <a:ahLst/>
            <a:cxnLst/>
            <a:rect l="l" t="t" r="r" b="b"/>
            <a:pathLst>
              <a:path w="71120" h="396239">
                <a:moveTo>
                  <a:pt x="0" y="0"/>
                </a:moveTo>
                <a:lnTo>
                  <a:pt x="27721" y="5588"/>
                </a:lnTo>
                <a:lnTo>
                  <a:pt x="50323" y="20829"/>
                </a:lnTo>
                <a:lnTo>
                  <a:pt x="65543" y="43435"/>
                </a:lnTo>
                <a:lnTo>
                  <a:pt x="71120" y="71119"/>
                </a:lnTo>
                <a:lnTo>
                  <a:pt x="71120" y="325119"/>
                </a:lnTo>
                <a:lnTo>
                  <a:pt x="65543" y="352804"/>
                </a:lnTo>
                <a:lnTo>
                  <a:pt x="50323" y="375410"/>
                </a:lnTo>
                <a:lnTo>
                  <a:pt x="27721" y="390651"/>
                </a:lnTo>
                <a:lnTo>
                  <a:pt x="0" y="396239"/>
                </a:lnTo>
              </a:path>
            </a:pathLst>
          </a:custGeom>
          <a:ln w="19050">
            <a:solidFill>
              <a:srgbClr val="FFFFFF"/>
            </a:solidFill>
          </a:ln>
        </p:spPr>
        <p:txBody>
          <a:bodyPr wrap="square" lIns="0" tIns="0" rIns="0" bIns="0" rtlCol="0"/>
          <a:lstStyle/>
          <a:p>
            <a:endParaRPr/>
          </a:p>
        </p:txBody>
      </p:sp>
      <p:sp>
        <p:nvSpPr>
          <p:cNvPr id="8" name="object 8"/>
          <p:cNvSpPr txBox="1"/>
          <p:nvPr/>
        </p:nvSpPr>
        <p:spPr>
          <a:xfrm>
            <a:off x="11573594" y="4263009"/>
            <a:ext cx="342900" cy="289823"/>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FFFFFF"/>
                </a:solidFill>
                <a:latin typeface="Calibri"/>
                <a:cs typeface="Calibri"/>
              </a:rPr>
              <a:t>22</a:t>
            </a:r>
            <a:endParaRPr sz="1800">
              <a:latin typeface="Calibri"/>
              <a:cs typeface="Calibri"/>
            </a:endParaRPr>
          </a:p>
        </p:txBody>
      </p:sp>
      <p:grpSp>
        <p:nvGrpSpPr>
          <p:cNvPr id="2" name="object 9"/>
          <p:cNvGrpSpPr/>
          <p:nvPr/>
        </p:nvGrpSpPr>
        <p:grpSpPr>
          <a:xfrm>
            <a:off x="2116667" y="2057400"/>
            <a:ext cx="7302500" cy="2806541"/>
            <a:chOff x="1587500" y="2743200"/>
            <a:chExt cx="5476875" cy="3742054"/>
          </a:xfrm>
        </p:grpSpPr>
        <p:pic>
          <p:nvPicPr>
            <p:cNvPr id="10" name="object 10"/>
            <p:cNvPicPr/>
            <p:nvPr/>
          </p:nvPicPr>
          <p:blipFill>
            <a:blip r:embed="rId3" cstate="print"/>
            <a:stretch>
              <a:fillRect/>
            </a:stretch>
          </p:blipFill>
          <p:spPr>
            <a:xfrm>
              <a:off x="1758950" y="2743200"/>
              <a:ext cx="4797298" cy="3657600"/>
            </a:xfrm>
            <a:prstGeom prst="rect">
              <a:avLst/>
            </a:prstGeom>
          </p:spPr>
        </p:pic>
        <p:sp>
          <p:nvSpPr>
            <p:cNvPr id="11" name="object 11"/>
            <p:cNvSpPr/>
            <p:nvPr/>
          </p:nvSpPr>
          <p:spPr>
            <a:xfrm>
              <a:off x="2518155" y="4778882"/>
              <a:ext cx="118110" cy="327025"/>
            </a:xfrm>
            <a:custGeom>
              <a:avLst/>
              <a:gdLst/>
              <a:ahLst/>
              <a:cxnLst/>
              <a:rect l="l" t="t" r="r" b="b"/>
              <a:pathLst>
                <a:path w="118110" h="327025">
                  <a:moveTo>
                    <a:pt x="58991" y="50455"/>
                  </a:moveTo>
                  <a:lnTo>
                    <a:pt x="46355" y="72117"/>
                  </a:lnTo>
                  <a:lnTo>
                    <a:pt x="46355" y="326517"/>
                  </a:lnTo>
                  <a:lnTo>
                    <a:pt x="71755" y="326517"/>
                  </a:lnTo>
                  <a:lnTo>
                    <a:pt x="71755" y="72335"/>
                  </a:lnTo>
                  <a:lnTo>
                    <a:pt x="58991" y="50455"/>
                  </a:lnTo>
                  <a:close/>
                </a:path>
                <a:path w="118110" h="327025">
                  <a:moveTo>
                    <a:pt x="59055" y="0"/>
                  </a:moveTo>
                  <a:lnTo>
                    <a:pt x="0" y="101092"/>
                  </a:lnTo>
                  <a:lnTo>
                    <a:pt x="2032" y="108839"/>
                  </a:lnTo>
                  <a:lnTo>
                    <a:pt x="14224" y="115951"/>
                  </a:lnTo>
                  <a:lnTo>
                    <a:pt x="21971" y="113919"/>
                  </a:lnTo>
                  <a:lnTo>
                    <a:pt x="46355" y="72117"/>
                  </a:lnTo>
                  <a:lnTo>
                    <a:pt x="46355" y="25273"/>
                  </a:lnTo>
                  <a:lnTo>
                    <a:pt x="73787" y="25273"/>
                  </a:lnTo>
                  <a:lnTo>
                    <a:pt x="59055" y="0"/>
                  </a:lnTo>
                  <a:close/>
                </a:path>
                <a:path w="118110" h="327025">
                  <a:moveTo>
                    <a:pt x="73787" y="25273"/>
                  </a:moveTo>
                  <a:lnTo>
                    <a:pt x="71755" y="25273"/>
                  </a:lnTo>
                  <a:lnTo>
                    <a:pt x="71755" y="72335"/>
                  </a:lnTo>
                  <a:lnTo>
                    <a:pt x="96012" y="113919"/>
                  </a:lnTo>
                  <a:lnTo>
                    <a:pt x="103759" y="115951"/>
                  </a:lnTo>
                  <a:lnTo>
                    <a:pt x="115951" y="108839"/>
                  </a:lnTo>
                  <a:lnTo>
                    <a:pt x="117983" y="101092"/>
                  </a:lnTo>
                  <a:lnTo>
                    <a:pt x="73787" y="25273"/>
                  </a:lnTo>
                  <a:close/>
                </a:path>
                <a:path w="118110" h="327025">
                  <a:moveTo>
                    <a:pt x="71755" y="31623"/>
                  </a:moveTo>
                  <a:lnTo>
                    <a:pt x="69977" y="31623"/>
                  </a:lnTo>
                  <a:lnTo>
                    <a:pt x="58991" y="50455"/>
                  </a:lnTo>
                  <a:lnTo>
                    <a:pt x="71755" y="72335"/>
                  </a:lnTo>
                  <a:lnTo>
                    <a:pt x="71755" y="31623"/>
                  </a:lnTo>
                  <a:close/>
                </a:path>
                <a:path w="118110" h="327025">
                  <a:moveTo>
                    <a:pt x="71755" y="25273"/>
                  </a:moveTo>
                  <a:lnTo>
                    <a:pt x="46355" y="25273"/>
                  </a:lnTo>
                  <a:lnTo>
                    <a:pt x="46355" y="72117"/>
                  </a:lnTo>
                  <a:lnTo>
                    <a:pt x="58991" y="50455"/>
                  </a:lnTo>
                  <a:lnTo>
                    <a:pt x="48006" y="31623"/>
                  </a:lnTo>
                  <a:lnTo>
                    <a:pt x="71755" y="31623"/>
                  </a:lnTo>
                  <a:lnTo>
                    <a:pt x="71755" y="25273"/>
                  </a:lnTo>
                  <a:close/>
                </a:path>
                <a:path w="118110" h="327025">
                  <a:moveTo>
                    <a:pt x="69977" y="31623"/>
                  </a:moveTo>
                  <a:lnTo>
                    <a:pt x="48006" y="31623"/>
                  </a:lnTo>
                  <a:lnTo>
                    <a:pt x="58991" y="50455"/>
                  </a:lnTo>
                  <a:lnTo>
                    <a:pt x="69977" y="31623"/>
                  </a:lnTo>
                  <a:close/>
                </a:path>
              </a:pathLst>
            </a:custGeom>
            <a:solidFill>
              <a:srgbClr val="000000"/>
            </a:solidFill>
          </p:spPr>
          <p:txBody>
            <a:bodyPr wrap="square" lIns="0" tIns="0" rIns="0" bIns="0" rtlCol="0"/>
            <a:lstStyle/>
            <a:p>
              <a:endParaRPr/>
            </a:p>
          </p:txBody>
        </p:sp>
        <p:sp>
          <p:nvSpPr>
            <p:cNvPr id="12" name="object 12"/>
            <p:cNvSpPr/>
            <p:nvPr/>
          </p:nvSpPr>
          <p:spPr>
            <a:xfrm>
              <a:off x="1600200" y="5105400"/>
              <a:ext cx="977265" cy="0"/>
            </a:xfrm>
            <a:custGeom>
              <a:avLst/>
              <a:gdLst/>
              <a:ahLst/>
              <a:cxnLst/>
              <a:rect l="l" t="t" r="r" b="b"/>
              <a:pathLst>
                <a:path w="977264">
                  <a:moveTo>
                    <a:pt x="977011" y="0"/>
                  </a:moveTo>
                  <a:lnTo>
                    <a:pt x="0" y="0"/>
                  </a:lnTo>
                </a:path>
              </a:pathLst>
            </a:custGeom>
            <a:ln w="25400">
              <a:solidFill>
                <a:srgbClr val="000000"/>
              </a:solidFill>
            </a:ln>
          </p:spPr>
          <p:txBody>
            <a:bodyPr wrap="square" lIns="0" tIns="0" rIns="0" bIns="0" rtlCol="0"/>
            <a:lstStyle/>
            <a:p>
              <a:endParaRPr/>
            </a:p>
          </p:txBody>
        </p:sp>
        <p:sp>
          <p:nvSpPr>
            <p:cNvPr id="13" name="object 13"/>
            <p:cNvSpPr/>
            <p:nvPr/>
          </p:nvSpPr>
          <p:spPr>
            <a:xfrm>
              <a:off x="6029071" y="4737989"/>
              <a:ext cx="118110" cy="327025"/>
            </a:xfrm>
            <a:custGeom>
              <a:avLst/>
              <a:gdLst/>
              <a:ahLst/>
              <a:cxnLst/>
              <a:rect l="l" t="t" r="r" b="b"/>
              <a:pathLst>
                <a:path w="118110" h="327025">
                  <a:moveTo>
                    <a:pt x="58991" y="50455"/>
                  </a:moveTo>
                  <a:lnTo>
                    <a:pt x="46227" y="72335"/>
                  </a:lnTo>
                  <a:lnTo>
                    <a:pt x="46227" y="326517"/>
                  </a:lnTo>
                  <a:lnTo>
                    <a:pt x="71627" y="326517"/>
                  </a:lnTo>
                  <a:lnTo>
                    <a:pt x="71627" y="72117"/>
                  </a:lnTo>
                  <a:lnTo>
                    <a:pt x="58991" y="50455"/>
                  </a:lnTo>
                  <a:close/>
                </a:path>
                <a:path w="118110" h="327025">
                  <a:moveTo>
                    <a:pt x="58927" y="0"/>
                  </a:moveTo>
                  <a:lnTo>
                    <a:pt x="0" y="101092"/>
                  </a:lnTo>
                  <a:lnTo>
                    <a:pt x="2031" y="108839"/>
                  </a:lnTo>
                  <a:lnTo>
                    <a:pt x="14223" y="115951"/>
                  </a:lnTo>
                  <a:lnTo>
                    <a:pt x="21970" y="113919"/>
                  </a:lnTo>
                  <a:lnTo>
                    <a:pt x="46227" y="72335"/>
                  </a:lnTo>
                  <a:lnTo>
                    <a:pt x="46227" y="25146"/>
                  </a:lnTo>
                  <a:lnTo>
                    <a:pt x="73617" y="25146"/>
                  </a:lnTo>
                  <a:lnTo>
                    <a:pt x="58927" y="0"/>
                  </a:lnTo>
                  <a:close/>
                </a:path>
                <a:path w="118110" h="327025">
                  <a:moveTo>
                    <a:pt x="73617" y="25146"/>
                  </a:moveTo>
                  <a:lnTo>
                    <a:pt x="71627" y="25146"/>
                  </a:lnTo>
                  <a:lnTo>
                    <a:pt x="71627" y="72117"/>
                  </a:lnTo>
                  <a:lnTo>
                    <a:pt x="96011" y="113919"/>
                  </a:lnTo>
                  <a:lnTo>
                    <a:pt x="103758" y="115951"/>
                  </a:lnTo>
                  <a:lnTo>
                    <a:pt x="109854" y="112395"/>
                  </a:lnTo>
                  <a:lnTo>
                    <a:pt x="115823" y="108839"/>
                  </a:lnTo>
                  <a:lnTo>
                    <a:pt x="117982" y="101092"/>
                  </a:lnTo>
                  <a:lnTo>
                    <a:pt x="73617" y="25146"/>
                  </a:lnTo>
                  <a:close/>
                </a:path>
                <a:path w="118110" h="327025">
                  <a:moveTo>
                    <a:pt x="71627" y="25146"/>
                  </a:moveTo>
                  <a:lnTo>
                    <a:pt x="46227" y="25146"/>
                  </a:lnTo>
                  <a:lnTo>
                    <a:pt x="46227" y="72335"/>
                  </a:lnTo>
                  <a:lnTo>
                    <a:pt x="58991" y="50455"/>
                  </a:lnTo>
                  <a:lnTo>
                    <a:pt x="48005" y="31623"/>
                  </a:lnTo>
                  <a:lnTo>
                    <a:pt x="71627" y="31623"/>
                  </a:lnTo>
                  <a:lnTo>
                    <a:pt x="71627" y="25146"/>
                  </a:lnTo>
                  <a:close/>
                </a:path>
                <a:path w="118110" h="327025">
                  <a:moveTo>
                    <a:pt x="71627" y="31623"/>
                  </a:moveTo>
                  <a:lnTo>
                    <a:pt x="69976" y="31623"/>
                  </a:lnTo>
                  <a:lnTo>
                    <a:pt x="58991" y="50455"/>
                  </a:lnTo>
                  <a:lnTo>
                    <a:pt x="71627" y="72117"/>
                  </a:lnTo>
                  <a:lnTo>
                    <a:pt x="71627" y="31623"/>
                  </a:lnTo>
                  <a:close/>
                </a:path>
                <a:path w="118110" h="327025">
                  <a:moveTo>
                    <a:pt x="69976" y="31623"/>
                  </a:moveTo>
                  <a:lnTo>
                    <a:pt x="48005" y="31623"/>
                  </a:lnTo>
                  <a:lnTo>
                    <a:pt x="58991" y="50455"/>
                  </a:lnTo>
                  <a:lnTo>
                    <a:pt x="69976" y="31623"/>
                  </a:lnTo>
                  <a:close/>
                </a:path>
              </a:pathLst>
            </a:custGeom>
            <a:solidFill>
              <a:srgbClr val="000000"/>
            </a:solidFill>
          </p:spPr>
          <p:txBody>
            <a:bodyPr wrap="square" lIns="0" tIns="0" rIns="0" bIns="0" rtlCol="0"/>
            <a:lstStyle/>
            <a:p>
              <a:endParaRPr/>
            </a:p>
          </p:txBody>
        </p:sp>
        <p:sp>
          <p:nvSpPr>
            <p:cNvPr id="14" name="object 14"/>
            <p:cNvSpPr/>
            <p:nvPr/>
          </p:nvSpPr>
          <p:spPr>
            <a:xfrm>
              <a:off x="6074409" y="5064505"/>
              <a:ext cx="977265" cy="0"/>
            </a:xfrm>
            <a:custGeom>
              <a:avLst/>
              <a:gdLst/>
              <a:ahLst/>
              <a:cxnLst/>
              <a:rect l="l" t="t" r="r" b="b"/>
              <a:pathLst>
                <a:path w="977265">
                  <a:moveTo>
                    <a:pt x="976884" y="0"/>
                  </a:moveTo>
                  <a:lnTo>
                    <a:pt x="0" y="0"/>
                  </a:lnTo>
                </a:path>
              </a:pathLst>
            </a:custGeom>
            <a:ln w="25400">
              <a:solidFill>
                <a:srgbClr val="000000"/>
              </a:solidFill>
            </a:ln>
          </p:spPr>
          <p:txBody>
            <a:bodyPr wrap="square" lIns="0" tIns="0" rIns="0" bIns="0" rtlCol="0"/>
            <a:lstStyle/>
            <a:p>
              <a:endParaRPr/>
            </a:p>
          </p:txBody>
        </p:sp>
        <p:sp>
          <p:nvSpPr>
            <p:cNvPr id="15" name="object 15"/>
            <p:cNvSpPr/>
            <p:nvPr/>
          </p:nvSpPr>
          <p:spPr>
            <a:xfrm>
              <a:off x="3958082" y="6158496"/>
              <a:ext cx="118110" cy="327025"/>
            </a:xfrm>
            <a:custGeom>
              <a:avLst/>
              <a:gdLst/>
              <a:ahLst/>
              <a:cxnLst/>
              <a:rect l="l" t="t" r="r" b="b"/>
              <a:pathLst>
                <a:path w="118110" h="327025">
                  <a:moveTo>
                    <a:pt x="58864" y="50429"/>
                  </a:moveTo>
                  <a:lnTo>
                    <a:pt x="46227" y="72092"/>
                  </a:lnTo>
                  <a:lnTo>
                    <a:pt x="46227" y="326466"/>
                  </a:lnTo>
                  <a:lnTo>
                    <a:pt x="71627" y="326466"/>
                  </a:lnTo>
                  <a:lnTo>
                    <a:pt x="71627" y="72310"/>
                  </a:lnTo>
                  <a:lnTo>
                    <a:pt x="58864" y="50429"/>
                  </a:lnTo>
                  <a:close/>
                </a:path>
                <a:path w="118110" h="327025">
                  <a:moveTo>
                    <a:pt x="58927" y="0"/>
                  </a:moveTo>
                  <a:lnTo>
                    <a:pt x="3428" y="94996"/>
                  </a:lnTo>
                  <a:lnTo>
                    <a:pt x="0" y="101053"/>
                  </a:lnTo>
                  <a:lnTo>
                    <a:pt x="2031" y="108839"/>
                  </a:lnTo>
                  <a:lnTo>
                    <a:pt x="8000" y="112369"/>
                  </a:lnTo>
                  <a:lnTo>
                    <a:pt x="14096" y="115900"/>
                  </a:lnTo>
                  <a:lnTo>
                    <a:pt x="21843" y="113855"/>
                  </a:lnTo>
                  <a:lnTo>
                    <a:pt x="25399" y="107797"/>
                  </a:lnTo>
                  <a:lnTo>
                    <a:pt x="46227" y="72092"/>
                  </a:lnTo>
                  <a:lnTo>
                    <a:pt x="46227" y="25196"/>
                  </a:lnTo>
                  <a:lnTo>
                    <a:pt x="73614" y="25196"/>
                  </a:lnTo>
                  <a:lnTo>
                    <a:pt x="58927" y="0"/>
                  </a:lnTo>
                  <a:close/>
                </a:path>
                <a:path w="118110" h="327025">
                  <a:moveTo>
                    <a:pt x="73614" y="25196"/>
                  </a:moveTo>
                  <a:lnTo>
                    <a:pt x="71627" y="25196"/>
                  </a:lnTo>
                  <a:lnTo>
                    <a:pt x="71627" y="72310"/>
                  </a:lnTo>
                  <a:lnTo>
                    <a:pt x="92328" y="107797"/>
                  </a:lnTo>
                  <a:lnTo>
                    <a:pt x="95884" y="113855"/>
                  </a:lnTo>
                  <a:lnTo>
                    <a:pt x="103758" y="115900"/>
                  </a:lnTo>
                  <a:lnTo>
                    <a:pt x="109727" y="112369"/>
                  </a:lnTo>
                  <a:lnTo>
                    <a:pt x="115823" y="108839"/>
                  </a:lnTo>
                  <a:lnTo>
                    <a:pt x="117855" y="101053"/>
                  </a:lnTo>
                  <a:lnTo>
                    <a:pt x="114299" y="94996"/>
                  </a:lnTo>
                  <a:lnTo>
                    <a:pt x="73614" y="25196"/>
                  </a:lnTo>
                  <a:close/>
                </a:path>
                <a:path w="118110" h="327025">
                  <a:moveTo>
                    <a:pt x="71627" y="31597"/>
                  </a:moveTo>
                  <a:lnTo>
                    <a:pt x="69849" y="31597"/>
                  </a:lnTo>
                  <a:lnTo>
                    <a:pt x="58864" y="50429"/>
                  </a:lnTo>
                  <a:lnTo>
                    <a:pt x="71627" y="72310"/>
                  </a:lnTo>
                  <a:lnTo>
                    <a:pt x="71627" y="31597"/>
                  </a:lnTo>
                  <a:close/>
                </a:path>
                <a:path w="118110" h="327025">
                  <a:moveTo>
                    <a:pt x="71627" y="25196"/>
                  </a:moveTo>
                  <a:lnTo>
                    <a:pt x="46227" y="25196"/>
                  </a:lnTo>
                  <a:lnTo>
                    <a:pt x="46227" y="72092"/>
                  </a:lnTo>
                  <a:lnTo>
                    <a:pt x="58864" y="50429"/>
                  </a:lnTo>
                  <a:lnTo>
                    <a:pt x="47878" y="31597"/>
                  </a:lnTo>
                  <a:lnTo>
                    <a:pt x="71627" y="31597"/>
                  </a:lnTo>
                  <a:lnTo>
                    <a:pt x="71627" y="25196"/>
                  </a:lnTo>
                  <a:close/>
                </a:path>
                <a:path w="118110" h="327025">
                  <a:moveTo>
                    <a:pt x="69849" y="31597"/>
                  </a:moveTo>
                  <a:lnTo>
                    <a:pt x="47878" y="31597"/>
                  </a:lnTo>
                  <a:lnTo>
                    <a:pt x="58864" y="50429"/>
                  </a:lnTo>
                  <a:lnTo>
                    <a:pt x="69849" y="31597"/>
                  </a:lnTo>
                  <a:close/>
                </a:path>
              </a:pathLst>
            </a:custGeom>
            <a:solidFill>
              <a:srgbClr val="000000"/>
            </a:solidFill>
          </p:spPr>
          <p:txBody>
            <a:bodyPr wrap="square" lIns="0" tIns="0" rIns="0" bIns="0" rtlCol="0"/>
            <a:lstStyle/>
            <a:p>
              <a:endParaRPr/>
            </a:p>
          </p:txBody>
        </p:sp>
      </p:grpSp>
      <p:sp>
        <p:nvSpPr>
          <p:cNvPr id="16" name="object 16"/>
          <p:cNvSpPr txBox="1"/>
          <p:nvPr/>
        </p:nvSpPr>
        <p:spPr>
          <a:xfrm>
            <a:off x="816592" y="3721475"/>
            <a:ext cx="966047" cy="289823"/>
          </a:xfrm>
          <a:prstGeom prst="rect">
            <a:avLst/>
          </a:prstGeom>
        </p:spPr>
        <p:txBody>
          <a:bodyPr vert="horz" wrap="square" lIns="0" tIns="12700" rIns="0" bIns="0" rtlCol="0">
            <a:spAutoFit/>
          </a:bodyPr>
          <a:lstStyle/>
          <a:p>
            <a:pPr marL="12700">
              <a:lnSpc>
                <a:spcPct val="100000"/>
              </a:lnSpc>
              <a:spcBef>
                <a:spcPts val="100"/>
              </a:spcBef>
            </a:pPr>
            <a:r>
              <a:rPr sz="1800" spc="-20" dirty="0">
                <a:latin typeface="Calibri"/>
                <a:cs typeface="Calibri"/>
              </a:rPr>
              <a:t>First</a:t>
            </a:r>
            <a:r>
              <a:rPr sz="1800" spc="-65" dirty="0">
                <a:latin typeface="Calibri"/>
                <a:cs typeface="Calibri"/>
              </a:rPr>
              <a:t> </a:t>
            </a:r>
            <a:r>
              <a:rPr sz="1800" spc="-5" dirty="0">
                <a:latin typeface="Calibri"/>
                <a:cs typeface="Calibri"/>
              </a:rPr>
              <a:t>Bit</a:t>
            </a:r>
            <a:endParaRPr sz="1800">
              <a:latin typeface="Calibri"/>
              <a:cs typeface="Calibri"/>
            </a:endParaRPr>
          </a:p>
        </p:txBody>
      </p:sp>
      <p:sp>
        <p:nvSpPr>
          <p:cNvPr id="17" name="object 17"/>
          <p:cNvSpPr txBox="1"/>
          <p:nvPr/>
        </p:nvSpPr>
        <p:spPr>
          <a:xfrm>
            <a:off x="9528218" y="3721475"/>
            <a:ext cx="1339425" cy="289823"/>
          </a:xfrm>
          <a:prstGeom prst="rect">
            <a:avLst/>
          </a:prstGeom>
        </p:spPr>
        <p:txBody>
          <a:bodyPr vert="horz" wrap="square" lIns="0" tIns="12700" rIns="0" bIns="0" rtlCol="0">
            <a:spAutoFit/>
          </a:bodyPr>
          <a:lstStyle/>
          <a:p>
            <a:pPr marL="12700">
              <a:lnSpc>
                <a:spcPct val="100000"/>
              </a:lnSpc>
              <a:spcBef>
                <a:spcPts val="100"/>
              </a:spcBef>
            </a:pPr>
            <a:r>
              <a:rPr sz="1800" spc="-10" dirty="0">
                <a:latin typeface="Calibri"/>
                <a:cs typeface="Calibri"/>
              </a:rPr>
              <a:t>Second</a:t>
            </a:r>
            <a:r>
              <a:rPr sz="1800" spc="-60" dirty="0">
                <a:latin typeface="Calibri"/>
                <a:cs typeface="Calibri"/>
              </a:rPr>
              <a:t> </a:t>
            </a:r>
            <a:r>
              <a:rPr sz="1800" dirty="0">
                <a:latin typeface="Calibri"/>
                <a:cs typeface="Calibri"/>
              </a:rPr>
              <a:t>Bit</a:t>
            </a:r>
            <a:endParaRPr sz="1800">
              <a:latin typeface="Calibri"/>
              <a:cs typeface="Calibri"/>
            </a:endParaRPr>
          </a:p>
        </p:txBody>
      </p:sp>
      <p:sp>
        <p:nvSpPr>
          <p:cNvPr id="18" name="object 18"/>
          <p:cNvSpPr txBox="1"/>
          <p:nvPr/>
        </p:nvSpPr>
        <p:spPr>
          <a:xfrm>
            <a:off x="5320792" y="4644542"/>
            <a:ext cx="1525693" cy="289823"/>
          </a:xfrm>
          <a:prstGeom prst="rect">
            <a:avLst/>
          </a:prstGeom>
        </p:spPr>
        <p:txBody>
          <a:bodyPr vert="horz" wrap="square" lIns="0" tIns="12700" rIns="0" bIns="0" rtlCol="0">
            <a:spAutoFit/>
          </a:bodyPr>
          <a:lstStyle/>
          <a:p>
            <a:pPr marL="12700">
              <a:lnSpc>
                <a:spcPct val="100000"/>
              </a:lnSpc>
              <a:spcBef>
                <a:spcPts val="100"/>
              </a:spcBef>
              <a:tabLst>
                <a:tab pos="347345" algn="l"/>
              </a:tabLst>
            </a:pPr>
            <a:r>
              <a:rPr sz="1800" u="heavy" dirty="0">
                <a:uFill>
                  <a:solidFill>
                    <a:srgbClr val="000000"/>
                  </a:solidFill>
                </a:uFill>
                <a:latin typeface="Calibri"/>
                <a:cs typeface="Calibri"/>
              </a:rPr>
              <a:t> 	</a:t>
            </a:r>
            <a:r>
              <a:rPr sz="1800" u="heavy" spc="-10" dirty="0">
                <a:uFill>
                  <a:solidFill>
                    <a:srgbClr val="000000"/>
                  </a:solidFill>
                </a:uFill>
                <a:latin typeface="Calibri"/>
                <a:cs typeface="Calibri"/>
              </a:rPr>
              <a:t>Third</a:t>
            </a:r>
            <a:r>
              <a:rPr sz="1800" u="heavy" spc="-75" dirty="0">
                <a:uFill>
                  <a:solidFill>
                    <a:srgbClr val="000000"/>
                  </a:solidFill>
                </a:uFill>
                <a:latin typeface="Calibri"/>
                <a:cs typeface="Calibri"/>
              </a:rPr>
              <a:t> </a:t>
            </a:r>
            <a:r>
              <a:rPr sz="1800" u="heavy" spc="-5" dirty="0">
                <a:uFill>
                  <a:solidFill>
                    <a:srgbClr val="000000"/>
                  </a:solidFill>
                </a:uFill>
                <a:latin typeface="Calibri"/>
                <a:cs typeface="Calibri"/>
              </a:rPr>
              <a:t>B</a:t>
            </a:r>
            <a:r>
              <a:rPr sz="1800" spc="-5" dirty="0">
                <a:latin typeface="Calibri"/>
                <a:cs typeface="Calibri"/>
              </a:rPr>
              <a:t>it</a:t>
            </a:r>
            <a:endParaRPr sz="1800">
              <a:latin typeface="Calibri"/>
              <a:cs typeface="Calibri"/>
            </a:endParaRPr>
          </a:p>
        </p:txBody>
      </p:sp>
      <p:grpSp>
        <p:nvGrpSpPr>
          <p:cNvPr id="5" name="object 19"/>
          <p:cNvGrpSpPr/>
          <p:nvPr/>
        </p:nvGrpSpPr>
        <p:grpSpPr>
          <a:xfrm>
            <a:off x="4983140" y="1990058"/>
            <a:ext cx="1363133" cy="285750"/>
            <a:chOff x="3737355" y="2653410"/>
            <a:chExt cx="1022350" cy="381000"/>
          </a:xfrm>
        </p:grpSpPr>
        <p:sp>
          <p:nvSpPr>
            <p:cNvPr id="20" name="object 20"/>
            <p:cNvSpPr/>
            <p:nvPr/>
          </p:nvSpPr>
          <p:spPr>
            <a:xfrm>
              <a:off x="3737355" y="2653410"/>
              <a:ext cx="118110" cy="381000"/>
            </a:xfrm>
            <a:custGeom>
              <a:avLst/>
              <a:gdLst/>
              <a:ahLst/>
              <a:cxnLst/>
              <a:rect l="l" t="t" r="r" b="b"/>
              <a:pathLst>
                <a:path w="118110" h="381000">
                  <a:moveTo>
                    <a:pt x="14223" y="265049"/>
                  </a:moveTo>
                  <a:lnTo>
                    <a:pt x="2031" y="272161"/>
                  </a:lnTo>
                  <a:lnTo>
                    <a:pt x="0" y="279908"/>
                  </a:lnTo>
                  <a:lnTo>
                    <a:pt x="59054" y="381000"/>
                  </a:lnTo>
                  <a:lnTo>
                    <a:pt x="73712" y="355854"/>
                  </a:lnTo>
                  <a:lnTo>
                    <a:pt x="46354" y="355854"/>
                  </a:lnTo>
                  <a:lnTo>
                    <a:pt x="46354" y="308882"/>
                  </a:lnTo>
                  <a:lnTo>
                    <a:pt x="21970" y="267081"/>
                  </a:lnTo>
                  <a:lnTo>
                    <a:pt x="14223" y="265049"/>
                  </a:lnTo>
                  <a:close/>
                </a:path>
                <a:path w="118110" h="381000">
                  <a:moveTo>
                    <a:pt x="46354" y="308882"/>
                  </a:moveTo>
                  <a:lnTo>
                    <a:pt x="46354" y="355854"/>
                  </a:lnTo>
                  <a:lnTo>
                    <a:pt x="71754" y="355854"/>
                  </a:lnTo>
                  <a:lnTo>
                    <a:pt x="71754" y="349377"/>
                  </a:lnTo>
                  <a:lnTo>
                    <a:pt x="48005" y="349377"/>
                  </a:lnTo>
                  <a:lnTo>
                    <a:pt x="58991" y="330544"/>
                  </a:lnTo>
                  <a:lnTo>
                    <a:pt x="46354" y="308882"/>
                  </a:lnTo>
                  <a:close/>
                </a:path>
                <a:path w="118110" h="381000">
                  <a:moveTo>
                    <a:pt x="103758" y="265049"/>
                  </a:moveTo>
                  <a:lnTo>
                    <a:pt x="96011" y="267081"/>
                  </a:lnTo>
                  <a:lnTo>
                    <a:pt x="71754" y="308664"/>
                  </a:lnTo>
                  <a:lnTo>
                    <a:pt x="71754" y="355854"/>
                  </a:lnTo>
                  <a:lnTo>
                    <a:pt x="73712" y="355854"/>
                  </a:lnTo>
                  <a:lnTo>
                    <a:pt x="117982" y="279908"/>
                  </a:lnTo>
                  <a:lnTo>
                    <a:pt x="115950" y="272161"/>
                  </a:lnTo>
                  <a:lnTo>
                    <a:pt x="103758" y="265049"/>
                  </a:lnTo>
                  <a:close/>
                </a:path>
                <a:path w="118110" h="381000">
                  <a:moveTo>
                    <a:pt x="58991" y="330544"/>
                  </a:moveTo>
                  <a:lnTo>
                    <a:pt x="48005" y="349377"/>
                  </a:lnTo>
                  <a:lnTo>
                    <a:pt x="69976" y="349377"/>
                  </a:lnTo>
                  <a:lnTo>
                    <a:pt x="58991" y="330544"/>
                  </a:lnTo>
                  <a:close/>
                </a:path>
                <a:path w="118110" h="381000">
                  <a:moveTo>
                    <a:pt x="71754" y="308664"/>
                  </a:moveTo>
                  <a:lnTo>
                    <a:pt x="58991" y="330544"/>
                  </a:lnTo>
                  <a:lnTo>
                    <a:pt x="69976" y="349377"/>
                  </a:lnTo>
                  <a:lnTo>
                    <a:pt x="71754" y="349377"/>
                  </a:lnTo>
                  <a:lnTo>
                    <a:pt x="71754" y="308664"/>
                  </a:lnTo>
                  <a:close/>
                </a:path>
                <a:path w="118110" h="381000">
                  <a:moveTo>
                    <a:pt x="71754" y="0"/>
                  </a:moveTo>
                  <a:lnTo>
                    <a:pt x="46354" y="0"/>
                  </a:lnTo>
                  <a:lnTo>
                    <a:pt x="46354" y="308882"/>
                  </a:lnTo>
                  <a:lnTo>
                    <a:pt x="58991" y="330544"/>
                  </a:lnTo>
                  <a:lnTo>
                    <a:pt x="71754" y="308664"/>
                  </a:lnTo>
                  <a:lnTo>
                    <a:pt x="71754" y="0"/>
                  </a:lnTo>
                  <a:close/>
                </a:path>
              </a:pathLst>
            </a:custGeom>
            <a:solidFill>
              <a:srgbClr val="000000"/>
            </a:solidFill>
          </p:spPr>
          <p:txBody>
            <a:bodyPr wrap="square" lIns="0" tIns="0" rIns="0" bIns="0" rtlCol="0"/>
            <a:lstStyle/>
            <a:p>
              <a:endParaRPr/>
            </a:p>
          </p:txBody>
        </p:sp>
        <p:sp>
          <p:nvSpPr>
            <p:cNvPr id="21" name="object 21"/>
            <p:cNvSpPr/>
            <p:nvPr/>
          </p:nvSpPr>
          <p:spPr>
            <a:xfrm>
              <a:off x="3782694" y="2666999"/>
              <a:ext cx="977265" cy="0"/>
            </a:xfrm>
            <a:custGeom>
              <a:avLst/>
              <a:gdLst/>
              <a:ahLst/>
              <a:cxnLst/>
              <a:rect l="l" t="t" r="r" b="b"/>
              <a:pathLst>
                <a:path w="977264">
                  <a:moveTo>
                    <a:pt x="977011" y="0"/>
                  </a:moveTo>
                  <a:lnTo>
                    <a:pt x="0" y="0"/>
                  </a:lnTo>
                </a:path>
              </a:pathLst>
            </a:custGeom>
            <a:ln w="25400">
              <a:solidFill>
                <a:srgbClr val="000000"/>
              </a:solidFill>
            </a:ln>
          </p:spPr>
          <p:txBody>
            <a:bodyPr wrap="square" lIns="0" tIns="0" rIns="0" bIns="0" rtlCol="0"/>
            <a:lstStyle/>
            <a:p>
              <a:endParaRPr/>
            </a:p>
          </p:txBody>
        </p:sp>
      </p:grpSp>
      <p:sp>
        <p:nvSpPr>
          <p:cNvPr id="22" name="object 22"/>
          <p:cNvSpPr txBox="1"/>
          <p:nvPr/>
        </p:nvSpPr>
        <p:spPr>
          <a:xfrm>
            <a:off x="6359481" y="1841468"/>
            <a:ext cx="1261533" cy="289823"/>
          </a:xfrm>
          <a:prstGeom prst="rect">
            <a:avLst/>
          </a:prstGeom>
        </p:spPr>
        <p:txBody>
          <a:bodyPr vert="horz" wrap="square" lIns="0" tIns="12700" rIns="0" bIns="0" rtlCol="0">
            <a:spAutoFit/>
          </a:bodyPr>
          <a:lstStyle/>
          <a:p>
            <a:pPr marL="12700">
              <a:lnSpc>
                <a:spcPct val="100000"/>
              </a:lnSpc>
              <a:spcBef>
                <a:spcPts val="100"/>
              </a:spcBef>
            </a:pPr>
            <a:r>
              <a:rPr sz="1800" spc="-10" dirty="0">
                <a:latin typeface="Calibri"/>
                <a:cs typeface="Calibri"/>
              </a:rPr>
              <a:t>Fourth</a:t>
            </a:r>
            <a:r>
              <a:rPr sz="1800" spc="-80" dirty="0">
                <a:latin typeface="Calibri"/>
                <a:cs typeface="Calibri"/>
              </a:rPr>
              <a:t> </a:t>
            </a:r>
            <a:r>
              <a:rPr sz="1800" spc="-5" dirty="0">
                <a:latin typeface="Calibri"/>
                <a:cs typeface="Calibri"/>
              </a:rPr>
              <a:t>Bit</a:t>
            </a:r>
            <a:endParaRPr sz="1800">
              <a:latin typeface="Calibri"/>
              <a:cs typeface="Calibri"/>
            </a:endParaRPr>
          </a:p>
        </p:txBody>
      </p:sp>
      <p:sp>
        <p:nvSpPr>
          <p:cNvPr id="23" name="object 23"/>
          <p:cNvSpPr txBox="1"/>
          <p:nvPr/>
        </p:nvSpPr>
        <p:spPr>
          <a:xfrm>
            <a:off x="8370315" y="2586228"/>
            <a:ext cx="946573" cy="289823"/>
          </a:xfrm>
          <a:prstGeom prst="rect">
            <a:avLst/>
          </a:prstGeom>
        </p:spPr>
        <p:txBody>
          <a:bodyPr vert="horz" wrap="square" lIns="0" tIns="12700" rIns="0" bIns="0" rtlCol="0">
            <a:spAutoFit/>
          </a:bodyPr>
          <a:lstStyle/>
          <a:p>
            <a:pPr marL="12700">
              <a:lnSpc>
                <a:spcPct val="100000"/>
              </a:lnSpc>
              <a:spcBef>
                <a:spcPts val="100"/>
              </a:spcBef>
            </a:pPr>
            <a:r>
              <a:rPr sz="1800" b="1" spc="-50" dirty="0">
                <a:latin typeface="Calibri"/>
                <a:cs typeface="Calibri"/>
              </a:rPr>
              <a:t>Y</a:t>
            </a:r>
            <a:r>
              <a:rPr sz="1800" b="1" spc="-5" dirty="0">
                <a:latin typeface="Calibri"/>
                <a:cs typeface="Calibri"/>
              </a:rPr>
              <a:t>wm</a:t>
            </a:r>
            <a:r>
              <a:rPr sz="1800" b="1" spc="-25" dirty="0">
                <a:latin typeface="Calibri"/>
                <a:cs typeface="Calibri"/>
              </a:rPr>
              <a:t>a</a:t>
            </a:r>
            <a:r>
              <a:rPr sz="1800" b="1" dirty="0">
                <a:latin typeface="Calibri"/>
                <a:cs typeface="Calibri"/>
              </a:rPr>
              <a:t>x</a:t>
            </a:r>
            <a:endParaRPr sz="1800">
              <a:latin typeface="Calibri"/>
              <a:cs typeface="Calibri"/>
            </a:endParaRPr>
          </a:p>
        </p:txBody>
      </p:sp>
      <p:sp>
        <p:nvSpPr>
          <p:cNvPr id="24" name="object 24"/>
          <p:cNvSpPr txBox="1"/>
          <p:nvPr/>
        </p:nvSpPr>
        <p:spPr>
          <a:xfrm>
            <a:off x="8225197" y="3998785"/>
            <a:ext cx="896620" cy="289823"/>
          </a:xfrm>
          <a:prstGeom prst="rect">
            <a:avLst/>
          </a:prstGeom>
        </p:spPr>
        <p:txBody>
          <a:bodyPr vert="horz" wrap="square" lIns="0" tIns="12700" rIns="0" bIns="0" rtlCol="0">
            <a:spAutoFit/>
          </a:bodyPr>
          <a:lstStyle/>
          <a:p>
            <a:pPr marL="12700">
              <a:lnSpc>
                <a:spcPct val="100000"/>
              </a:lnSpc>
              <a:spcBef>
                <a:spcPts val="100"/>
              </a:spcBef>
            </a:pPr>
            <a:r>
              <a:rPr sz="1800" b="1" spc="-50" dirty="0">
                <a:latin typeface="Calibri"/>
                <a:cs typeface="Calibri"/>
              </a:rPr>
              <a:t>Y</a:t>
            </a:r>
            <a:r>
              <a:rPr sz="1800" b="1" spc="-5" dirty="0">
                <a:latin typeface="Calibri"/>
                <a:cs typeface="Calibri"/>
              </a:rPr>
              <a:t>wm</a:t>
            </a:r>
            <a:r>
              <a:rPr sz="1800" b="1" spc="-10" dirty="0">
                <a:latin typeface="Calibri"/>
                <a:cs typeface="Calibri"/>
              </a:rPr>
              <a:t>i</a:t>
            </a:r>
            <a:r>
              <a:rPr sz="1800" b="1" dirty="0">
                <a:latin typeface="Calibri"/>
                <a:cs typeface="Calibri"/>
              </a:rPr>
              <a:t>n</a:t>
            </a:r>
            <a:endParaRPr sz="1800">
              <a:latin typeface="Calibri"/>
              <a:cs typeface="Calibri"/>
            </a:endParaRPr>
          </a:p>
        </p:txBody>
      </p:sp>
      <p:sp>
        <p:nvSpPr>
          <p:cNvPr id="25" name="object 25"/>
          <p:cNvSpPr txBox="1"/>
          <p:nvPr/>
        </p:nvSpPr>
        <p:spPr>
          <a:xfrm>
            <a:off x="7058829" y="4740554"/>
            <a:ext cx="954193" cy="289823"/>
          </a:xfrm>
          <a:prstGeom prst="rect">
            <a:avLst/>
          </a:prstGeom>
        </p:spPr>
        <p:txBody>
          <a:bodyPr vert="horz" wrap="square" lIns="0" tIns="12700" rIns="0" bIns="0" rtlCol="0">
            <a:spAutoFit/>
          </a:bodyPr>
          <a:lstStyle/>
          <a:p>
            <a:pPr marL="12700">
              <a:lnSpc>
                <a:spcPct val="100000"/>
              </a:lnSpc>
              <a:spcBef>
                <a:spcPts val="100"/>
              </a:spcBef>
            </a:pPr>
            <a:r>
              <a:rPr sz="1800" b="1" spc="-60" dirty="0">
                <a:latin typeface="Calibri"/>
                <a:cs typeface="Calibri"/>
              </a:rPr>
              <a:t>X</a:t>
            </a:r>
            <a:r>
              <a:rPr sz="1800" b="1" spc="-5" dirty="0">
                <a:latin typeface="Calibri"/>
                <a:cs typeface="Calibri"/>
              </a:rPr>
              <a:t>wm</a:t>
            </a:r>
            <a:r>
              <a:rPr sz="1800" b="1" spc="-25" dirty="0">
                <a:latin typeface="Calibri"/>
                <a:cs typeface="Calibri"/>
              </a:rPr>
              <a:t>a</a:t>
            </a:r>
            <a:r>
              <a:rPr sz="1800" b="1" dirty="0">
                <a:latin typeface="Calibri"/>
                <a:cs typeface="Calibri"/>
              </a:rPr>
              <a:t>x</a:t>
            </a:r>
            <a:endParaRPr sz="1800">
              <a:latin typeface="Calibri"/>
              <a:cs typeface="Calibri"/>
            </a:endParaRPr>
          </a:p>
        </p:txBody>
      </p:sp>
      <p:sp>
        <p:nvSpPr>
          <p:cNvPr id="26" name="object 26"/>
          <p:cNvSpPr txBox="1"/>
          <p:nvPr/>
        </p:nvSpPr>
        <p:spPr>
          <a:xfrm>
            <a:off x="3458973" y="4758842"/>
            <a:ext cx="905087" cy="289823"/>
          </a:xfrm>
          <a:prstGeom prst="rect">
            <a:avLst/>
          </a:prstGeom>
        </p:spPr>
        <p:txBody>
          <a:bodyPr vert="horz" wrap="square" lIns="0" tIns="12700" rIns="0" bIns="0" rtlCol="0">
            <a:spAutoFit/>
          </a:bodyPr>
          <a:lstStyle/>
          <a:p>
            <a:pPr marL="12700">
              <a:lnSpc>
                <a:spcPct val="100000"/>
              </a:lnSpc>
              <a:spcBef>
                <a:spcPts val="100"/>
              </a:spcBef>
            </a:pPr>
            <a:r>
              <a:rPr sz="1800" b="1" spc="-20" dirty="0">
                <a:latin typeface="Calibri"/>
                <a:cs typeface="Calibri"/>
              </a:rPr>
              <a:t>Xwmin</a:t>
            </a:r>
            <a:endParaRPr sz="1800">
              <a:latin typeface="Calibri"/>
              <a:cs typeface="Calibri"/>
            </a:endParaRPr>
          </a:p>
        </p:txBody>
      </p:sp>
      <p:sp>
        <p:nvSpPr>
          <p:cNvPr id="27" name="Title 26"/>
          <p:cNvSpPr>
            <a:spLocks noGrp="1"/>
          </p:cNvSpPr>
          <p:nvPr>
            <p:ph type="title"/>
          </p:nvPr>
        </p:nvSpPr>
        <p:spPr>
          <a:xfrm>
            <a:off x="101091" y="134493"/>
            <a:ext cx="11989816" cy="307777"/>
          </a:xfrm>
        </p:spPr>
        <p:txBody>
          <a:bodyPr/>
          <a:lstStyle/>
          <a:p>
            <a:pPr algn="l"/>
            <a:r>
              <a:rPr lang="en-US" dirty="0" smtClean="0"/>
              <a:t>Algorithm</a:t>
            </a:r>
            <a:endParaRPr lang="en-US" dirty="0"/>
          </a:p>
        </p:txBody>
      </p:sp>
      <p:sp>
        <p:nvSpPr>
          <p:cNvPr id="28" name="object 2"/>
          <p:cNvSpPr txBox="1">
            <a:spLocks/>
          </p:cNvSpPr>
          <p:nvPr/>
        </p:nvSpPr>
        <p:spPr>
          <a:xfrm>
            <a:off x="609600" y="5143500"/>
            <a:ext cx="7652173" cy="352019"/>
          </a:xfrm>
          <a:prstGeom prst="rect">
            <a:avLst/>
          </a:prstGeom>
        </p:spPr>
        <p:txBody>
          <a:bodyPr vert="horz" wrap="square" lIns="0" tIns="13335" rIns="0" bIns="0" rtlCol="0" anchor="ctr">
            <a:spAutoFit/>
          </a:bodyPr>
          <a:lstStyle/>
          <a:p>
            <a:pPr marL="12700" marR="0" lvl="0" indent="0" algn="ctr" defTabSz="914400" rtl="0" eaLnBrk="1" fontAlgn="auto" latinLnBrk="0" hangingPunct="1">
              <a:lnSpc>
                <a:spcPct val="100000"/>
              </a:lnSpc>
              <a:spcBef>
                <a:spcPts val="105"/>
              </a:spcBef>
              <a:spcAft>
                <a:spcPts val="0"/>
              </a:spcAft>
              <a:buClrTx/>
              <a:buSzTx/>
              <a:buFontTx/>
              <a:buNone/>
              <a:tabLst/>
              <a:defRPr/>
            </a:pPr>
            <a:r>
              <a:rPr kumimoji="0" lang="en-US" sz="2200" b="0" i="1" u="heavy" strike="noStrike" kern="1200" cap="none" spc="-5" normalizeH="0" baseline="0" noProof="0" dirty="0" smtClean="0">
                <a:ln>
                  <a:noFill/>
                </a:ln>
                <a:solidFill>
                  <a:srgbClr val="000000"/>
                </a:solidFill>
                <a:effectLst/>
                <a:uLnTx/>
                <a:uFill>
                  <a:solidFill>
                    <a:srgbClr val="000000"/>
                  </a:solidFill>
                </a:uFill>
                <a:latin typeface="Calibri"/>
                <a:ea typeface="+mj-ea"/>
                <a:cs typeface="Calibri"/>
              </a:rPr>
              <a:t>Step</a:t>
            </a:r>
            <a:r>
              <a:rPr kumimoji="0" lang="en-US" sz="2200" b="0" i="1" u="heavy" strike="noStrike" kern="1200" cap="none" spc="-35" normalizeH="0" baseline="0" noProof="0" dirty="0" smtClean="0">
                <a:ln>
                  <a:noFill/>
                </a:ln>
                <a:solidFill>
                  <a:srgbClr val="000000"/>
                </a:solidFill>
                <a:effectLst/>
                <a:uLnTx/>
                <a:uFill>
                  <a:solidFill>
                    <a:srgbClr val="000000"/>
                  </a:solidFill>
                </a:uFill>
                <a:latin typeface="Calibri"/>
                <a:ea typeface="+mj-ea"/>
                <a:cs typeface="Calibri"/>
              </a:rPr>
              <a:t> </a:t>
            </a:r>
            <a:r>
              <a:rPr kumimoji="0" lang="en-US" sz="2200" b="0" i="1" u="heavy" strike="noStrike" kern="1200" cap="none" spc="0" normalizeH="0" baseline="0" noProof="0" dirty="0" smtClean="0">
                <a:ln>
                  <a:noFill/>
                </a:ln>
                <a:solidFill>
                  <a:srgbClr val="000000"/>
                </a:solidFill>
                <a:effectLst/>
                <a:uLnTx/>
                <a:uFill>
                  <a:solidFill>
                    <a:srgbClr val="000000"/>
                  </a:solidFill>
                </a:uFill>
                <a:latin typeface="Calibri"/>
                <a:ea typeface="+mj-ea"/>
                <a:cs typeface="Calibri"/>
              </a:rPr>
              <a:t>1</a:t>
            </a:r>
            <a:r>
              <a:rPr kumimoji="0" lang="en-US" sz="2200" b="0" i="1" u="none" strike="noStrike" kern="1200" cap="none" spc="-20" normalizeH="0" baseline="0" noProof="0" dirty="0" smtClean="0">
                <a:ln>
                  <a:noFill/>
                </a:ln>
                <a:solidFill>
                  <a:srgbClr val="000000"/>
                </a:solidFill>
                <a:effectLst/>
                <a:uLnTx/>
                <a:uFillTx/>
                <a:latin typeface="Calibri"/>
                <a:ea typeface="+mj-ea"/>
                <a:cs typeface="Calibri"/>
              </a:rPr>
              <a:t> </a:t>
            </a:r>
            <a:r>
              <a:rPr kumimoji="0" lang="en-US" sz="2200" b="0" i="0" u="none" strike="noStrike" kern="1200" cap="none" spc="0" normalizeH="0" baseline="0" noProof="0" dirty="0" smtClean="0">
                <a:ln>
                  <a:noFill/>
                </a:ln>
                <a:solidFill>
                  <a:srgbClr val="000000"/>
                </a:solidFill>
                <a:effectLst/>
                <a:uLnTx/>
                <a:uFillTx/>
                <a:latin typeface="Calibri"/>
                <a:ea typeface="+mj-ea"/>
                <a:cs typeface="Calibri"/>
              </a:rPr>
              <a:t>:</a:t>
            </a:r>
            <a:r>
              <a:rPr kumimoji="0" lang="en-US" sz="2200" b="0" i="0" u="none" strike="noStrike" kern="1200" cap="none" spc="-10" normalizeH="0" baseline="0" noProof="0" dirty="0" smtClean="0">
                <a:ln>
                  <a:noFill/>
                </a:ln>
                <a:solidFill>
                  <a:srgbClr val="000000"/>
                </a:solidFill>
                <a:effectLst/>
                <a:uLnTx/>
                <a:uFillTx/>
                <a:latin typeface="Calibri"/>
                <a:ea typeface="+mj-ea"/>
                <a:cs typeface="Calibri"/>
              </a:rPr>
              <a:t> </a:t>
            </a:r>
            <a:r>
              <a:rPr kumimoji="0" lang="en-US" sz="2200" b="0" i="0" u="none" strike="noStrike" kern="1200" cap="none" spc="-5" normalizeH="0" baseline="0" noProof="0" dirty="0" smtClean="0">
                <a:ln>
                  <a:noFill/>
                </a:ln>
                <a:solidFill>
                  <a:srgbClr val="000000"/>
                </a:solidFill>
                <a:effectLst/>
                <a:uLnTx/>
                <a:uFillTx/>
                <a:latin typeface="Calibri"/>
                <a:ea typeface="+mj-ea"/>
                <a:cs typeface="Calibri"/>
              </a:rPr>
              <a:t>Establish</a:t>
            </a:r>
            <a:r>
              <a:rPr kumimoji="0" lang="en-US" sz="2200" b="0" i="0" u="none" strike="noStrike" kern="1200" cap="none" spc="-20" normalizeH="0" baseline="0" noProof="0" dirty="0" smtClean="0">
                <a:ln>
                  <a:noFill/>
                </a:ln>
                <a:solidFill>
                  <a:srgbClr val="000000"/>
                </a:solidFill>
                <a:effectLst/>
                <a:uLnTx/>
                <a:uFillTx/>
                <a:latin typeface="Calibri"/>
                <a:ea typeface="+mj-ea"/>
                <a:cs typeface="Calibri"/>
              </a:rPr>
              <a:t> </a:t>
            </a:r>
            <a:r>
              <a:rPr kumimoji="0" lang="en-US" sz="2200" b="0" i="0" u="none" strike="noStrike" kern="1200" cap="none" spc="-5" normalizeH="0" baseline="0" noProof="0" dirty="0" smtClean="0">
                <a:ln>
                  <a:noFill/>
                </a:ln>
                <a:solidFill>
                  <a:srgbClr val="000000"/>
                </a:solidFill>
                <a:effectLst/>
                <a:uLnTx/>
                <a:uFillTx/>
                <a:latin typeface="Calibri"/>
                <a:ea typeface="+mj-ea"/>
                <a:cs typeface="Calibri"/>
              </a:rPr>
              <a:t>Region</a:t>
            </a:r>
            <a:r>
              <a:rPr kumimoji="0" lang="en-US" sz="2200" b="0" i="0" u="none" strike="noStrike" kern="1200" cap="none" spc="-25" normalizeH="0" baseline="0" noProof="0" dirty="0" smtClean="0">
                <a:ln>
                  <a:noFill/>
                </a:ln>
                <a:solidFill>
                  <a:srgbClr val="000000"/>
                </a:solidFill>
                <a:effectLst/>
                <a:uLnTx/>
                <a:uFillTx/>
                <a:latin typeface="Calibri"/>
                <a:ea typeface="+mj-ea"/>
                <a:cs typeface="Calibri"/>
              </a:rPr>
              <a:t> </a:t>
            </a:r>
            <a:r>
              <a:rPr kumimoji="0" lang="en-US" sz="2200" b="0" i="0" u="none" strike="noStrike" kern="1200" cap="none" spc="0" normalizeH="0" baseline="0" noProof="0" dirty="0" smtClean="0">
                <a:ln>
                  <a:noFill/>
                </a:ln>
                <a:solidFill>
                  <a:srgbClr val="000000"/>
                </a:solidFill>
                <a:effectLst/>
                <a:uLnTx/>
                <a:uFillTx/>
                <a:latin typeface="Calibri"/>
                <a:ea typeface="+mj-ea"/>
                <a:cs typeface="Calibri"/>
              </a:rPr>
              <a:t>code</a:t>
            </a:r>
            <a:r>
              <a:rPr kumimoji="0" lang="en-US" sz="2200" b="0" i="0" u="none" strike="noStrike" kern="1200" cap="none" spc="-20" normalizeH="0" baseline="0" noProof="0" dirty="0" smtClean="0">
                <a:ln>
                  <a:noFill/>
                </a:ln>
                <a:solidFill>
                  <a:srgbClr val="000000"/>
                </a:solidFill>
                <a:effectLst/>
                <a:uLnTx/>
                <a:uFillTx/>
                <a:latin typeface="Calibri"/>
                <a:ea typeface="+mj-ea"/>
                <a:cs typeface="Calibri"/>
              </a:rPr>
              <a:t> </a:t>
            </a:r>
            <a:r>
              <a:rPr kumimoji="0" lang="en-US" sz="2200" b="0" i="0" u="none" strike="noStrike" kern="1200" cap="none" spc="-15" normalizeH="0" baseline="0" noProof="0" dirty="0" smtClean="0">
                <a:ln>
                  <a:noFill/>
                </a:ln>
                <a:solidFill>
                  <a:srgbClr val="000000"/>
                </a:solidFill>
                <a:effectLst/>
                <a:uLnTx/>
                <a:uFillTx/>
                <a:latin typeface="Calibri"/>
                <a:ea typeface="+mj-ea"/>
                <a:cs typeface="Calibri"/>
              </a:rPr>
              <a:t>for</a:t>
            </a:r>
            <a:r>
              <a:rPr kumimoji="0" lang="en-US" sz="2200" b="0" i="0" u="none" strike="noStrike" kern="1200" cap="none" spc="-20" normalizeH="0" baseline="0" noProof="0" dirty="0" smtClean="0">
                <a:ln>
                  <a:noFill/>
                </a:ln>
                <a:solidFill>
                  <a:srgbClr val="000000"/>
                </a:solidFill>
                <a:effectLst/>
                <a:uLnTx/>
                <a:uFillTx/>
                <a:latin typeface="Calibri"/>
                <a:ea typeface="+mj-ea"/>
                <a:cs typeface="Calibri"/>
              </a:rPr>
              <a:t> </a:t>
            </a:r>
            <a:r>
              <a:rPr kumimoji="0" lang="en-US" sz="2200" b="0" i="0" u="none" strike="noStrike" kern="1200" cap="none" spc="0" normalizeH="0" baseline="0" noProof="0" dirty="0" smtClean="0">
                <a:ln>
                  <a:noFill/>
                </a:ln>
                <a:solidFill>
                  <a:srgbClr val="000000"/>
                </a:solidFill>
                <a:effectLst/>
                <a:uLnTx/>
                <a:uFillTx/>
                <a:latin typeface="Calibri"/>
                <a:ea typeface="+mj-ea"/>
                <a:cs typeface="Calibri"/>
              </a:rPr>
              <a:t>all</a:t>
            </a:r>
            <a:r>
              <a:rPr kumimoji="0" lang="en-US" sz="2200" b="0" i="0" u="none" strike="noStrike" kern="1200" cap="none" spc="-20" normalizeH="0" baseline="0" noProof="0" dirty="0" smtClean="0">
                <a:ln>
                  <a:noFill/>
                </a:ln>
                <a:solidFill>
                  <a:srgbClr val="000000"/>
                </a:solidFill>
                <a:effectLst/>
                <a:uLnTx/>
                <a:uFillTx/>
                <a:latin typeface="Calibri"/>
                <a:ea typeface="+mj-ea"/>
                <a:cs typeface="Calibri"/>
              </a:rPr>
              <a:t> </a:t>
            </a:r>
            <a:r>
              <a:rPr kumimoji="0" lang="en-US" sz="2200" b="0" i="0" u="none" strike="noStrike" kern="1200" cap="none" spc="0" normalizeH="0" baseline="0" noProof="0" dirty="0" smtClean="0">
                <a:ln>
                  <a:noFill/>
                </a:ln>
                <a:solidFill>
                  <a:srgbClr val="000000"/>
                </a:solidFill>
                <a:effectLst/>
                <a:uLnTx/>
                <a:uFillTx/>
                <a:latin typeface="Calibri"/>
                <a:ea typeface="+mj-ea"/>
                <a:cs typeface="Calibri"/>
              </a:rPr>
              <a:t>line</a:t>
            </a:r>
            <a:r>
              <a:rPr kumimoji="0" lang="en-US" sz="2200" b="0" i="0" u="none" strike="noStrike" kern="1200" cap="none" spc="10" normalizeH="0" baseline="0" noProof="0" dirty="0" smtClean="0">
                <a:ln>
                  <a:noFill/>
                </a:ln>
                <a:solidFill>
                  <a:srgbClr val="000000"/>
                </a:solidFill>
                <a:effectLst/>
                <a:uLnTx/>
                <a:uFillTx/>
                <a:latin typeface="Calibri"/>
                <a:ea typeface="+mj-ea"/>
                <a:cs typeface="Calibri"/>
              </a:rPr>
              <a:t> </a:t>
            </a:r>
            <a:r>
              <a:rPr kumimoji="0" lang="en-US" sz="2200" b="0" i="0" u="none" strike="noStrike" kern="1200" cap="none" spc="0" normalizeH="0" baseline="0" noProof="0" dirty="0" smtClean="0">
                <a:ln>
                  <a:noFill/>
                </a:ln>
                <a:solidFill>
                  <a:srgbClr val="000000"/>
                </a:solidFill>
                <a:effectLst/>
                <a:uLnTx/>
                <a:uFillTx/>
                <a:latin typeface="Calibri"/>
                <a:ea typeface="+mj-ea"/>
                <a:cs typeface="Calibri"/>
              </a:rPr>
              <a:t>end</a:t>
            </a:r>
            <a:r>
              <a:rPr kumimoji="0" lang="en-US" sz="2200" b="0" i="0" u="none" strike="noStrike" kern="1200" cap="none" spc="-30" normalizeH="0" baseline="0" noProof="0" dirty="0" smtClean="0">
                <a:ln>
                  <a:noFill/>
                </a:ln>
                <a:solidFill>
                  <a:srgbClr val="000000"/>
                </a:solidFill>
                <a:effectLst/>
                <a:uLnTx/>
                <a:uFillTx/>
                <a:latin typeface="Calibri"/>
                <a:ea typeface="+mj-ea"/>
                <a:cs typeface="Calibri"/>
              </a:rPr>
              <a:t> </a:t>
            </a:r>
            <a:r>
              <a:rPr kumimoji="0" lang="en-US" sz="2200" b="0" i="0" u="none" strike="noStrike" kern="1200" cap="none" spc="-5" normalizeH="0" baseline="0" noProof="0" dirty="0" smtClean="0">
                <a:ln>
                  <a:noFill/>
                </a:ln>
                <a:solidFill>
                  <a:srgbClr val="000000"/>
                </a:solidFill>
                <a:effectLst/>
                <a:uLnTx/>
                <a:uFillTx/>
                <a:latin typeface="Calibri"/>
                <a:ea typeface="+mj-ea"/>
                <a:cs typeface="Calibri"/>
              </a:rPr>
              <a:t>point</a:t>
            </a:r>
            <a:endParaRPr kumimoji="0" lang="en-US" sz="2200" b="0" i="0" u="none" strike="noStrike" kern="1200" cap="none" spc="0" normalizeH="0" baseline="0" noProof="0" dirty="0">
              <a:ln>
                <a:noFill/>
              </a:ln>
              <a:solidFill>
                <a:schemeClr val="tx1"/>
              </a:solidFill>
              <a:effectLst/>
              <a:uLnTx/>
              <a:uFillTx/>
              <a:latin typeface="Calibri"/>
              <a:ea typeface="+mj-ea"/>
              <a:cs typeface="Calibri"/>
            </a:endParaRPr>
          </a:p>
        </p:txBody>
      </p:sp>
      <p:graphicFrame>
        <p:nvGraphicFramePr>
          <p:cNvPr id="29" name="Table 28"/>
          <p:cNvGraphicFramePr>
            <a:graphicFrameLocks noGrp="1"/>
          </p:cNvGraphicFramePr>
          <p:nvPr/>
        </p:nvGraphicFramePr>
        <p:xfrm>
          <a:off x="7010400" y="1085850"/>
          <a:ext cx="4035684" cy="337279"/>
        </p:xfrm>
        <a:graphic>
          <a:graphicData uri="http://schemas.openxmlformats.org/drawingml/2006/table">
            <a:tbl>
              <a:tblPr/>
              <a:tblGrid>
                <a:gridCol w="932721"/>
                <a:gridCol w="1034321"/>
                <a:gridCol w="1034321"/>
                <a:gridCol w="1034321"/>
              </a:tblGrid>
              <a:tr h="337279">
                <a:tc>
                  <a:txBody>
                    <a:bodyPr/>
                    <a:lstStyle/>
                    <a:p>
                      <a:r>
                        <a:rPr lang="en-US" sz="1400" dirty="0" smtClean="0"/>
                        <a:t>B4</a:t>
                      </a:r>
                      <a:endParaRPr lang="en-US" sz="1400" dirty="0"/>
                    </a:p>
                  </a:txBody>
                  <a:tcPr marL="121920" marR="121920" marT="34290" marB="34290">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tcPr>
                </a:tc>
                <a:tc>
                  <a:txBody>
                    <a:bodyPr/>
                    <a:lstStyle/>
                    <a:p>
                      <a:r>
                        <a:rPr lang="en-US" sz="1400" dirty="0" smtClean="0"/>
                        <a:t>B3</a:t>
                      </a:r>
                      <a:endParaRPr lang="en-US" sz="1400" dirty="0"/>
                    </a:p>
                  </a:txBody>
                  <a:tcPr marL="121920" marR="12192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B2</a:t>
                      </a:r>
                      <a:endParaRPr lang="en-US" sz="1400" dirty="0"/>
                    </a:p>
                  </a:txBody>
                  <a:tcPr marL="121920" marR="12192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B1</a:t>
                      </a:r>
                      <a:endParaRPr lang="en-US" sz="1400" dirty="0"/>
                    </a:p>
                  </a:txBody>
                  <a:tcPr marL="121920" marR="121920" marT="34290" marB="34290">
                    <a:lnL w="12700" cap="flat" cmpd="sng" algn="ctr">
                      <a:solidFill>
                        <a:schemeClr val="tx1"/>
                      </a:solidFill>
                      <a:prstDash val="solid"/>
                      <a:round/>
                      <a:headEnd type="none" w="med" len="med"/>
                      <a:tailEnd type="none" w="med" len="med"/>
                    </a:lnL>
                    <a:lnR w="12700" cmpd="sng">
                      <a:solidFill>
                        <a:schemeClr val="tx1"/>
                      </a:solid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graphicFrame>
        <p:nvGraphicFramePr>
          <p:cNvPr id="31" name="Table 30"/>
          <p:cNvGraphicFramePr>
            <a:graphicFrameLocks noGrp="1"/>
          </p:cNvGraphicFramePr>
          <p:nvPr/>
        </p:nvGraphicFramePr>
        <p:xfrm>
          <a:off x="7010400" y="1428750"/>
          <a:ext cx="4097312" cy="281940"/>
        </p:xfrm>
        <a:graphic>
          <a:graphicData uri="http://schemas.openxmlformats.org/drawingml/2006/table">
            <a:tbl>
              <a:tblPr/>
              <a:tblGrid>
                <a:gridCol w="1024328"/>
                <a:gridCol w="1260839"/>
                <a:gridCol w="914400"/>
                <a:gridCol w="897745"/>
              </a:tblGrid>
              <a:tr h="274320">
                <a:tc>
                  <a:txBody>
                    <a:bodyPr/>
                    <a:lstStyle/>
                    <a:p>
                      <a:r>
                        <a:rPr lang="en-US" sz="1400" dirty="0" smtClean="0"/>
                        <a:t>Top</a:t>
                      </a:r>
                      <a:endParaRPr lang="en-US" sz="1400" dirty="0"/>
                    </a:p>
                  </a:txBody>
                  <a:tcPr marL="121920" marR="121920" marT="34290" marB="34290">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tcPr>
                </a:tc>
                <a:tc>
                  <a:txBody>
                    <a:bodyPr/>
                    <a:lstStyle/>
                    <a:p>
                      <a:r>
                        <a:rPr lang="en-US" sz="1400" dirty="0" smtClean="0"/>
                        <a:t>Bottom</a:t>
                      </a:r>
                      <a:endParaRPr lang="en-US" sz="1400" dirty="0"/>
                    </a:p>
                  </a:txBody>
                  <a:tcPr marL="121920" marR="12192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Right</a:t>
                      </a:r>
                      <a:endParaRPr lang="en-US" sz="1400" dirty="0"/>
                    </a:p>
                  </a:txBody>
                  <a:tcPr marL="121920" marR="12192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Left</a:t>
                      </a:r>
                      <a:endParaRPr lang="en-US" sz="1400" dirty="0"/>
                    </a:p>
                  </a:txBody>
                  <a:tcPr marL="121920" marR="121920" marT="34290" marB="34290">
                    <a:lnL w="12700" cap="flat" cmpd="sng" algn="ctr">
                      <a:solidFill>
                        <a:schemeClr val="tx1"/>
                      </a:solidFill>
                      <a:prstDash val="solid"/>
                      <a:round/>
                      <a:headEnd type="none" w="med" len="med"/>
                      <a:tailEnd type="none" w="med" len="med"/>
                    </a:lnL>
                    <a:lnR w="12700" cmpd="sng">
                      <a:solidFill>
                        <a:schemeClr val="tx1"/>
                      </a:solid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69424" y="366046"/>
            <a:ext cx="9145693" cy="690574"/>
          </a:xfrm>
          <a:prstGeom prst="rect">
            <a:avLst/>
          </a:prstGeom>
        </p:spPr>
        <p:txBody>
          <a:bodyPr vert="horz" wrap="square" lIns="0" tIns="13335" rIns="0" bIns="0" rtlCol="0">
            <a:spAutoFit/>
          </a:bodyPr>
          <a:lstStyle/>
          <a:p>
            <a:pPr marL="811530" marR="5080" indent="-799465" algn="l">
              <a:lnSpc>
                <a:spcPct val="100000"/>
              </a:lnSpc>
              <a:spcBef>
                <a:spcPts val="105"/>
              </a:spcBef>
            </a:pPr>
            <a:r>
              <a:rPr sz="2200" i="1" u="heavy" spc="-5" dirty="0">
                <a:solidFill>
                  <a:srgbClr val="000000"/>
                </a:solidFill>
                <a:uFill>
                  <a:solidFill>
                    <a:srgbClr val="000000"/>
                  </a:solidFill>
                </a:uFill>
                <a:latin typeface="Calibri"/>
                <a:cs typeface="Calibri"/>
              </a:rPr>
              <a:t>Step</a:t>
            </a:r>
            <a:r>
              <a:rPr sz="2200" i="1" u="heavy" spc="-40" dirty="0">
                <a:solidFill>
                  <a:srgbClr val="000000"/>
                </a:solidFill>
                <a:uFill>
                  <a:solidFill>
                    <a:srgbClr val="000000"/>
                  </a:solidFill>
                </a:uFill>
                <a:latin typeface="Calibri"/>
                <a:cs typeface="Calibri"/>
              </a:rPr>
              <a:t> </a:t>
            </a:r>
            <a:r>
              <a:rPr sz="2200" i="1" u="heavy" spc="10" dirty="0">
                <a:solidFill>
                  <a:srgbClr val="000000"/>
                </a:solidFill>
                <a:uFill>
                  <a:solidFill>
                    <a:srgbClr val="000000"/>
                  </a:solidFill>
                </a:uFill>
                <a:latin typeface="Calibri"/>
                <a:cs typeface="Calibri"/>
              </a:rPr>
              <a:t>2</a:t>
            </a:r>
            <a:r>
              <a:rPr sz="2200" b="0" spc="10" dirty="0">
                <a:solidFill>
                  <a:srgbClr val="000000"/>
                </a:solidFill>
                <a:latin typeface="Calibri"/>
                <a:cs typeface="Calibri"/>
              </a:rPr>
              <a:t>:</a:t>
            </a:r>
            <a:r>
              <a:rPr sz="2200" b="0" spc="-35" dirty="0">
                <a:solidFill>
                  <a:srgbClr val="000000"/>
                </a:solidFill>
                <a:latin typeface="Calibri"/>
                <a:cs typeface="Calibri"/>
              </a:rPr>
              <a:t> </a:t>
            </a:r>
            <a:r>
              <a:rPr sz="2200" b="0" dirty="0">
                <a:solidFill>
                  <a:srgbClr val="000000"/>
                </a:solidFill>
                <a:latin typeface="Calibri"/>
                <a:cs typeface="Calibri"/>
              </a:rPr>
              <a:t>Determine</a:t>
            </a:r>
            <a:r>
              <a:rPr sz="2200" b="0" spc="-35" dirty="0">
                <a:solidFill>
                  <a:srgbClr val="000000"/>
                </a:solidFill>
                <a:latin typeface="Calibri"/>
                <a:cs typeface="Calibri"/>
              </a:rPr>
              <a:t> </a:t>
            </a:r>
            <a:r>
              <a:rPr sz="2200" b="0" dirty="0">
                <a:solidFill>
                  <a:srgbClr val="000000"/>
                </a:solidFill>
                <a:latin typeface="Calibri"/>
                <a:cs typeface="Calibri"/>
              </a:rPr>
              <a:t>which</a:t>
            </a:r>
            <a:r>
              <a:rPr sz="2200" b="0" spc="-25" dirty="0">
                <a:solidFill>
                  <a:srgbClr val="000000"/>
                </a:solidFill>
                <a:latin typeface="Calibri"/>
                <a:cs typeface="Calibri"/>
              </a:rPr>
              <a:t> </a:t>
            </a:r>
            <a:r>
              <a:rPr sz="2200" b="0" spc="-5" dirty="0">
                <a:solidFill>
                  <a:srgbClr val="000000"/>
                </a:solidFill>
                <a:latin typeface="Calibri"/>
                <a:cs typeface="Calibri"/>
              </a:rPr>
              <a:t>lines</a:t>
            </a:r>
            <a:r>
              <a:rPr sz="2200" b="0" spc="-10" dirty="0">
                <a:solidFill>
                  <a:srgbClr val="000000"/>
                </a:solidFill>
                <a:latin typeface="Calibri"/>
                <a:cs typeface="Calibri"/>
              </a:rPr>
              <a:t> are</a:t>
            </a:r>
            <a:r>
              <a:rPr sz="2200" b="0" spc="-15" dirty="0">
                <a:solidFill>
                  <a:srgbClr val="000000"/>
                </a:solidFill>
                <a:latin typeface="Calibri"/>
                <a:cs typeface="Calibri"/>
              </a:rPr>
              <a:t> </a:t>
            </a:r>
            <a:r>
              <a:rPr sz="2200" b="0" spc="-5" dirty="0">
                <a:solidFill>
                  <a:srgbClr val="000000"/>
                </a:solidFill>
                <a:latin typeface="Calibri"/>
                <a:cs typeface="Calibri"/>
              </a:rPr>
              <a:t>completely</a:t>
            </a:r>
            <a:r>
              <a:rPr sz="2200" b="0" spc="-30" dirty="0">
                <a:solidFill>
                  <a:srgbClr val="000000"/>
                </a:solidFill>
                <a:latin typeface="Calibri"/>
                <a:cs typeface="Calibri"/>
              </a:rPr>
              <a:t> </a:t>
            </a:r>
            <a:r>
              <a:rPr sz="2200" b="0" spc="-5">
                <a:solidFill>
                  <a:srgbClr val="000000"/>
                </a:solidFill>
                <a:latin typeface="Calibri"/>
                <a:cs typeface="Calibri"/>
              </a:rPr>
              <a:t>inside</a:t>
            </a:r>
            <a:r>
              <a:rPr sz="2200" b="0" spc="-15">
                <a:solidFill>
                  <a:srgbClr val="000000"/>
                </a:solidFill>
                <a:latin typeface="Calibri"/>
                <a:cs typeface="Calibri"/>
              </a:rPr>
              <a:t> </a:t>
            </a:r>
            <a:r>
              <a:rPr lang="en-US" sz="2200" b="0" spc="-15" dirty="0" smtClean="0">
                <a:solidFill>
                  <a:srgbClr val="000000"/>
                </a:solidFill>
                <a:latin typeface="Calibri"/>
                <a:cs typeface="Calibri"/>
              </a:rPr>
              <a:t>/outside the </a:t>
            </a:r>
            <a:r>
              <a:rPr sz="2200" b="0" smtClean="0">
                <a:solidFill>
                  <a:srgbClr val="000000"/>
                </a:solidFill>
                <a:latin typeface="Calibri"/>
                <a:cs typeface="Calibri"/>
              </a:rPr>
              <a:t>window </a:t>
            </a:r>
            <a:r>
              <a:rPr lang="en-US" sz="2200" b="0" dirty="0" smtClean="0">
                <a:solidFill>
                  <a:srgbClr val="000000"/>
                </a:solidFill>
                <a:latin typeface="Calibri"/>
                <a:cs typeface="Calibri"/>
              </a:rPr>
              <a:t> by using following tests:</a:t>
            </a:r>
            <a:r>
              <a:rPr sz="2200" b="0" spc="-484" smtClean="0">
                <a:solidFill>
                  <a:srgbClr val="000000"/>
                </a:solidFill>
                <a:latin typeface="Calibri"/>
                <a:cs typeface="Calibri"/>
              </a:rPr>
              <a:t> </a:t>
            </a:r>
            <a:endParaRPr sz="2200">
              <a:latin typeface="Calibri"/>
              <a:cs typeface="Calibri"/>
            </a:endParaRPr>
          </a:p>
        </p:txBody>
      </p:sp>
      <p:sp>
        <p:nvSpPr>
          <p:cNvPr id="3" name="object 3"/>
          <p:cNvSpPr txBox="1"/>
          <p:nvPr/>
        </p:nvSpPr>
        <p:spPr>
          <a:xfrm>
            <a:off x="1263633" y="917258"/>
            <a:ext cx="8945033" cy="1306768"/>
          </a:xfrm>
          <a:prstGeom prst="rect">
            <a:avLst/>
          </a:prstGeom>
        </p:spPr>
        <p:txBody>
          <a:bodyPr vert="horz" wrap="square" lIns="0" tIns="11430" rIns="0" bIns="0" rtlCol="0">
            <a:spAutoFit/>
          </a:bodyPr>
          <a:lstStyle/>
          <a:p>
            <a:pPr marL="469900" marR="570230" indent="-457834" algn="just">
              <a:lnSpc>
                <a:spcPct val="100000"/>
              </a:lnSpc>
              <a:spcBef>
                <a:spcPts val="90"/>
              </a:spcBef>
              <a:buClr>
                <a:srgbClr val="C0504D"/>
              </a:buClr>
              <a:buAutoNum type="alphaLcParenR"/>
              <a:tabLst>
                <a:tab pos="470534" algn="l"/>
              </a:tabLst>
            </a:pPr>
            <a:r>
              <a:rPr sz="2000" b="1" spc="-5" dirty="0">
                <a:latin typeface="Calibri"/>
                <a:cs typeface="Calibri"/>
              </a:rPr>
              <a:t>If both </a:t>
            </a:r>
            <a:r>
              <a:rPr sz="2000" b="1" spc="-10" dirty="0">
                <a:latin typeface="Calibri"/>
                <a:cs typeface="Calibri"/>
              </a:rPr>
              <a:t>end </a:t>
            </a:r>
            <a:r>
              <a:rPr sz="2000" b="1" spc="-5" dirty="0">
                <a:latin typeface="Calibri"/>
                <a:cs typeface="Calibri"/>
              </a:rPr>
              <a:t>points </a:t>
            </a:r>
            <a:r>
              <a:rPr sz="2000" b="1" spc="-5">
                <a:latin typeface="Calibri"/>
                <a:cs typeface="Calibri"/>
              </a:rPr>
              <a:t>of </a:t>
            </a:r>
            <a:r>
              <a:rPr lang="en-US" sz="2000" b="1" spc="-5" dirty="0" smtClean="0">
                <a:latin typeface="Calibri"/>
                <a:cs typeface="Calibri"/>
              </a:rPr>
              <a:t>the </a:t>
            </a:r>
            <a:r>
              <a:rPr sz="2000" b="1" spc="-5" smtClean="0">
                <a:latin typeface="Calibri"/>
                <a:cs typeface="Calibri"/>
              </a:rPr>
              <a:t>line </a:t>
            </a:r>
            <a:r>
              <a:rPr sz="2000" b="1" spc="-5" dirty="0">
                <a:latin typeface="Calibri"/>
                <a:cs typeface="Calibri"/>
              </a:rPr>
              <a:t>has </a:t>
            </a:r>
            <a:r>
              <a:rPr sz="2000" b="1" spc="-10" dirty="0">
                <a:latin typeface="Calibri"/>
                <a:cs typeface="Calibri"/>
              </a:rPr>
              <a:t>region codes </a:t>
            </a:r>
            <a:r>
              <a:rPr sz="2000" b="1" spc="-5" dirty="0">
                <a:latin typeface="Calibri"/>
                <a:cs typeface="Calibri"/>
              </a:rPr>
              <a:t>‘0000’ </a:t>
            </a:r>
            <a:r>
              <a:rPr sz="2000" spc="-5" dirty="0">
                <a:latin typeface="Calibri"/>
                <a:cs typeface="Calibri"/>
              </a:rPr>
              <a:t>line is </a:t>
            </a:r>
            <a:r>
              <a:rPr sz="2000" spc="-440" dirty="0">
                <a:latin typeface="Calibri"/>
                <a:cs typeface="Calibri"/>
              </a:rPr>
              <a:t> </a:t>
            </a:r>
            <a:r>
              <a:rPr sz="2000" spc="-15" dirty="0">
                <a:latin typeface="Calibri"/>
                <a:cs typeface="Calibri"/>
              </a:rPr>
              <a:t>completely</a:t>
            </a:r>
            <a:r>
              <a:rPr sz="2000" spc="25" dirty="0">
                <a:latin typeface="Calibri"/>
                <a:cs typeface="Calibri"/>
              </a:rPr>
              <a:t> </a:t>
            </a:r>
            <a:r>
              <a:rPr sz="2000" spc="-5" dirty="0">
                <a:latin typeface="Calibri"/>
                <a:cs typeface="Calibri"/>
              </a:rPr>
              <a:t>inside</a:t>
            </a:r>
            <a:r>
              <a:rPr sz="2000" spc="15" dirty="0">
                <a:latin typeface="Calibri"/>
                <a:cs typeface="Calibri"/>
              </a:rPr>
              <a:t> </a:t>
            </a:r>
            <a:r>
              <a:rPr sz="2000" spc="-25" dirty="0">
                <a:latin typeface="Calibri"/>
                <a:cs typeface="Calibri"/>
              </a:rPr>
              <a:t>window.</a:t>
            </a:r>
            <a:endParaRPr sz="2000">
              <a:latin typeface="Calibri"/>
              <a:cs typeface="Calibri"/>
            </a:endParaRPr>
          </a:p>
          <a:p>
            <a:pPr marL="469900" marR="5080" indent="-457834" algn="just">
              <a:lnSpc>
                <a:spcPct val="100000"/>
              </a:lnSpc>
              <a:spcBef>
                <a:spcPts val="484"/>
              </a:spcBef>
              <a:buClr>
                <a:srgbClr val="C0504D"/>
              </a:buClr>
              <a:buAutoNum type="alphaLcParenR"/>
              <a:tabLst>
                <a:tab pos="470534" algn="l"/>
              </a:tabLst>
            </a:pPr>
            <a:r>
              <a:rPr sz="2000" b="1" spc="-5" dirty="0">
                <a:latin typeface="Calibri"/>
                <a:cs typeface="Calibri"/>
              </a:rPr>
              <a:t>If </a:t>
            </a:r>
            <a:r>
              <a:rPr sz="2000" b="1" spc="-10" dirty="0">
                <a:latin typeface="Calibri"/>
                <a:cs typeface="Calibri"/>
              </a:rPr>
              <a:t>logical </a:t>
            </a:r>
            <a:r>
              <a:rPr sz="2000" b="1" spc="-5" dirty="0">
                <a:latin typeface="Calibri"/>
                <a:cs typeface="Calibri"/>
              </a:rPr>
              <a:t>AND </a:t>
            </a:r>
            <a:r>
              <a:rPr sz="2000" b="1" spc="-15" dirty="0">
                <a:latin typeface="Calibri"/>
                <a:cs typeface="Calibri"/>
              </a:rPr>
              <a:t>operation </a:t>
            </a:r>
            <a:r>
              <a:rPr sz="2000" b="1" spc="-5" dirty="0">
                <a:latin typeface="Calibri"/>
                <a:cs typeface="Calibri"/>
              </a:rPr>
              <a:t>of </a:t>
            </a:r>
            <a:r>
              <a:rPr sz="2000" b="1" spc="-15" dirty="0">
                <a:latin typeface="Calibri"/>
                <a:cs typeface="Calibri"/>
              </a:rPr>
              <a:t>region </a:t>
            </a:r>
            <a:r>
              <a:rPr sz="2000" b="1" spc="-10" dirty="0">
                <a:latin typeface="Calibri"/>
                <a:cs typeface="Calibri"/>
              </a:rPr>
              <a:t>codes </a:t>
            </a:r>
            <a:r>
              <a:rPr sz="2000" b="1" spc="-5" dirty="0">
                <a:latin typeface="Calibri"/>
                <a:cs typeface="Calibri"/>
              </a:rPr>
              <a:t>of </a:t>
            </a:r>
            <a:r>
              <a:rPr sz="2000" b="1" spc="-15" dirty="0">
                <a:latin typeface="Calibri"/>
                <a:cs typeface="Calibri"/>
              </a:rPr>
              <a:t>two </a:t>
            </a:r>
            <a:r>
              <a:rPr sz="2000" b="1" spc="-5" dirty="0">
                <a:latin typeface="Calibri"/>
                <a:cs typeface="Calibri"/>
              </a:rPr>
              <a:t>end points is </a:t>
            </a:r>
            <a:r>
              <a:rPr sz="2000" b="1" dirty="0">
                <a:latin typeface="Calibri"/>
                <a:cs typeface="Calibri"/>
              </a:rPr>
              <a:t> </a:t>
            </a:r>
            <a:r>
              <a:rPr sz="2000" b="1" spc="-20" dirty="0">
                <a:solidFill>
                  <a:srgbClr val="FF0000"/>
                </a:solidFill>
                <a:latin typeface="Calibri"/>
                <a:cs typeface="Calibri"/>
              </a:rPr>
              <a:t>NOT</a:t>
            </a:r>
            <a:r>
              <a:rPr sz="2000" b="1" spc="-20" dirty="0">
                <a:latin typeface="Calibri"/>
                <a:cs typeface="Calibri"/>
              </a:rPr>
              <a:t> </a:t>
            </a:r>
            <a:r>
              <a:rPr sz="2000" b="1" spc="-35">
                <a:latin typeface="Calibri"/>
                <a:cs typeface="Calibri"/>
              </a:rPr>
              <a:t>‘</a:t>
            </a:r>
            <a:r>
              <a:rPr sz="2000" b="1" spc="-35" smtClean="0">
                <a:latin typeface="Calibri"/>
                <a:cs typeface="Calibri"/>
              </a:rPr>
              <a:t>0000’</a:t>
            </a:r>
            <a:r>
              <a:rPr lang="en-US" sz="2000" b="1" spc="-35" dirty="0" smtClean="0">
                <a:latin typeface="Calibri"/>
                <a:cs typeface="Calibri"/>
              </a:rPr>
              <a:t>, </a:t>
            </a:r>
            <a:r>
              <a:rPr lang="en-US" sz="2000" spc="-35" dirty="0" smtClean="0">
                <a:latin typeface="Calibri"/>
                <a:cs typeface="Calibri"/>
              </a:rPr>
              <a:t>t</a:t>
            </a:r>
            <a:r>
              <a:rPr sz="2000" spc="-10" smtClean="0">
                <a:latin typeface="Calibri"/>
                <a:cs typeface="Calibri"/>
              </a:rPr>
              <a:t>he </a:t>
            </a:r>
            <a:r>
              <a:rPr sz="2000" spc="-5" dirty="0">
                <a:latin typeface="Calibri"/>
                <a:cs typeface="Calibri"/>
              </a:rPr>
              <a:t>line is </a:t>
            </a:r>
            <a:r>
              <a:rPr sz="2000" spc="-15" dirty="0">
                <a:latin typeface="Calibri"/>
                <a:cs typeface="Calibri"/>
              </a:rPr>
              <a:t>completely </a:t>
            </a:r>
            <a:r>
              <a:rPr sz="2000" spc="-5" dirty="0">
                <a:latin typeface="Calibri"/>
                <a:cs typeface="Calibri"/>
              </a:rPr>
              <a:t>outside </a:t>
            </a:r>
            <a:r>
              <a:rPr sz="2000" spc="-10" dirty="0">
                <a:latin typeface="Calibri"/>
                <a:cs typeface="Calibri"/>
              </a:rPr>
              <a:t>(some </a:t>
            </a:r>
            <a:r>
              <a:rPr sz="2000" spc="-5" dirty="0">
                <a:latin typeface="Calibri"/>
                <a:cs typeface="Calibri"/>
              </a:rPr>
              <a:t>bit position </a:t>
            </a:r>
            <a:r>
              <a:rPr sz="2000" spc="-440" dirty="0">
                <a:latin typeface="Calibri"/>
                <a:cs typeface="Calibri"/>
              </a:rPr>
              <a:t> </a:t>
            </a:r>
            <a:r>
              <a:rPr sz="2000" spc="-20">
                <a:latin typeface="Calibri"/>
                <a:cs typeface="Calibri"/>
              </a:rPr>
              <a:t>have </a:t>
            </a:r>
            <a:r>
              <a:rPr sz="2000" spc="-35" smtClean="0">
                <a:latin typeface="Calibri"/>
                <a:cs typeface="Calibri"/>
              </a:rPr>
              <a:t>1’s</a:t>
            </a:r>
            <a:r>
              <a:rPr lang="en-US" sz="2000" spc="-35" dirty="0" smtClean="0">
                <a:latin typeface="Calibri"/>
                <a:cs typeface="Calibri"/>
              </a:rPr>
              <a:t> on the result of AND operation</a:t>
            </a:r>
            <a:r>
              <a:rPr sz="2000" spc="-35" smtClean="0">
                <a:latin typeface="Calibri"/>
                <a:cs typeface="Calibri"/>
              </a:rPr>
              <a:t>)</a:t>
            </a:r>
            <a:endParaRPr sz="2000">
              <a:latin typeface="Calibri"/>
              <a:cs typeface="Calibri"/>
            </a:endParaRPr>
          </a:p>
        </p:txBody>
      </p:sp>
      <p:sp>
        <p:nvSpPr>
          <p:cNvPr id="5" name="object 5"/>
          <p:cNvSpPr/>
          <p:nvPr/>
        </p:nvSpPr>
        <p:spPr>
          <a:xfrm>
            <a:off x="11375643" y="4236719"/>
            <a:ext cx="94827" cy="297180"/>
          </a:xfrm>
          <a:custGeom>
            <a:avLst/>
            <a:gdLst/>
            <a:ahLst/>
            <a:cxnLst/>
            <a:rect l="l" t="t" r="r" b="b"/>
            <a:pathLst>
              <a:path w="71120" h="396239">
                <a:moveTo>
                  <a:pt x="71120" y="396239"/>
                </a:moveTo>
                <a:lnTo>
                  <a:pt x="43451" y="390651"/>
                </a:lnTo>
                <a:lnTo>
                  <a:pt x="20843" y="375410"/>
                </a:lnTo>
                <a:lnTo>
                  <a:pt x="5593" y="352804"/>
                </a:lnTo>
                <a:lnTo>
                  <a:pt x="0" y="325119"/>
                </a:lnTo>
                <a:lnTo>
                  <a:pt x="0" y="71119"/>
                </a:lnTo>
                <a:lnTo>
                  <a:pt x="5593" y="43435"/>
                </a:lnTo>
                <a:lnTo>
                  <a:pt x="20843" y="20829"/>
                </a:lnTo>
                <a:lnTo>
                  <a:pt x="43451" y="5588"/>
                </a:lnTo>
                <a:lnTo>
                  <a:pt x="71120" y="0"/>
                </a:lnTo>
              </a:path>
            </a:pathLst>
          </a:custGeom>
          <a:ln w="19050">
            <a:solidFill>
              <a:srgbClr val="FFFFFF"/>
            </a:solidFill>
          </a:ln>
        </p:spPr>
        <p:txBody>
          <a:bodyPr wrap="square" lIns="0" tIns="0" rIns="0" bIns="0" rtlCol="0"/>
          <a:lstStyle/>
          <a:p>
            <a:endParaRPr/>
          </a:p>
        </p:txBody>
      </p:sp>
      <p:sp>
        <p:nvSpPr>
          <p:cNvPr id="6" name="object 6"/>
          <p:cNvSpPr/>
          <p:nvPr/>
        </p:nvSpPr>
        <p:spPr>
          <a:xfrm>
            <a:off x="12012337" y="4236719"/>
            <a:ext cx="94827" cy="297180"/>
          </a:xfrm>
          <a:custGeom>
            <a:avLst/>
            <a:gdLst/>
            <a:ahLst/>
            <a:cxnLst/>
            <a:rect l="l" t="t" r="r" b="b"/>
            <a:pathLst>
              <a:path w="71120" h="396239">
                <a:moveTo>
                  <a:pt x="0" y="0"/>
                </a:moveTo>
                <a:lnTo>
                  <a:pt x="27721" y="5588"/>
                </a:lnTo>
                <a:lnTo>
                  <a:pt x="50323" y="20829"/>
                </a:lnTo>
                <a:lnTo>
                  <a:pt x="65543" y="43435"/>
                </a:lnTo>
                <a:lnTo>
                  <a:pt x="71120" y="71119"/>
                </a:lnTo>
                <a:lnTo>
                  <a:pt x="71120" y="325119"/>
                </a:lnTo>
                <a:lnTo>
                  <a:pt x="65543" y="352804"/>
                </a:lnTo>
                <a:lnTo>
                  <a:pt x="50323" y="375410"/>
                </a:lnTo>
                <a:lnTo>
                  <a:pt x="27721" y="390651"/>
                </a:lnTo>
                <a:lnTo>
                  <a:pt x="0" y="396239"/>
                </a:lnTo>
              </a:path>
            </a:pathLst>
          </a:custGeom>
          <a:ln w="19050">
            <a:solidFill>
              <a:srgbClr val="FFFFFF"/>
            </a:solidFill>
          </a:ln>
        </p:spPr>
        <p:txBody>
          <a:bodyPr wrap="square" lIns="0" tIns="0" rIns="0" bIns="0" rtlCol="0"/>
          <a:lstStyle/>
          <a:p>
            <a:endParaRPr/>
          </a:p>
        </p:txBody>
      </p:sp>
      <p:sp>
        <p:nvSpPr>
          <p:cNvPr id="7" name="object 7"/>
          <p:cNvSpPr txBox="1"/>
          <p:nvPr/>
        </p:nvSpPr>
        <p:spPr>
          <a:xfrm>
            <a:off x="11573594" y="4263009"/>
            <a:ext cx="342900" cy="289823"/>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FFFFFF"/>
                </a:solidFill>
                <a:latin typeface="Calibri"/>
                <a:cs typeface="Calibri"/>
              </a:rPr>
              <a:t>23</a:t>
            </a:r>
            <a:endParaRPr sz="1800">
              <a:latin typeface="Calibri"/>
              <a:cs typeface="Calibri"/>
            </a:endParaRPr>
          </a:p>
        </p:txBody>
      </p:sp>
      <p:sp>
        <p:nvSpPr>
          <p:cNvPr id="8" name="object 8"/>
          <p:cNvSpPr txBox="1"/>
          <p:nvPr/>
        </p:nvSpPr>
        <p:spPr>
          <a:xfrm>
            <a:off x="1899582" y="2371306"/>
            <a:ext cx="586740" cy="556563"/>
          </a:xfrm>
          <a:prstGeom prst="rect">
            <a:avLst/>
          </a:prstGeom>
        </p:spPr>
        <p:txBody>
          <a:bodyPr vert="horz" wrap="square" lIns="0" tIns="38100" rIns="0" bIns="0" rtlCol="0">
            <a:spAutoFit/>
          </a:bodyPr>
          <a:lstStyle/>
          <a:p>
            <a:pPr marL="12700">
              <a:lnSpc>
                <a:spcPct val="100000"/>
              </a:lnSpc>
              <a:spcBef>
                <a:spcPts val="300"/>
              </a:spcBef>
            </a:pPr>
            <a:r>
              <a:rPr sz="1600" dirty="0">
                <a:latin typeface="Calibri"/>
                <a:cs typeface="Calibri"/>
              </a:rPr>
              <a:t>0000</a:t>
            </a:r>
            <a:endParaRPr sz="1600">
              <a:latin typeface="Calibri"/>
              <a:cs typeface="Calibri"/>
            </a:endParaRPr>
          </a:p>
          <a:p>
            <a:pPr marL="12700">
              <a:lnSpc>
                <a:spcPct val="100000"/>
              </a:lnSpc>
              <a:spcBef>
                <a:spcPts val="204"/>
              </a:spcBef>
            </a:pPr>
            <a:r>
              <a:rPr sz="1600" dirty="0">
                <a:latin typeface="Calibri"/>
                <a:cs typeface="Calibri"/>
              </a:rPr>
              <a:t>0000</a:t>
            </a:r>
            <a:endParaRPr sz="1600">
              <a:latin typeface="Calibri"/>
              <a:cs typeface="Calibri"/>
            </a:endParaRPr>
          </a:p>
        </p:txBody>
      </p:sp>
      <p:sp>
        <p:nvSpPr>
          <p:cNvPr id="9" name="object 9"/>
          <p:cNvSpPr/>
          <p:nvPr/>
        </p:nvSpPr>
        <p:spPr>
          <a:xfrm>
            <a:off x="1525523" y="2826734"/>
            <a:ext cx="1625600" cy="0"/>
          </a:xfrm>
          <a:custGeom>
            <a:avLst/>
            <a:gdLst/>
            <a:ahLst/>
            <a:cxnLst/>
            <a:rect l="l" t="t" r="r" b="b"/>
            <a:pathLst>
              <a:path w="1219200">
                <a:moveTo>
                  <a:pt x="0" y="0"/>
                </a:moveTo>
                <a:lnTo>
                  <a:pt x="1219200" y="0"/>
                </a:lnTo>
              </a:path>
            </a:pathLst>
          </a:custGeom>
          <a:ln w="12700">
            <a:solidFill>
              <a:srgbClr val="497DBA"/>
            </a:solidFill>
          </a:ln>
        </p:spPr>
        <p:txBody>
          <a:bodyPr wrap="square" lIns="0" tIns="0" rIns="0" bIns="0" rtlCol="0"/>
          <a:lstStyle/>
          <a:p>
            <a:endParaRPr/>
          </a:p>
        </p:txBody>
      </p:sp>
      <p:sp>
        <p:nvSpPr>
          <p:cNvPr id="10" name="object 10"/>
          <p:cNvSpPr txBox="1"/>
          <p:nvPr/>
        </p:nvSpPr>
        <p:spPr>
          <a:xfrm>
            <a:off x="1833033" y="3640980"/>
            <a:ext cx="604520" cy="532838"/>
          </a:xfrm>
          <a:prstGeom prst="rect">
            <a:avLst/>
          </a:prstGeom>
        </p:spPr>
        <p:txBody>
          <a:bodyPr vert="horz" wrap="square" lIns="0" tIns="27305" rIns="0" bIns="0" rtlCol="0">
            <a:spAutoFit/>
          </a:bodyPr>
          <a:lstStyle/>
          <a:p>
            <a:pPr marL="25400">
              <a:lnSpc>
                <a:spcPct val="100000"/>
              </a:lnSpc>
              <a:spcBef>
                <a:spcPts val="215"/>
              </a:spcBef>
            </a:pPr>
            <a:r>
              <a:rPr sz="1600" dirty="0">
                <a:latin typeface="Calibri"/>
                <a:cs typeface="Calibri"/>
              </a:rPr>
              <a:t>1001</a:t>
            </a:r>
            <a:endParaRPr sz="1600">
              <a:latin typeface="Calibri"/>
              <a:cs typeface="Calibri"/>
            </a:endParaRPr>
          </a:p>
          <a:p>
            <a:pPr marL="12700">
              <a:lnSpc>
                <a:spcPct val="100000"/>
              </a:lnSpc>
              <a:spcBef>
                <a:spcPts val="120"/>
              </a:spcBef>
            </a:pPr>
            <a:r>
              <a:rPr sz="1600" dirty="0">
                <a:latin typeface="Calibri"/>
                <a:cs typeface="Calibri"/>
              </a:rPr>
              <a:t>0001</a:t>
            </a:r>
            <a:endParaRPr sz="1600">
              <a:latin typeface="Calibri"/>
              <a:cs typeface="Calibri"/>
            </a:endParaRPr>
          </a:p>
        </p:txBody>
      </p:sp>
      <p:sp>
        <p:nvSpPr>
          <p:cNvPr id="11" name="object 11"/>
          <p:cNvSpPr/>
          <p:nvPr/>
        </p:nvSpPr>
        <p:spPr>
          <a:xfrm>
            <a:off x="1361745" y="4082129"/>
            <a:ext cx="1626447" cy="0"/>
          </a:xfrm>
          <a:custGeom>
            <a:avLst/>
            <a:gdLst/>
            <a:ahLst/>
            <a:cxnLst/>
            <a:rect l="l" t="t" r="r" b="b"/>
            <a:pathLst>
              <a:path w="1219835">
                <a:moveTo>
                  <a:pt x="0" y="0"/>
                </a:moveTo>
                <a:lnTo>
                  <a:pt x="1219225" y="0"/>
                </a:lnTo>
              </a:path>
            </a:pathLst>
          </a:custGeom>
          <a:ln w="12700">
            <a:solidFill>
              <a:srgbClr val="497DBA"/>
            </a:solidFill>
          </a:ln>
        </p:spPr>
        <p:txBody>
          <a:bodyPr wrap="square" lIns="0" tIns="0" rIns="0" bIns="0" rtlCol="0"/>
          <a:lstStyle/>
          <a:p>
            <a:endParaRPr/>
          </a:p>
        </p:txBody>
      </p:sp>
      <p:sp>
        <p:nvSpPr>
          <p:cNvPr id="12" name="object 12"/>
          <p:cNvSpPr txBox="1"/>
          <p:nvPr/>
        </p:nvSpPr>
        <p:spPr>
          <a:xfrm>
            <a:off x="3080681" y="3970172"/>
            <a:ext cx="535940" cy="260328"/>
          </a:xfrm>
          <a:prstGeom prst="rect">
            <a:avLst/>
          </a:prstGeom>
        </p:spPr>
        <p:txBody>
          <a:bodyPr vert="horz" wrap="square" lIns="0" tIns="13970" rIns="0" bIns="0" rtlCol="0">
            <a:spAutoFit/>
          </a:bodyPr>
          <a:lstStyle/>
          <a:p>
            <a:pPr marL="12700">
              <a:lnSpc>
                <a:spcPct val="100000"/>
              </a:lnSpc>
              <a:spcBef>
                <a:spcPts val="110"/>
              </a:spcBef>
            </a:pPr>
            <a:r>
              <a:rPr sz="1600" spc="5" dirty="0">
                <a:latin typeface="Calibri"/>
                <a:cs typeface="Calibri"/>
              </a:rPr>
              <a:t>AND</a:t>
            </a:r>
            <a:endParaRPr sz="1600">
              <a:latin typeface="Calibri"/>
              <a:cs typeface="Calibri"/>
            </a:endParaRPr>
          </a:p>
        </p:txBody>
      </p:sp>
      <p:sp>
        <p:nvSpPr>
          <p:cNvPr id="13" name="object 13"/>
          <p:cNvSpPr txBox="1"/>
          <p:nvPr/>
        </p:nvSpPr>
        <p:spPr>
          <a:xfrm>
            <a:off x="1531857" y="2819401"/>
            <a:ext cx="1467273" cy="197490"/>
          </a:xfrm>
          <a:prstGeom prst="rect">
            <a:avLst/>
          </a:prstGeom>
        </p:spPr>
        <p:txBody>
          <a:bodyPr vert="horz" wrap="square" lIns="0" tIns="12700" rIns="0" bIns="0" rtlCol="0">
            <a:spAutoFit/>
          </a:bodyPr>
          <a:lstStyle/>
          <a:p>
            <a:pPr marL="12700">
              <a:lnSpc>
                <a:spcPct val="100000"/>
              </a:lnSpc>
              <a:spcBef>
                <a:spcPts val="100"/>
              </a:spcBef>
            </a:pPr>
            <a:r>
              <a:rPr sz="1200" i="1" spc="-5" dirty="0">
                <a:latin typeface="Calibri"/>
                <a:cs typeface="Calibri"/>
              </a:rPr>
              <a:t>C</a:t>
            </a:r>
            <a:r>
              <a:rPr sz="1200" i="1" dirty="0">
                <a:latin typeface="Calibri"/>
                <a:cs typeface="Calibri"/>
              </a:rPr>
              <a:t>o</a:t>
            </a:r>
            <a:r>
              <a:rPr sz="1200" i="1" spc="5" dirty="0">
                <a:latin typeface="Calibri"/>
                <a:cs typeface="Calibri"/>
              </a:rPr>
              <a:t>mp</a:t>
            </a:r>
            <a:r>
              <a:rPr sz="1200" i="1" spc="-15" dirty="0">
                <a:latin typeface="Calibri"/>
                <a:cs typeface="Calibri"/>
              </a:rPr>
              <a:t>l</a:t>
            </a:r>
            <a:r>
              <a:rPr sz="1200" i="1" dirty="0">
                <a:latin typeface="Calibri"/>
                <a:cs typeface="Calibri"/>
              </a:rPr>
              <a:t>e</a:t>
            </a:r>
            <a:r>
              <a:rPr sz="1200" i="1" spc="-15" dirty="0">
                <a:latin typeface="Calibri"/>
                <a:cs typeface="Calibri"/>
              </a:rPr>
              <a:t>t</a:t>
            </a:r>
            <a:r>
              <a:rPr sz="1200" i="1" dirty="0">
                <a:latin typeface="Calibri"/>
                <a:cs typeface="Calibri"/>
              </a:rPr>
              <a:t>e</a:t>
            </a:r>
            <a:r>
              <a:rPr sz="1200" i="1" spc="-10" dirty="0">
                <a:latin typeface="Calibri"/>
                <a:cs typeface="Calibri"/>
              </a:rPr>
              <a:t>l</a:t>
            </a:r>
            <a:r>
              <a:rPr sz="1200" i="1" dirty="0">
                <a:latin typeface="Calibri"/>
                <a:cs typeface="Calibri"/>
              </a:rPr>
              <a:t>y</a:t>
            </a:r>
            <a:r>
              <a:rPr sz="1200" i="1" spc="-40" dirty="0">
                <a:latin typeface="Calibri"/>
                <a:cs typeface="Calibri"/>
              </a:rPr>
              <a:t> </a:t>
            </a:r>
            <a:r>
              <a:rPr sz="1200" i="1" spc="-15" dirty="0">
                <a:latin typeface="Calibri"/>
                <a:cs typeface="Calibri"/>
              </a:rPr>
              <a:t>i</a:t>
            </a:r>
            <a:r>
              <a:rPr sz="1200" i="1" spc="5" dirty="0">
                <a:latin typeface="Calibri"/>
                <a:cs typeface="Calibri"/>
              </a:rPr>
              <a:t>n</a:t>
            </a:r>
            <a:r>
              <a:rPr sz="1200" i="1" spc="-15" dirty="0">
                <a:latin typeface="Calibri"/>
                <a:cs typeface="Calibri"/>
              </a:rPr>
              <a:t>si</a:t>
            </a:r>
            <a:r>
              <a:rPr sz="1200" i="1" spc="5" dirty="0">
                <a:latin typeface="Calibri"/>
                <a:cs typeface="Calibri"/>
              </a:rPr>
              <a:t>d</a:t>
            </a:r>
            <a:r>
              <a:rPr sz="1200" i="1" dirty="0">
                <a:latin typeface="Calibri"/>
                <a:cs typeface="Calibri"/>
              </a:rPr>
              <a:t>e</a:t>
            </a:r>
            <a:endParaRPr sz="1200">
              <a:latin typeface="Calibri"/>
              <a:cs typeface="Calibri"/>
            </a:endParaRPr>
          </a:p>
        </p:txBody>
      </p:sp>
      <p:sp>
        <p:nvSpPr>
          <p:cNvPr id="14" name="object 14"/>
          <p:cNvSpPr txBox="1"/>
          <p:nvPr/>
        </p:nvSpPr>
        <p:spPr>
          <a:xfrm>
            <a:off x="1196983" y="4006053"/>
            <a:ext cx="1625600" cy="627095"/>
          </a:xfrm>
          <a:prstGeom prst="rect">
            <a:avLst/>
          </a:prstGeom>
        </p:spPr>
        <p:txBody>
          <a:bodyPr vert="horz" wrap="square" lIns="0" tIns="118110" rIns="0" bIns="0" rtlCol="0">
            <a:spAutoFit/>
          </a:bodyPr>
          <a:lstStyle/>
          <a:p>
            <a:pPr marL="502920">
              <a:lnSpc>
                <a:spcPct val="100000"/>
              </a:lnSpc>
              <a:spcBef>
                <a:spcPts val="930"/>
              </a:spcBef>
            </a:pPr>
            <a:r>
              <a:rPr sz="1600" dirty="0">
                <a:latin typeface="Calibri"/>
                <a:cs typeface="Calibri"/>
              </a:rPr>
              <a:t>0001</a:t>
            </a:r>
            <a:endParaRPr sz="1600">
              <a:latin typeface="Calibri"/>
              <a:cs typeface="Calibri"/>
            </a:endParaRPr>
          </a:p>
          <a:p>
            <a:pPr marL="12700">
              <a:lnSpc>
                <a:spcPct val="100000"/>
              </a:lnSpc>
              <a:spcBef>
                <a:spcPts val="615"/>
              </a:spcBef>
            </a:pPr>
            <a:r>
              <a:rPr sz="1200" i="1" spc="-5" dirty="0">
                <a:latin typeface="Calibri"/>
                <a:cs typeface="Calibri"/>
              </a:rPr>
              <a:t>C</a:t>
            </a:r>
            <a:r>
              <a:rPr sz="1200" i="1" dirty="0">
                <a:latin typeface="Calibri"/>
                <a:cs typeface="Calibri"/>
              </a:rPr>
              <a:t>o</a:t>
            </a:r>
            <a:r>
              <a:rPr sz="1200" i="1" spc="5" dirty="0">
                <a:latin typeface="Calibri"/>
                <a:cs typeface="Calibri"/>
              </a:rPr>
              <a:t>mp</a:t>
            </a:r>
            <a:r>
              <a:rPr sz="1200" i="1" spc="-15" dirty="0">
                <a:latin typeface="Calibri"/>
                <a:cs typeface="Calibri"/>
              </a:rPr>
              <a:t>l</a:t>
            </a:r>
            <a:r>
              <a:rPr sz="1200" i="1" dirty="0">
                <a:latin typeface="Calibri"/>
                <a:cs typeface="Calibri"/>
              </a:rPr>
              <a:t>e</a:t>
            </a:r>
            <a:r>
              <a:rPr sz="1200" i="1" spc="-15" dirty="0">
                <a:latin typeface="Calibri"/>
                <a:cs typeface="Calibri"/>
              </a:rPr>
              <a:t>t</a:t>
            </a:r>
            <a:r>
              <a:rPr sz="1200" i="1" dirty="0">
                <a:latin typeface="Calibri"/>
                <a:cs typeface="Calibri"/>
              </a:rPr>
              <a:t>e</a:t>
            </a:r>
            <a:r>
              <a:rPr sz="1200" i="1" spc="-10" dirty="0">
                <a:latin typeface="Calibri"/>
                <a:cs typeface="Calibri"/>
              </a:rPr>
              <a:t>l</a:t>
            </a:r>
            <a:r>
              <a:rPr sz="1200" i="1" dirty="0">
                <a:latin typeface="Calibri"/>
                <a:cs typeface="Calibri"/>
              </a:rPr>
              <a:t>y</a:t>
            </a:r>
            <a:r>
              <a:rPr sz="1200" i="1" spc="-40" dirty="0">
                <a:latin typeface="Calibri"/>
                <a:cs typeface="Calibri"/>
              </a:rPr>
              <a:t> </a:t>
            </a:r>
            <a:r>
              <a:rPr sz="1200" i="1" spc="5" dirty="0">
                <a:latin typeface="Calibri"/>
                <a:cs typeface="Calibri"/>
              </a:rPr>
              <a:t>Ou</a:t>
            </a:r>
            <a:r>
              <a:rPr sz="1200" i="1" dirty="0">
                <a:latin typeface="Calibri"/>
                <a:cs typeface="Calibri"/>
              </a:rPr>
              <a:t>t</a:t>
            </a:r>
            <a:r>
              <a:rPr sz="1200" i="1" spc="-15" dirty="0">
                <a:latin typeface="Calibri"/>
                <a:cs typeface="Calibri"/>
              </a:rPr>
              <a:t>si</a:t>
            </a:r>
            <a:r>
              <a:rPr sz="1200" i="1" spc="5" dirty="0">
                <a:latin typeface="Calibri"/>
                <a:cs typeface="Calibri"/>
              </a:rPr>
              <a:t>d</a:t>
            </a:r>
            <a:r>
              <a:rPr sz="1200" i="1" dirty="0">
                <a:latin typeface="Calibri"/>
                <a:cs typeface="Calibri"/>
              </a:rPr>
              <a:t>e</a:t>
            </a:r>
            <a:endParaRPr sz="1200">
              <a:latin typeface="Calibri"/>
              <a:cs typeface="Calibri"/>
            </a:endParaRPr>
          </a:p>
        </p:txBody>
      </p:sp>
      <p:grpSp>
        <p:nvGrpSpPr>
          <p:cNvPr id="4" name="object 15"/>
          <p:cNvGrpSpPr/>
          <p:nvPr/>
        </p:nvGrpSpPr>
        <p:grpSpPr>
          <a:xfrm>
            <a:off x="5181601" y="2688336"/>
            <a:ext cx="5866553" cy="2252186"/>
            <a:chOff x="3886200" y="3584447"/>
            <a:chExt cx="4399915" cy="3002915"/>
          </a:xfrm>
        </p:grpSpPr>
        <p:pic>
          <p:nvPicPr>
            <p:cNvPr id="16" name="object 16"/>
            <p:cNvPicPr/>
            <p:nvPr/>
          </p:nvPicPr>
          <p:blipFill>
            <a:blip r:embed="rId2" cstate="print"/>
            <a:stretch>
              <a:fillRect/>
            </a:stretch>
          </p:blipFill>
          <p:spPr>
            <a:xfrm>
              <a:off x="3886200" y="3590772"/>
              <a:ext cx="4399661" cy="2996184"/>
            </a:xfrm>
            <a:prstGeom prst="rect">
              <a:avLst/>
            </a:prstGeom>
          </p:spPr>
        </p:pic>
        <p:pic>
          <p:nvPicPr>
            <p:cNvPr id="17" name="object 17"/>
            <p:cNvPicPr/>
            <p:nvPr/>
          </p:nvPicPr>
          <p:blipFill>
            <a:blip r:embed="rId3" cstate="print"/>
            <a:stretch>
              <a:fillRect/>
            </a:stretch>
          </p:blipFill>
          <p:spPr>
            <a:xfrm>
              <a:off x="4572000" y="3584447"/>
              <a:ext cx="377951" cy="1716024"/>
            </a:xfrm>
            <a:prstGeom prst="rect">
              <a:avLst/>
            </a:prstGeom>
          </p:spPr>
        </p:pic>
        <p:sp>
          <p:nvSpPr>
            <p:cNvPr id="18" name="object 18"/>
            <p:cNvSpPr/>
            <p:nvPr/>
          </p:nvSpPr>
          <p:spPr>
            <a:xfrm>
              <a:off x="4620894" y="3642486"/>
              <a:ext cx="228600" cy="1600200"/>
            </a:xfrm>
            <a:custGeom>
              <a:avLst/>
              <a:gdLst/>
              <a:ahLst/>
              <a:cxnLst/>
              <a:rect l="l" t="t" r="r" b="b"/>
              <a:pathLst>
                <a:path w="228600" h="1600200">
                  <a:moveTo>
                    <a:pt x="228600" y="0"/>
                  </a:moveTo>
                  <a:lnTo>
                    <a:pt x="0" y="1600200"/>
                  </a:lnTo>
                </a:path>
              </a:pathLst>
            </a:custGeom>
            <a:ln w="38100">
              <a:solidFill>
                <a:srgbClr val="000000"/>
              </a:solidFill>
            </a:ln>
          </p:spPr>
          <p:txBody>
            <a:bodyPr wrap="square" lIns="0" tIns="0" rIns="0" bIns="0" rtlCol="0"/>
            <a:lstStyle/>
            <a:p>
              <a:endParaRPr/>
            </a:p>
          </p:txBody>
        </p:sp>
      </p:grpSp>
      <p:sp>
        <p:nvSpPr>
          <p:cNvPr id="19" name="object 19"/>
          <p:cNvSpPr txBox="1"/>
          <p:nvPr/>
        </p:nvSpPr>
        <p:spPr>
          <a:xfrm>
            <a:off x="6406556" y="2529078"/>
            <a:ext cx="179493" cy="259686"/>
          </a:xfrm>
          <a:prstGeom prst="rect">
            <a:avLst/>
          </a:prstGeom>
        </p:spPr>
        <p:txBody>
          <a:bodyPr vert="horz" wrap="square" lIns="0" tIns="13335" rIns="0" bIns="0" rtlCol="0">
            <a:spAutoFit/>
          </a:bodyPr>
          <a:lstStyle/>
          <a:p>
            <a:pPr marL="12700">
              <a:lnSpc>
                <a:spcPct val="100000"/>
              </a:lnSpc>
              <a:spcBef>
                <a:spcPts val="105"/>
              </a:spcBef>
            </a:pPr>
            <a:r>
              <a:rPr sz="1600" dirty="0">
                <a:latin typeface="Calibri"/>
                <a:cs typeface="Calibri"/>
              </a:rPr>
              <a:t>C</a:t>
            </a:r>
            <a:endParaRPr sz="1600">
              <a:latin typeface="Calibri"/>
              <a:cs typeface="Calibri"/>
            </a:endParaRPr>
          </a:p>
        </p:txBody>
      </p:sp>
      <p:sp>
        <p:nvSpPr>
          <p:cNvPr id="20" name="object 20"/>
          <p:cNvSpPr txBox="1"/>
          <p:nvPr/>
        </p:nvSpPr>
        <p:spPr>
          <a:xfrm>
            <a:off x="5941228" y="3856291"/>
            <a:ext cx="201507" cy="259686"/>
          </a:xfrm>
          <a:prstGeom prst="rect">
            <a:avLst/>
          </a:prstGeom>
        </p:spPr>
        <p:txBody>
          <a:bodyPr vert="horz" wrap="square" lIns="0" tIns="13335" rIns="0" bIns="0" rtlCol="0">
            <a:spAutoFit/>
          </a:bodyPr>
          <a:lstStyle/>
          <a:p>
            <a:pPr marL="12700">
              <a:lnSpc>
                <a:spcPct val="100000"/>
              </a:lnSpc>
              <a:spcBef>
                <a:spcPts val="105"/>
              </a:spcBef>
            </a:pPr>
            <a:r>
              <a:rPr sz="1600" dirty="0">
                <a:latin typeface="Calibri"/>
                <a:cs typeface="Calibri"/>
              </a:rPr>
              <a:t>D</a:t>
            </a:r>
            <a:endParaRPr sz="1600">
              <a:latin typeface="Calibri"/>
              <a:cs typeface="Calibri"/>
            </a:endParaRPr>
          </a:p>
        </p:txBody>
      </p:sp>
      <p:sp>
        <p:nvSpPr>
          <p:cNvPr id="21" name="object 21"/>
          <p:cNvSpPr txBox="1"/>
          <p:nvPr/>
        </p:nvSpPr>
        <p:spPr>
          <a:xfrm>
            <a:off x="1458704" y="3601701"/>
            <a:ext cx="201507" cy="604012"/>
          </a:xfrm>
          <a:prstGeom prst="rect">
            <a:avLst/>
          </a:prstGeom>
        </p:spPr>
        <p:txBody>
          <a:bodyPr vert="horz" wrap="square" lIns="0" tIns="59690" rIns="0" bIns="0" rtlCol="0">
            <a:spAutoFit/>
          </a:bodyPr>
          <a:lstStyle/>
          <a:p>
            <a:pPr marL="13970">
              <a:lnSpc>
                <a:spcPct val="100000"/>
              </a:lnSpc>
              <a:spcBef>
                <a:spcPts val="470"/>
              </a:spcBef>
            </a:pPr>
            <a:r>
              <a:rPr sz="1600" spc="5" dirty="0">
                <a:latin typeface="Calibri"/>
                <a:cs typeface="Calibri"/>
              </a:rPr>
              <a:t>C</a:t>
            </a:r>
            <a:endParaRPr sz="1600">
              <a:latin typeface="Calibri"/>
              <a:cs typeface="Calibri"/>
            </a:endParaRPr>
          </a:p>
          <a:p>
            <a:pPr marL="12700">
              <a:lnSpc>
                <a:spcPct val="100000"/>
              </a:lnSpc>
              <a:spcBef>
                <a:spcPts val="375"/>
              </a:spcBef>
            </a:pPr>
            <a:r>
              <a:rPr sz="1600" dirty="0">
                <a:latin typeface="Calibri"/>
                <a:cs typeface="Calibri"/>
              </a:rPr>
              <a:t>D</a:t>
            </a:r>
            <a:endParaRPr sz="1600">
              <a:latin typeface="Calibri"/>
              <a:cs typeface="Calibri"/>
            </a:endParaRPr>
          </a:p>
        </p:txBody>
      </p:sp>
      <p:sp>
        <p:nvSpPr>
          <p:cNvPr id="22" name="object 22"/>
          <p:cNvSpPr txBox="1"/>
          <p:nvPr/>
        </p:nvSpPr>
        <p:spPr>
          <a:xfrm>
            <a:off x="1010852" y="2367857"/>
            <a:ext cx="627379" cy="512704"/>
          </a:xfrm>
          <a:prstGeom prst="rect">
            <a:avLst/>
          </a:prstGeom>
        </p:spPr>
        <p:txBody>
          <a:bodyPr vert="horz" wrap="square" lIns="0" tIns="12700" rIns="0" bIns="0" rtlCol="0">
            <a:spAutoFit/>
          </a:bodyPr>
          <a:lstStyle/>
          <a:p>
            <a:pPr marL="14604" marR="5080" indent="-2540">
              <a:lnSpc>
                <a:spcPct val="115999"/>
              </a:lnSpc>
              <a:spcBef>
                <a:spcPts val="100"/>
              </a:spcBef>
            </a:pPr>
            <a:r>
              <a:rPr sz="1400" b="1" spc="-5" dirty="0">
                <a:latin typeface="Calibri"/>
                <a:cs typeface="Calibri"/>
              </a:rPr>
              <a:t>A</a:t>
            </a:r>
            <a:r>
              <a:rPr sz="1400" b="1" spc="-40" dirty="0">
                <a:latin typeface="Calibri"/>
                <a:cs typeface="Calibri"/>
              </a:rPr>
              <a:t>s</a:t>
            </a:r>
            <a:r>
              <a:rPr sz="1400" b="1" spc="-35" dirty="0">
                <a:latin typeface="Calibri"/>
                <a:cs typeface="Calibri"/>
              </a:rPr>
              <a:t>t</a:t>
            </a:r>
            <a:r>
              <a:rPr sz="1400" b="1" dirty="0">
                <a:latin typeface="Calibri"/>
                <a:cs typeface="Calibri"/>
              </a:rPr>
              <a:t>ar</a:t>
            </a:r>
            <a:r>
              <a:rPr sz="1400" b="1" spc="-5" dirty="0">
                <a:latin typeface="Calibri"/>
                <a:cs typeface="Calibri"/>
              </a:rPr>
              <a:t>t  </a:t>
            </a:r>
            <a:r>
              <a:rPr sz="1400" b="1" spc="-10" dirty="0">
                <a:latin typeface="Calibri"/>
                <a:cs typeface="Calibri"/>
              </a:rPr>
              <a:t>Aend</a:t>
            </a:r>
            <a:endParaRPr sz="1400">
              <a:latin typeface="Calibri"/>
              <a:cs typeface="Calibri"/>
            </a:endParaRPr>
          </a:p>
        </p:txBody>
      </p:sp>
      <p:sp>
        <p:nvSpPr>
          <p:cNvPr id="23" name="TextBox 22"/>
          <p:cNvSpPr txBox="1"/>
          <p:nvPr/>
        </p:nvSpPr>
        <p:spPr>
          <a:xfrm>
            <a:off x="711200" y="5143500"/>
            <a:ext cx="10566400" cy="461665"/>
          </a:xfrm>
          <a:prstGeom prst="rect">
            <a:avLst/>
          </a:prstGeom>
          <a:noFill/>
        </p:spPr>
        <p:txBody>
          <a:bodyPr wrap="square" rtlCol="0">
            <a:spAutoFit/>
          </a:bodyPr>
          <a:lstStyle/>
          <a:p>
            <a:r>
              <a:rPr lang="en-US" sz="2400" b="1" i="1" dirty="0" smtClean="0"/>
              <a:t>In both of these cases, clipping is not necessary.</a:t>
            </a:r>
            <a:endParaRPr lang="en-US" sz="2400" b="1" i="1" dirty="0"/>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457200"/>
            <a:ext cx="10972800" cy="5668964"/>
          </a:xfrm>
        </p:spPr>
        <p:txBody>
          <a:bodyPr>
            <a:normAutofit/>
          </a:bodyPr>
          <a:lstStyle/>
          <a:p>
            <a:pPr>
              <a:buNone/>
            </a:pPr>
            <a:r>
              <a:rPr lang="en-US" u="sng" dirty="0" smtClean="0"/>
              <a:t>Step 3</a:t>
            </a:r>
          </a:p>
          <a:p>
            <a:pPr algn="just">
              <a:buNone/>
            </a:pPr>
            <a:r>
              <a:rPr lang="en-US" sz="2400" spc="-5" dirty="0" smtClean="0">
                <a:cs typeface="Calibri"/>
              </a:rPr>
              <a:t>     If</a:t>
            </a:r>
            <a:r>
              <a:rPr lang="en-US" sz="2400" spc="160" dirty="0" smtClean="0">
                <a:cs typeface="Calibri"/>
              </a:rPr>
              <a:t> </a:t>
            </a:r>
            <a:r>
              <a:rPr lang="en-US" sz="2400" spc="-5" dirty="0" smtClean="0">
                <a:cs typeface="Calibri"/>
              </a:rPr>
              <a:t>both</a:t>
            </a:r>
            <a:r>
              <a:rPr lang="en-US" sz="2400" spc="195" dirty="0" smtClean="0">
                <a:cs typeface="Calibri"/>
              </a:rPr>
              <a:t> conditions 2(a) and 2(b)</a:t>
            </a:r>
            <a:r>
              <a:rPr lang="en-US" sz="2400" spc="190" dirty="0" smtClean="0">
                <a:cs typeface="Calibri"/>
              </a:rPr>
              <a:t> </a:t>
            </a:r>
            <a:r>
              <a:rPr lang="en-US" sz="2400" spc="-15" dirty="0" smtClean="0">
                <a:cs typeface="Calibri"/>
              </a:rPr>
              <a:t>fail</a:t>
            </a:r>
            <a:r>
              <a:rPr lang="en-US" sz="2400" spc="200" dirty="0" smtClean="0">
                <a:cs typeface="Calibri"/>
              </a:rPr>
              <a:t>, </a:t>
            </a:r>
            <a:r>
              <a:rPr lang="en-US" sz="2400" spc="-5" dirty="0" smtClean="0">
                <a:cs typeface="Calibri"/>
              </a:rPr>
              <a:t>then</a:t>
            </a:r>
            <a:r>
              <a:rPr lang="en-US" sz="2400" spc="215" dirty="0" smtClean="0">
                <a:cs typeface="Calibri"/>
              </a:rPr>
              <a:t> </a:t>
            </a:r>
            <a:r>
              <a:rPr lang="en-US" sz="2400" spc="-5" dirty="0" smtClean="0">
                <a:cs typeface="Calibri"/>
              </a:rPr>
              <a:t>line</a:t>
            </a:r>
            <a:r>
              <a:rPr lang="en-US" sz="2400" spc="190" dirty="0" smtClean="0">
                <a:cs typeface="Calibri"/>
              </a:rPr>
              <a:t> </a:t>
            </a:r>
            <a:r>
              <a:rPr lang="en-US" sz="2400" spc="-5" dirty="0" smtClean="0">
                <a:cs typeface="Calibri"/>
              </a:rPr>
              <a:t>is</a:t>
            </a:r>
            <a:r>
              <a:rPr lang="en-US" sz="2400" spc="185" dirty="0" smtClean="0">
                <a:cs typeface="Calibri"/>
              </a:rPr>
              <a:t> </a:t>
            </a:r>
            <a:r>
              <a:rPr lang="en-US" sz="2400" spc="-5" dirty="0" smtClean="0">
                <a:cs typeface="Calibri"/>
              </a:rPr>
              <a:t>partially</a:t>
            </a:r>
            <a:r>
              <a:rPr lang="en-US" sz="2400" spc="215" dirty="0" smtClean="0">
                <a:cs typeface="Calibri"/>
              </a:rPr>
              <a:t> </a:t>
            </a:r>
            <a:r>
              <a:rPr lang="en-US" sz="2400" spc="-5" dirty="0" smtClean="0">
                <a:cs typeface="Calibri"/>
              </a:rPr>
              <a:t>visible</a:t>
            </a:r>
            <a:r>
              <a:rPr lang="en-US" sz="2400" spc="190" dirty="0" smtClean="0">
                <a:cs typeface="Calibri"/>
              </a:rPr>
              <a:t> ,</a:t>
            </a:r>
            <a:r>
              <a:rPr lang="en-US" sz="2400" spc="-15" dirty="0" smtClean="0">
                <a:cs typeface="Calibri"/>
              </a:rPr>
              <a:t>so</a:t>
            </a:r>
            <a:r>
              <a:rPr lang="en-US" sz="2400" spc="235" dirty="0" smtClean="0">
                <a:cs typeface="Calibri"/>
              </a:rPr>
              <a:t> </a:t>
            </a:r>
            <a:r>
              <a:rPr lang="en-US" sz="2400" spc="-25" dirty="0" smtClean="0">
                <a:cs typeface="Calibri"/>
              </a:rPr>
              <a:t>we</a:t>
            </a:r>
            <a:r>
              <a:rPr lang="en-US" sz="2400" spc="185" dirty="0" smtClean="0">
                <a:cs typeface="Calibri"/>
              </a:rPr>
              <a:t> </a:t>
            </a:r>
            <a:r>
              <a:rPr lang="en-US" sz="2400" spc="-10" dirty="0" smtClean="0">
                <a:cs typeface="Calibri"/>
              </a:rPr>
              <a:t>need</a:t>
            </a:r>
            <a:r>
              <a:rPr lang="en-US" sz="2400" spc="215" dirty="0" smtClean="0">
                <a:cs typeface="Calibri"/>
              </a:rPr>
              <a:t> </a:t>
            </a:r>
            <a:r>
              <a:rPr lang="en-US" sz="2400" spc="-25" dirty="0" smtClean="0">
                <a:cs typeface="Calibri"/>
              </a:rPr>
              <a:t>to </a:t>
            </a:r>
            <a:r>
              <a:rPr lang="en-US" sz="2400" spc="-5" dirty="0" smtClean="0">
                <a:cs typeface="Calibri"/>
              </a:rPr>
              <a:t>find</a:t>
            </a:r>
            <a:r>
              <a:rPr lang="en-US" sz="2400" spc="-10" dirty="0" smtClean="0">
                <a:cs typeface="Calibri"/>
              </a:rPr>
              <a:t> </a:t>
            </a:r>
            <a:r>
              <a:rPr lang="en-US" sz="2400" spc="-5" dirty="0" smtClean="0">
                <a:cs typeface="Calibri"/>
              </a:rPr>
              <a:t>the</a:t>
            </a:r>
            <a:r>
              <a:rPr lang="en-US" sz="2400" dirty="0" smtClean="0">
                <a:cs typeface="Calibri"/>
              </a:rPr>
              <a:t> </a:t>
            </a:r>
            <a:r>
              <a:rPr lang="en-US" sz="2400" spc="-15" dirty="0" smtClean="0">
                <a:cs typeface="Calibri"/>
              </a:rPr>
              <a:t>intersection</a:t>
            </a:r>
            <a:r>
              <a:rPr lang="en-US" sz="2400" spc="95" dirty="0" smtClean="0">
                <a:cs typeface="Calibri"/>
              </a:rPr>
              <a:t> </a:t>
            </a:r>
            <a:r>
              <a:rPr lang="en-US" sz="2400" spc="-10" dirty="0" smtClean="0">
                <a:cs typeface="Calibri"/>
              </a:rPr>
              <a:t>with</a:t>
            </a:r>
            <a:r>
              <a:rPr lang="en-US" sz="2400" spc="15" dirty="0" smtClean="0">
                <a:cs typeface="Calibri"/>
              </a:rPr>
              <a:t> </a:t>
            </a:r>
            <a:r>
              <a:rPr lang="en-US" sz="2400" spc="-5" dirty="0" smtClean="0">
                <a:cs typeface="Calibri"/>
              </a:rPr>
              <a:t>boundaries</a:t>
            </a:r>
            <a:r>
              <a:rPr lang="en-US" sz="2400" spc="30" dirty="0" smtClean="0">
                <a:cs typeface="Calibri"/>
              </a:rPr>
              <a:t> </a:t>
            </a:r>
            <a:r>
              <a:rPr lang="en-US" sz="2400" spc="-5" dirty="0" smtClean="0">
                <a:cs typeface="Calibri"/>
              </a:rPr>
              <a:t>of window.</a:t>
            </a:r>
          </a:p>
          <a:p>
            <a:pPr marL="457200" indent="-457200" algn="just">
              <a:buFont typeface="+mj-lt"/>
              <a:buAutoNum type="alphaLcPeriod"/>
            </a:pPr>
            <a:r>
              <a:rPr lang="en-US" sz="2400" spc="-5" dirty="0" smtClean="0">
                <a:cs typeface="Calibri"/>
              </a:rPr>
              <a:t>If</a:t>
            </a:r>
            <a:r>
              <a:rPr lang="en-US" sz="2400" spc="-30" dirty="0" smtClean="0">
                <a:cs typeface="Calibri"/>
              </a:rPr>
              <a:t> </a:t>
            </a:r>
            <a:r>
              <a:rPr lang="en-US" sz="2400" spc="-15" dirty="0" smtClean="0">
                <a:cs typeface="Calibri"/>
              </a:rPr>
              <a:t>1</a:t>
            </a:r>
            <a:r>
              <a:rPr lang="en-US" sz="2400" spc="-22" baseline="24691" dirty="0" smtClean="0">
                <a:cs typeface="Calibri"/>
              </a:rPr>
              <a:t>st</a:t>
            </a:r>
            <a:r>
              <a:rPr lang="en-US" sz="2400" spc="240" baseline="24691" dirty="0" smtClean="0">
                <a:cs typeface="Calibri"/>
              </a:rPr>
              <a:t> </a:t>
            </a:r>
            <a:r>
              <a:rPr lang="en-US" sz="2400" spc="-5" dirty="0" smtClean="0">
                <a:cs typeface="Calibri"/>
              </a:rPr>
              <a:t>bit</a:t>
            </a:r>
            <a:r>
              <a:rPr lang="en-US" sz="2400" spc="5" dirty="0" smtClean="0">
                <a:cs typeface="Calibri"/>
              </a:rPr>
              <a:t> </a:t>
            </a:r>
            <a:r>
              <a:rPr lang="en-US" sz="2400" spc="-5" dirty="0" smtClean="0">
                <a:cs typeface="Calibri"/>
              </a:rPr>
              <a:t>is</a:t>
            </a:r>
            <a:r>
              <a:rPr lang="en-US" sz="2400" spc="15" dirty="0" smtClean="0">
                <a:cs typeface="Calibri"/>
              </a:rPr>
              <a:t> </a:t>
            </a:r>
            <a:r>
              <a:rPr lang="en-US" sz="2400" spc="-5" dirty="0" smtClean="0">
                <a:cs typeface="Calibri"/>
              </a:rPr>
              <a:t>1 ,then</a:t>
            </a:r>
            <a:r>
              <a:rPr lang="en-US" sz="2400" spc="10" dirty="0" smtClean="0">
                <a:cs typeface="Calibri"/>
              </a:rPr>
              <a:t> the </a:t>
            </a:r>
            <a:r>
              <a:rPr lang="en-US" sz="2400" spc="-5" dirty="0" smtClean="0">
                <a:cs typeface="Calibri"/>
              </a:rPr>
              <a:t>line</a:t>
            </a:r>
            <a:r>
              <a:rPr lang="en-US" sz="2400" spc="-10" dirty="0" smtClean="0">
                <a:cs typeface="Calibri"/>
              </a:rPr>
              <a:t> </a:t>
            </a:r>
            <a:r>
              <a:rPr lang="en-US" sz="2400" spc="-15" dirty="0" smtClean="0">
                <a:cs typeface="Calibri"/>
              </a:rPr>
              <a:t>intersects</a:t>
            </a:r>
            <a:r>
              <a:rPr lang="en-US" sz="2400" spc="80" dirty="0" smtClean="0">
                <a:cs typeface="Calibri"/>
              </a:rPr>
              <a:t> </a:t>
            </a:r>
            <a:r>
              <a:rPr lang="en-US" sz="2400" spc="-10" dirty="0" smtClean="0">
                <a:cs typeface="Calibri"/>
              </a:rPr>
              <a:t>with the </a:t>
            </a:r>
            <a:r>
              <a:rPr lang="en-US" sz="2400" spc="35" dirty="0" smtClean="0">
                <a:cs typeface="Calibri"/>
              </a:rPr>
              <a:t> </a:t>
            </a:r>
            <a:r>
              <a:rPr lang="en-US" sz="2400" b="1" spc="-10" dirty="0" smtClean="0">
                <a:cs typeface="Calibri"/>
              </a:rPr>
              <a:t>Left</a:t>
            </a:r>
            <a:r>
              <a:rPr lang="en-US" sz="2400" b="1" spc="25" dirty="0" smtClean="0">
                <a:cs typeface="Calibri"/>
              </a:rPr>
              <a:t> </a:t>
            </a:r>
            <a:r>
              <a:rPr lang="en-US" sz="2400" spc="-5" dirty="0" smtClean="0">
                <a:cs typeface="Calibri"/>
              </a:rPr>
              <a:t>boundary</a:t>
            </a:r>
            <a:r>
              <a:rPr lang="en-US" sz="2400" spc="-10" dirty="0" smtClean="0">
                <a:cs typeface="Calibri"/>
              </a:rPr>
              <a:t> </a:t>
            </a:r>
            <a:r>
              <a:rPr lang="en-US" sz="2400" spc="-5" dirty="0" smtClean="0">
                <a:cs typeface="Calibri"/>
              </a:rPr>
              <a:t>and hence the intersection point (x, y) is given as</a:t>
            </a:r>
          </a:p>
          <a:p>
            <a:pPr marL="457200" indent="-457200" algn="just">
              <a:buNone/>
            </a:pPr>
            <a:r>
              <a:rPr lang="en-US" sz="2400" spc="-5" dirty="0" smtClean="0">
                <a:cs typeface="Calibri"/>
              </a:rPr>
              <a:t>                        x=</a:t>
            </a:r>
            <a:r>
              <a:rPr lang="en-US" sz="2400" spc="-5" dirty="0" err="1" smtClean="0">
                <a:cs typeface="Calibri"/>
              </a:rPr>
              <a:t>xw</a:t>
            </a:r>
            <a:r>
              <a:rPr lang="en-US" sz="2400" spc="-5" baseline="-25000" dirty="0" err="1" smtClean="0">
                <a:cs typeface="Calibri"/>
              </a:rPr>
              <a:t>min</a:t>
            </a:r>
            <a:r>
              <a:rPr lang="en-US" sz="2400" spc="-5" dirty="0" smtClean="0">
                <a:cs typeface="Calibri"/>
              </a:rPr>
              <a:t>,     y=y</a:t>
            </a:r>
            <a:r>
              <a:rPr lang="en-US" sz="2400" spc="-5" baseline="-25000" dirty="0" smtClean="0">
                <a:cs typeface="Calibri"/>
              </a:rPr>
              <a:t>1</a:t>
            </a:r>
            <a:r>
              <a:rPr lang="en-US" sz="2400" spc="-5" dirty="0" smtClean="0">
                <a:cs typeface="Calibri"/>
              </a:rPr>
              <a:t>+m(x-x</a:t>
            </a:r>
            <a:r>
              <a:rPr lang="en-US" sz="2400" spc="-5" baseline="-25000" dirty="0" smtClean="0">
                <a:cs typeface="Calibri"/>
              </a:rPr>
              <a:t>1</a:t>
            </a:r>
            <a:r>
              <a:rPr lang="en-US" sz="2400" spc="-5" dirty="0" smtClean="0">
                <a:cs typeface="Calibri"/>
              </a:rPr>
              <a:t>)</a:t>
            </a:r>
          </a:p>
          <a:p>
            <a:pPr marL="457200" indent="-457200" algn="just">
              <a:buNone/>
            </a:pPr>
            <a:r>
              <a:rPr lang="en-US" sz="2400" spc="-5" dirty="0" smtClean="0">
                <a:cs typeface="Calibri"/>
              </a:rPr>
              <a:t>b.  If</a:t>
            </a:r>
            <a:r>
              <a:rPr lang="en-US" sz="2400" spc="-30" dirty="0" smtClean="0">
                <a:cs typeface="Calibri"/>
              </a:rPr>
              <a:t> </a:t>
            </a:r>
            <a:r>
              <a:rPr lang="en-US" sz="2400" spc="-22" baseline="24691" dirty="0" smtClean="0">
                <a:cs typeface="Calibri"/>
              </a:rPr>
              <a:t>2</a:t>
            </a:r>
            <a:r>
              <a:rPr lang="en-US" sz="2400" spc="-22" baseline="30000" dirty="0" smtClean="0">
                <a:cs typeface="Calibri"/>
              </a:rPr>
              <a:t>nd</a:t>
            </a:r>
            <a:r>
              <a:rPr lang="en-US" sz="2400" spc="-22" dirty="0" smtClean="0">
                <a:cs typeface="Calibri"/>
              </a:rPr>
              <a:t> </a:t>
            </a:r>
            <a:r>
              <a:rPr lang="en-US" sz="2400" spc="240" baseline="24691" dirty="0" smtClean="0">
                <a:cs typeface="Calibri"/>
              </a:rPr>
              <a:t> </a:t>
            </a:r>
            <a:r>
              <a:rPr lang="en-US" sz="2400" spc="-5" dirty="0" smtClean="0">
                <a:cs typeface="Calibri"/>
              </a:rPr>
              <a:t>bit</a:t>
            </a:r>
            <a:r>
              <a:rPr lang="en-US" sz="2400" spc="5" dirty="0" smtClean="0">
                <a:cs typeface="Calibri"/>
              </a:rPr>
              <a:t> </a:t>
            </a:r>
            <a:r>
              <a:rPr lang="en-US" sz="2400" spc="-5" dirty="0" smtClean="0">
                <a:cs typeface="Calibri"/>
              </a:rPr>
              <a:t>is</a:t>
            </a:r>
            <a:r>
              <a:rPr lang="en-US" sz="2400" spc="15" dirty="0" smtClean="0">
                <a:cs typeface="Calibri"/>
              </a:rPr>
              <a:t> </a:t>
            </a:r>
            <a:r>
              <a:rPr lang="en-US" sz="2400" spc="-5" dirty="0" smtClean="0">
                <a:cs typeface="Calibri"/>
              </a:rPr>
              <a:t>1 ,then</a:t>
            </a:r>
            <a:r>
              <a:rPr lang="en-US" sz="2400" spc="10" dirty="0" smtClean="0">
                <a:cs typeface="Calibri"/>
              </a:rPr>
              <a:t> the </a:t>
            </a:r>
            <a:r>
              <a:rPr lang="en-US" sz="2400" spc="-5" dirty="0" smtClean="0">
                <a:cs typeface="Calibri"/>
              </a:rPr>
              <a:t>line</a:t>
            </a:r>
            <a:r>
              <a:rPr lang="en-US" sz="2400" spc="-10" dirty="0" smtClean="0">
                <a:cs typeface="Calibri"/>
              </a:rPr>
              <a:t> </a:t>
            </a:r>
            <a:r>
              <a:rPr lang="en-US" sz="2400" spc="-15" dirty="0" smtClean="0">
                <a:cs typeface="Calibri"/>
              </a:rPr>
              <a:t>intersects</a:t>
            </a:r>
            <a:r>
              <a:rPr lang="en-US" sz="2400" spc="80" dirty="0" smtClean="0">
                <a:cs typeface="Calibri"/>
              </a:rPr>
              <a:t> </a:t>
            </a:r>
            <a:r>
              <a:rPr lang="en-US" sz="2400" spc="-10" dirty="0" smtClean="0">
                <a:cs typeface="Calibri"/>
              </a:rPr>
              <a:t>with the </a:t>
            </a:r>
            <a:r>
              <a:rPr lang="en-US" sz="2400" spc="35" dirty="0" smtClean="0">
                <a:cs typeface="Calibri"/>
              </a:rPr>
              <a:t> </a:t>
            </a:r>
            <a:r>
              <a:rPr lang="en-US" sz="2400" b="1" spc="35" dirty="0" smtClean="0">
                <a:cs typeface="Calibri"/>
              </a:rPr>
              <a:t>Right</a:t>
            </a:r>
            <a:r>
              <a:rPr lang="en-US" sz="2400" b="1" spc="25" dirty="0" smtClean="0">
                <a:cs typeface="Calibri"/>
              </a:rPr>
              <a:t> </a:t>
            </a:r>
            <a:r>
              <a:rPr lang="en-US" sz="2400" spc="-5" dirty="0" smtClean="0">
                <a:cs typeface="Calibri"/>
              </a:rPr>
              <a:t>boundary</a:t>
            </a:r>
            <a:r>
              <a:rPr lang="en-US" sz="2400" spc="-10" dirty="0" smtClean="0">
                <a:cs typeface="Calibri"/>
              </a:rPr>
              <a:t> </a:t>
            </a:r>
            <a:r>
              <a:rPr lang="en-US" sz="2400" spc="-5" dirty="0" smtClean="0">
                <a:cs typeface="Calibri"/>
              </a:rPr>
              <a:t>and hence the intersection point (x, y) is given as</a:t>
            </a:r>
          </a:p>
          <a:p>
            <a:pPr marL="457200" indent="-457200" algn="just">
              <a:buNone/>
            </a:pPr>
            <a:r>
              <a:rPr lang="en-US" sz="2400" spc="-5" dirty="0" smtClean="0">
                <a:cs typeface="Calibri"/>
              </a:rPr>
              <a:t>		            x=</a:t>
            </a:r>
            <a:r>
              <a:rPr lang="en-US" sz="2400" spc="-5" dirty="0" err="1" smtClean="0">
                <a:cs typeface="Calibri"/>
              </a:rPr>
              <a:t>xw</a:t>
            </a:r>
            <a:r>
              <a:rPr lang="en-US" sz="2400" spc="-5" baseline="-25000" dirty="0" err="1" smtClean="0">
                <a:cs typeface="Calibri"/>
              </a:rPr>
              <a:t>max</a:t>
            </a:r>
            <a:r>
              <a:rPr lang="en-US" sz="2400" spc="-5" dirty="0" smtClean="0">
                <a:cs typeface="Calibri"/>
              </a:rPr>
              <a:t>, y=y</a:t>
            </a:r>
            <a:r>
              <a:rPr lang="en-US" sz="2400" spc="-5" baseline="-25000" dirty="0" smtClean="0">
                <a:cs typeface="Calibri"/>
              </a:rPr>
              <a:t>1</a:t>
            </a:r>
            <a:r>
              <a:rPr lang="en-US" sz="2400" spc="-5" dirty="0" smtClean="0">
                <a:cs typeface="Calibri"/>
              </a:rPr>
              <a:t>+m(x-x</a:t>
            </a:r>
            <a:r>
              <a:rPr lang="en-US" sz="2400" spc="-5" baseline="-25000" dirty="0" smtClean="0">
                <a:cs typeface="Calibri"/>
              </a:rPr>
              <a:t>1</a:t>
            </a:r>
            <a:r>
              <a:rPr lang="en-US" sz="2400" spc="-5" dirty="0" smtClean="0">
                <a:cs typeface="Calibri"/>
              </a:rPr>
              <a:t>) </a:t>
            </a:r>
          </a:p>
          <a:p>
            <a:pPr marL="457200" indent="-457200" algn="just">
              <a:buNone/>
            </a:pPr>
            <a:r>
              <a:rPr lang="en-US" sz="2400" spc="-5" dirty="0" smtClean="0">
                <a:cs typeface="Calibri"/>
              </a:rPr>
              <a:t>c. If</a:t>
            </a:r>
            <a:r>
              <a:rPr lang="en-US" sz="2400" spc="-30" dirty="0" smtClean="0">
                <a:cs typeface="Calibri"/>
              </a:rPr>
              <a:t> 3</a:t>
            </a:r>
            <a:r>
              <a:rPr lang="en-US" sz="2400" spc="-30" baseline="30000" dirty="0" smtClean="0">
                <a:cs typeface="Calibri"/>
              </a:rPr>
              <a:t>rd</a:t>
            </a:r>
            <a:r>
              <a:rPr lang="en-US" sz="2400" spc="240" baseline="24691" dirty="0" smtClean="0">
                <a:cs typeface="Calibri"/>
              </a:rPr>
              <a:t> </a:t>
            </a:r>
            <a:r>
              <a:rPr lang="en-US" sz="2400" spc="-5" dirty="0" smtClean="0">
                <a:cs typeface="Calibri"/>
              </a:rPr>
              <a:t>bit</a:t>
            </a:r>
            <a:r>
              <a:rPr lang="en-US" sz="2400" spc="5" dirty="0" smtClean="0">
                <a:cs typeface="Calibri"/>
              </a:rPr>
              <a:t> </a:t>
            </a:r>
            <a:r>
              <a:rPr lang="en-US" sz="2400" spc="-5" dirty="0" smtClean="0">
                <a:cs typeface="Calibri"/>
              </a:rPr>
              <a:t>is</a:t>
            </a:r>
            <a:r>
              <a:rPr lang="en-US" sz="2400" spc="15" dirty="0" smtClean="0">
                <a:cs typeface="Calibri"/>
              </a:rPr>
              <a:t> </a:t>
            </a:r>
            <a:r>
              <a:rPr lang="en-US" sz="2400" spc="-5" dirty="0" smtClean="0">
                <a:cs typeface="Calibri"/>
              </a:rPr>
              <a:t>1 ,then</a:t>
            </a:r>
            <a:r>
              <a:rPr lang="en-US" sz="2400" spc="10" dirty="0" smtClean="0">
                <a:cs typeface="Calibri"/>
              </a:rPr>
              <a:t> the </a:t>
            </a:r>
            <a:r>
              <a:rPr lang="en-US" sz="2400" spc="-5" dirty="0" smtClean="0">
                <a:cs typeface="Calibri"/>
              </a:rPr>
              <a:t>line</a:t>
            </a:r>
            <a:r>
              <a:rPr lang="en-US" sz="2400" spc="-10" dirty="0" smtClean="0">
                <a:cs typeface="Calibri"/>
              </a:rPr>
              <a:t> </a:t>
            </a:r>
            <a:r>
              <a:rPr lang="en-US" sz="2400" spc="-15" dirty="0" smtClean="0">
                <a:cs typeface="Calibri"/>
              </a:rPr>
              <a:t>intersects</a:t>
            </a:r>
            <a:r>
              <a:rPr lang="en-US" sz="2400" spc="80" dirty="0" smtClean="0">
                <a:cs typeface="Calibri"/>
              </a:rPr>
              <a:t> </a:t>
            </a:r>
            <a:r>
              <a:rPr lang="en-US" sz="2400" spc="-10" dirty="0" smtClean="0">
                <a:cs typeface="Calibri"/>
              </a:rPr>
              <a:t>with the </a:t>
            </a:r>
            <a:r>
              <a:rPr lang="en-US" sz="2400" b="1" spc="-10" dirty="0" smtClean="0">
                <a:cs typeface="Calibri"/>
              </a:rPr>
              <a:t>Bottom</a:t>
            </a:r>
            <a:r>
              <a:rPr lang="en-US" sz="2400" spc="35" dirty="0" smtClean="0">
                <a:cs typeface="Calibri"/>
              </a:rPr>
              <a:t> </a:t>
            </a:r>
            <a:r>
              <a:rPr lang="en-US" sz="2400" b="1" spc="25" dirty="0" smtClean="0">
                <a:cs typeface="Calibri"/>
              </a:rPr>
              <a:t> </a:t>
            </a:r>
            <a:r>
              <a:rPr lang="en-US" sz="2400" spc="-5" dirty="0" smtClean="0">
                <a:cs typeface="Calibri"/>
              </a:rPr>
              <a:t>boundary</a:t>
            </a:r>
            <a:r>
              <a:rPr lang="en-US" sz="2400" spc="-10" dirty="0" smtClean="0">
                <a:cs typeface="Calibri"/>
              </a:rPr>
              <a:t> </a:t>
            </a:r>
            <a:r>
              <a:rPr lang="en-US" sz="2400" spc="-5" dirty="0" smtClean="0">
                <a:cs typeface="Calibri"/>
              </a:rPr>
              <a:t>and hence the intersection point (x, y) is given as</a:t>
            </a:r>
          </a:p>
          <a:p>
            <a:pPr marL="457200" indent="-457200" algn="just">
              <a:buNone/>
            </a:pPr>
            <a:r>
              <a:rPr lang="en-US" sz="2400" spc="-5" dirty="0" smtClean="0">
                <a:cs typeface="Calibri"/>
              </a:rPr>
              <a:t>			y=</a:t>
            </a:r>
            <a:r>
              <a:rPr lang="en-US" sz="2400" spc="-5" dirty="0" err="1" smtClean="0">
                <a:cs typeface="Calibri"/>
              </a:rPr>
              <a:t>yw</a:t>
            </a:r>
            <a:r>
              <a:rPr lang="en-US" sz="2400" spc="-5" baseline="-25000" dirty="0" err="1" smtClean="0">
                <a:cs typeface="Calibri"/>
              </a:rPr>
              <a:t>min</a:t>
            </a:r>
            <a:r>
              <a:rPr lang="en-US" sz="2400" spc="-5" dirty="0" smtClean="0">
                <a:cs typeface="Calibri"/>
              </a:rPr>
              <a:t>, x=x</a:t>
            </a:r>
            <a:r>
              <a:rPr lang="en-US" sz="2400" spc="-5" baseline="-25000" dirty="0" smtClean="0">
                <a:cs typeface="Calibri"/>
              </a:rPr>
              <a:t>1</a:t>
            </a:r>
            <a:r>
              <a:rPr lang="en-US" sz="2400" spc="-5" dirty="0" smtClean="0">
                <a:cs typeface="Calibri"/>
              </a:rPr>
              <a:t>+(1/m)*(y-y</a:t>
            </a:r>
            <a:r>
              <a:rPr lang="en-US" sz="2400" spc="-5" baseline="-25000" dirty="0" smtClean="0">
                <a:cs typeface="Calibri"/>
              </a:rPr>
              <a:t>1</a:t>
            </a:r>
            <a:r>
              <a:rPr lang="en-US" sz="2400" spc="-5" dirty="0" smtClean="0">
                <a:cs typeface="Calibri"/>
              </a:rPr>
              <a:t>) </a:t>
            </a:r>
          </a:p>
          <a:p>
            <a:pPr marL="457200" indent="-457200" algn="just">
              <a:buNone/>
            </a:pPr>
            <a:r>
              <a:rPr lang="en-US" sz="2400" spc="-5" dirty="0" smtClean="0">
                <a:cs typeface="Calibri"/>
              </a:rPr>
              <a:t>d. If</a:t>
            </a:r>
            <a:r>
              <a:rPr lang="en-US" sz="2400" spc="-30" dirty="0" smtClean="0">
                <a:cs typeface="Calibri"/>
              </a:rPr>
              <a:t> 4</a:t>
            </a:r>
            <a:r>
              <a:rPr lang="en-US" sz="2400" spc="-30" baseline="30000" dirty="0" smtClean="0">
                <a:cs typeface="Calibri"/>
              </a:rPr>
              <a:t>th</a:t>
            </a:r>
            <a:r>
              <a:rPr lang="en-US" sz="2400" spc="-30" dirty="0" smtClean="0">
                <a:cs typeface="Calibri"/>
              </a:rPr>
              <a:t> </a:t>
            </a:r>
            <a:r>
              <a:rPr lang="en-US" sz="2400" spc="240" baseline="24691" dirty="0" smtClean="0">
                <a:cs typeface="Calibri"/>
              </a:rPr>
              <a:t> </a:t>
            </a:r>
            <a:r>
              <a:rPr lang="en-US" sz="2400" spc="-5" dirty="0" smtClean="0">
                <a:cs typeface="Calibri"/>
              </a:rPr>
              <a:t>bit</a:t>
            </a:r>
            <a:r>
              <a:rPr lang="en-US" sz="2400" spc="5" dirty="0" smtClean="0">
                <a:cs typeface="Calibri"/>
              </a:rPr>
              <a:t> </a:t>
            </a:r>
            <a:r>
              <a:rPr lang="en-US" sz="2400" spc="-5" dirty="0" smtClean="0">
                <a:cs typeface="Calibri"/>
              </a:rPr>
              <a:t>is</a:t>
            </a:r>
            <a:r>
              <a:rPr lang="en-US" sz="2400" spc="15" dirty="0" smtClean="0">
                <a:cs typeface="Calibri"/>
              </a:rPr>
              <a:t> </a:t>
            </a:r>
            <a:r>
              <a:rPr lang="en-US" sz="2400" spc="-5" dirty="0" smtClean="0">
                <a:cs typeface="Calibri"/>
              </a:rPr>
              <a:t>1 ,then</a:t>
            </a:r>
            <a:r>
              <a:rPr lang="en-US" sz="2400" spc="10" dirty="0" smtClean="0">
                <a:cs typeface="Calibri"/>
              </a:rPr>
              <a:t> the </a:t>
            </a:r>
            <a:r>
              <a:rPr lang="en-US" sz="2400" spc="-5" dirty="0" smtClean="0">
                <a:cs typeface="Calibri"/>
              </a:rPr>
              <a:t>line</a:t>
            </a:r>
            <a:r>
              <a:rPr lang="en-US" sz="2400" spc="-10" dirty="0" smtClean="0">
                <a:cs typeface="Calibri"/>
              </a:rPr>
              <a:t> </a:t>
            </a:r>
            <a:r>
              <a:rPr lang="en-US" sz="2400" spc="-15" dirty="0" smtClean="0">
                <a:cs typeface="Calibri"/>
              </a:rPr>
              <a:t>intersects</a:t>
            </a:r>
            <a:r>
              <a:rPr lang="en-US" sz="2400" spc="80" dirty="0" smtClean="0">
                <a:cs typeface="Calibri"/>
              </a:rPr>
              <a:t> </a:t>
            </a:r>
            <a:r>
              <a:rPr lang="en-US" sz="2400" spc="-10" dirty="0" smtClean="0">
                <a:cs typeface="Calibri"/>
              </a:rPr>
              <a:t>with the </a:t>
            </a:r>
            <a:r>
              <a:rPr lang="en-US" sz="2400" spc="35" dirty="0" smtClean="0">
                <a:cs typeface="Calibri"/>
              </a:rPr>
              <a:t> </a:t>
            </a:r>
            <a:r>
              <a:rPr lang="en-US" sz="2400" b="1" spc="35" dirty="0" smtClean="0">
                <a:cs typeface="Calibri"/>
              </a:rPr>
              <a:t>Top</a:t>
            </a:r>
            <a:r>
              <a:rPr lang="en-US" sz="2400" b="1" spc="25" dirty="0" smtClean="0">
                <a:cs typeface="Calibri"/>
              </a:rPr>
              <a:t> </a:t>
            </a:r>
            <a:r>
              <a:rPr lang="en-US" sz="2400" spc="-5" dirty="0" smtClean="0">
                <a:cs typeface="Calibri"/>
              </a:rPr>
              <a:t>boundary</a:t>
            </a:r>
            <a:r>
              <a:rPr lang="en-US" sz="2400" spc="-10" dirty="0" smtClean="0">
                <a:cs typeface="Calibri"/>
              </a:rPr>
              <a:t> </a:t>
            </a:r>
            <a:r>
              <a:rPr lang="en-US" sz="2400" spc="-5" dirty="0" smtClean="0">
                <a:cs typeface="Calibri"/>
              </a:rPr>
              <a:t>and hence the intersection point (x, y) is given as</a:t>
            </a:r>
          </a:p>
          <a:p>
            <a:pPr marL="457200" indent="-457200" algn="just">
              <a:buNone/>
            </a:pPr>
            <a:r>
              <a:rPr lang="en-US" sz="2400" spc="-5" dirty="0" smtClean="0">
                <a:cs typeface="Calibri"/>
              </a:rPr>
              <a:t> 			y=</a:t>
            </a:r>
            <a:r>
              <a:rPr lang="en-US" sz="2400" spc="-5" dirty="0" err="1" smtClean="0">
                <a:cs typeface="Calibri"/>
              </a:rPr>
              <a:t>yw</a:t>
            </a:r>
            <a:r>
              <a:rPr lang="en-US" sz="2400" spc="-5" baseline="-25000" dirty="0" err="1" smtClean="0">
                <a:cs typeface="Calibri"/>
              </a:rPr>
              <a:t>max</a:t>
            </a:r>
            <a:r>
              <a:rPr lang="en-US" sz="2400" spc="-5" dirty="0" smtClean="0">
                <a:cs typeface="Calibri"/>
              </a:rPr>
              <a:t>, x=x</a:t>
            </a:r>
            <a:r>
              <a:rPr lang="en-US" sz="2400" spc="-5" baseline="-25000" dirty="0" smtClean="0">
                <a:cs typeface="Calibri"/>
              </a:rPr>
              <a:t>1</a:t>
            </a:r>
            <a:r>
              <a:rPr lang="en-US" sz="2400" spc="-5" dirty="0" smtClean="0">
                <a:cs typeface="Calibri"/>
              </a:rPr>
              <a:t>+(1/m)*(y-y</a:t>
            </a:r>
            <a:r>
              <a:rPr lang="en-US" sz="2400" spc="-5" baseline="-25000" dirty="0" smtClean="0">
                <a:cs typeface="Calibri"/>
              </a:rPr>
              <a:t>1</a:t>
            </a:r>
            <a:r>
              <a:rPr lang="en-US" sz="2400" spc="-5" dirty="0" smtClean="0">
                <a:cs typeface="Calibri"/>
              </a:rPr>
              <a:t>) </a:t>
            </a:r>
          </a:p>
          <a:p>
            <a:pPr algn="just">
              <a:buNone/>
            </a:pPr>
            <a:endParaRPr lang="en-US" sz="2400" spc="-5" dirty="0" smtClean="0">
              <a:cs typeface="Calibri"/>
            </a:endParaRPr>
          </a:p>
          <a:p>
            <a:pPr algn="just">
              <a:buNone/>
            </a:pPr>
            <a:endParaRPr lang="en-US" sz="2400" spc="-5" dirty="0" smtClean="0">
              <a:cs typeface="Calibri"/>
            </a:endParaRPr>
          </a:p>
          <a:p>
            <a:pPr algn="just">
              <a:buNone/>
            </a:pPr>
            <a:endParaRPr lang="en-US" sz="2400" spc="-5" dirty="0" smtClean="0">
              <a:cs typeface="Calibri"/>
            </a:endParaRPr>
          </a:p>
          <a:p>
            <a:pPr algn="just">
              <a:buNone/>
            </a:pPr>
            <a:endParaRPr lang="en-US" sz="2400" spc="-5" dirty="0" smtClean="0">
              <a:cs typeface="Calibri"/>
            </a:endParaRPr>
          </a:p>
          <a:p>
            <a:pPr algn="just">
              <a:buNone/>
            </a:pPr>
            <a:endParaRPr lang="en-US" sz="2400" spc="-5" dirty="0" smtClean="0">
              <a:cs typeface="Calibri"/>
            </a:endParaRPr>
          </a:p>
          <a:p>
            <a:pPr algn="just">
              <a:buNone/>
            </a:pPr>
            <a:endParaRPr lang="en-US" sz="2400" u="sng" dirty="0"/>
          </a:p>
        </p:txBody>
      </p:sp>
      <p:sp>
        <p:nvSpPr>
          <p:cNvPr id="4" name="TextBox 3"/>
          <p:cNvSpPr txBox="1"/>
          <p:nvPr/>
        </p:nvSpPr>
        <p:spPr>
          <a:xfrm>
            <a:off x="1016000" y="5715000"/>
            <a:ext cx="10160000" cy="461665"/>
          </a:xfrm>
          <a:prstGeom prst="rect">
            <a:avLst/>
          </a:prstGeom>
          <a:noFill/>
        </p:spPr>
        <p:txBody>
          <a:bodyPr wrap="square" rtlCol="0">
            <a:spAutoFit/>
          </a:bodyPr>
          <a:lstStyle/>
          <a:p>
            <a:pPr algn="just"/>
            <a:r>
              <a:rPr lang="en-US" sz="2400" i="1" dirty="0" smtClean="0"/>
              <a:t>The process is repeated from step 1 to 3 till all the lines are processed.</a:t>
            </a:r>
            <a:endParaRPr lang="en-US" sz="2400" i="1" dirty="0"/>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14992" y="456151"/>
            <a:ext cx="7352453" cy="444352"/>
          </a:xfrm>
          <a:prstGeom prst="rect">
            <a:avLst/>
          </a:prstGeom>
        </p:spPr>
        <p:txBody>
          <a:bodyPr vert="horz" wrap="square" lIns="0" tIns="13335" rIns="0" bIns="0" rtlCol="0">
            <a:spAutoFit/>
          </a:bodyPr>
          <a:lstStyle/>
          <a:p>
            <a:pPr marL="12700">
              <a:lnSpc>
                <a:spcPct val="100000"/>
              </a:lnSpc>
              <a:spcBef>
                <a:spcPts val="105"/>
              </a:spcBef>
            </a:pPr>
            <a:r>
              <a:rPr sz="2800" i="1" spc="-135" dirty="0">
                <a:latin typeface="Cambria"/>
                <a:cs typeface="Cambria"/>
              </a:rPr>
              <a:t>C</a:t>
            </a:r>
            <a:r>
              <a:rPr sz="2800" i="1" spc="-105" dirty="0">
                <a:latin typeface="Cambria"/>
                <a:cs typeface="Cambria"/>
              </a:rPr>
              <a:t>o</a:t>
            </a:r>
            <a:r>
              <a:rPr sz="2800" i="1" spc="-95" dirty="0">
                <a:latin typeface="Cambria"/>
                <a:cs typeface="Cambria"/>
              </a:rPr>
              <a:t>h</a:t>
            </a:r>
            <a:r>
              <a:rPr sz="2800" i="1" spc="-105" dirty="0">
                <a:latin typeface="Cambria"/>
                <a:cs typeface="Cambria"/>
              </a:rPr>
              <a:t>e</a:t>
            </a:r>
            <a:r>
              <a:rPr sz="2800" i="1" spc="-110" dirty="0">
                <a:latin typeface="Cambria"/>
                <a:cs typeface="Cambria"/>
              </a:rPr>
              <a:t>n</a:t>
            </a:r>
            <a:r>
              <a:rPr sz="2800" i="1" spc="-100" dirty="0">
                <a:latin typeface="Cambria"/>
                <a:cs typeface="Cambria"/>
              </a:rPr>
              <a:t>-</a:t>
            </a:r>
            <a:r>
              <a:rPr sz="2800" i="1" spc="-110" dirty="0">
                <a:latin typeface="Cambria"/>
                <a:cs typeface="Cambria"/>
              </a:rPr>
              <a:t>Su</a:t>
            </a:r>
            <a:r>
              <a:rPr sz="2800" i="1" spc="-90" dirty="0">
                <a:latin typeface="Cambria"/>
                <a:cs typeface="Cambria"/>
              </a:rPr>
              <a:t>t</a:t>
            </a:r>
            <a:r>
              <a:rPr sz="2800" i="1" spc="-95" dirty="0">
                <a:latin typeface="Cambria"/>
                <a:cs typeface="Cambria"/>
              </a:rPr>
              <a:t>h</a:t>
            </a:r>
            <a:r>
              <a:rPr sz="2800" i="1" spc="-105" dirty="0">
                <a:latin typeface="Cambria"/>
                <a:cs typeface="Cambria"/>
              </a:rPr>
              <a:t>e</a:t>
            </a:r>
            <a:r>
              <a:rPr sz="2800" i="1" spc="-130" dirty="0">
                <a:latin typeface="Cambria"/>
                <a:cs typeface="Cambria"/>
              </a:rPr>
              <a:t>r</a:t>
            </a:r>
            <a:r>
              <a:rPr sz="2800" i="1" spc="-90" dirty="0">
                <a:latin typeface="Cambria"/>
                <a:cs typeface="Cambria"/>
              </a:rPr>
              <a:t>l</a:t>
            </a:r>
            <a:r>
              <a:rPr sz="2800" i="1" spc="-114" dirty="0">
                <a:latin typeface="Cambria"/>
                <a:cs typeface="Cambria"/>
              </a:rPr>
              <a:t>a</a:t>
            </a:r>
            <a:r>
              <a:rPr sz="2800" i="1" spc="-110" dirty="0">
                <a:latin typeface="Cambria"/>
                <a:cs typeface="Cambria"/>
              </a:rPr>
              <a:t>n</a:t>
            </a:r>
            <a:r>
              <a:rPr sz="2800" i="1" dirty="0">
                <a:latin typeface="Cambria"/>
                <a:cs typeface="Cambria"/>
              </a:rPr>
              <a:t>d</a:t>
            </a:r>
            <a:r>
              <a:rPr sz="2800" i="1" spc="-300" dirty="0">
                <a:latin typeface="Cambria"/>
                <a:cs typeface="Cambria"/>
              </a:rPr>
              <a:t> </a:t>
            </a:r>
            <a:r>
              <a:rPr sz="2800" i="1" spc="-125" dirty="0">
                <a:latin typeface="Cambria"/>
                <a:cs typeface="Cambria"/>
              </a:rPr>
              <a:t>L</a:t>
            </a:r>
            <a:r>
              <a:rPr sz="2800" i="1" spc="-105" dirty="0">
                <a:latin typeface="Cambria"/>
                <a:cs typeface="Cambria"/>
              </a:rPr>
              <a:t>i</a:t>
            </a:r>
            <a:r>
              <a:rPr sz="2800" i="1" spc="-110" dirty="0">
                <a:latin typeface="Cambria"/>
                <a:cs typeface="Cambria"/>
              </a:rPr>
              <a:t>n</a:t>
            </a:r>
            <a:r>
              <a:rPr sz="2800" i="1" dirty="0">
                <a:latin typeface="Cambria"/>
                <a:cs typeface="Cambria"/>
              </a:rPr>
              <a:t>e</a:t>
            </a:r>
            <a:r>
              <a:rPr sz="2800" i="1" spc="-195" dirty="0">
                <a:latin typeface="Cambria"/>
                <a:cs typeface="Cambria"/>
              </a:rPr>
              <a:t> </a:t>
            </a:r>
            <a:r>
              <a:rPr sz="2800" i="1" spc="-90" dirty="0">
                <a:latin typeface="Cambria"/>
                <a:cs typeface="Cambria"/>
              </a:rPr>
              <a:t>Cl</a:t>
            </a:r>
            <a:r>
              <a:rPr sz="2800" i="1" spc="-105" dirty="0">
                <a:latin typeface="Cambria"/>
                <a:cs typeface="Cambria"/>
              </a:rPr>
              <a:t>i</a:t>
            </a:r>
            <a:r>
              <a:rPr sz="2800" i="1" dirty="0">
                <a:latin typeface="Cambria"/>
                <a:cs typeface="Cambria"/>
              </a:rPr>
              <a:t>p</a:t>
            </a:r>
            <a:r>
              <a:rPr sz="2800" i="1" spc="-229" dirty="0">
                <a:latin typeface="Cambria"/>
                <a:cs typeface="Cambria"/>
              </a:rPr>
              <a:t> </a:t>
            </a:r>
            <a:r>
              <a:rPr sz="2800" i="1" spc="-90" dirty="0">
                <a:latin typeface="Cambria"/>
                <a:cs typeface="Cambria"/>
              </a:rPr>
              <a:t>E</a:t>
            </a:r>
            <a:r>
              <a:rPr sz="2800" i="1" spc="-110" dirty="0">
                <a:latin typeface="Cambria"/>
                <a:cs typeface="Cambria"/>
              </a:rPr>
              <a:t>x</a:t>
            </a:r>
            <a:r>
              <a:rPr sz="2800" i="1" spc="-90" dirty="0">
                <a:latin typeface="Cambria"/>
                <a:cs typeface="Cambria"/>
              </a:rPr>
              <a:t>a</a:t>
            </a:r>
            <a:r>
              <a:rPr sz="2800" i="1" spc="-100" dirty="0">
                <a:latin typeface="Cambria"/>
                <a:cs typeface="Cambria"/>
              </a:rPr>
              <a:t>m</a:t>
            </a:r>
            <a:r>
              <a:rPr sz="2800" i="1" spc="-95" dirty="0">
                <a:latin typeface="Cambria"/>
                <a:cs typeface="Cambria"/>
              </a:rPr>
              <a:t>p</a:t>
            </a:r>
            <a:r>
              <a:rPr sz="2800" i="1" spc="-90" dirty="0">
                <a:latin typeface="Cambria"/>
                <a:cs typeface="Cambria"/>
              </a:rPr>
              <a:t>l</a:t>
            </a:r>
            <a:r>
              <a:rPr sz="2800" i="1" spc="-130" dirty="0">
                <a:latin typeface="Cambria"/>
                <a:cs typeface="Cambria"/>
              </a:rPr>
              <a:t>e</a:t>
            </a:r>
            <a:r>
              <a:rPr sz="2800" i="1" dirty="0">
                <a:latin typeface="Cambria"/>
                <a:cs typeface="Cambria"/>
              </a:rPr>
              <a:t>s</a:t>
            </a:r>
            <a:endParaRPr sz="2800">
              <a:latin typeface="Cambria"/>
              <a:cs typeface="Cambria"/>
            </a:endParaRPr>
          </a:p>
        </p:txBody>
      </p:sp>
      <p:sp>
        <p:nvSpPr>
          <p:cNvPr id="8" name="object 8"/>
          <p:cNvSpPr txBox="1">
            <a:spLocks noGrp="1"/>
          </p:cNvSpPr>
          <p:nvPr>
            <p:ph type="sldNum" sz="quarter" idx="4294967295"/>
          </p:nvPr>
        </p:nvSpPr>
        <p:spPr>
          <a:xfrm>
            <a:off x="8737600" y="6356353"/>
            <a:ext cx="2844800" cy="230832"/>
          </a:xfrm>
          <a:prstGeom prst="rect">
            <a:avLst/>
          </a:prstGeom>
        </p:spPr>
        <p:txBody>
          <a:bodyPr vert="horz" wrap="square" lIns="0" tIns="0" rIns="0" bIns="0" rtlCol="0">
            <a:spAutoFit/>
          </a:bodyPr>
          <a:lstStyle/>
          <a:p>
            <a:pPr marL="38100">
              <a:lnSpc>
                <a:spcPts val="1810"/>
              </a:lnSpc>
            </a:pPr>
            <a:fld id="{81D60167-4931-47E6-BA6A-407CBD079E47}" type="slidenum">
              <a:rPr dirty="0"/>
              <a:pPr marL="38100">
                <a:lnSpc>
                  <a:spcPts val="1810"/>
                </a:lnSpc>
              </a:pPr>
              <a:t>94</a:t>
            </a:fld>
            <a:endParaRPr dirty="0"/>
          </a:p>
        </p:txBody>
      </p:sp>
      <p:sp>
        <p:nvSpPr>
          <p:cNvPr id="4" name="object 4"/>
          <p:cNvSpPr/>
          <p:nvPr/>
        </p:nvSpPr>
        <p:spPr>
          <a:xfrm>
            <a:off x="11375643" y="4236719"/>
            <a:ext cx="94827" cy="297180"/>
          </a:xfrm>
          <a:custGeom>
            <a:avLst/>
            <a:gdLst/>
            <a:ahLst/>
            <a:cxnLst/>
            <a:rect l="l" t="t" r="r" b="b"/>
            <a:pathLst>
              <a:path w="71120" h="396239">
                <a:moveTo>
                  <a:pt x="71120" y="396239"/>
                </a:moveTo>
                <a:lnTo>
                  <a:pt x="43451" y="390651"/>
                </a:lnTo>
                <a:lnTo>
                  <a:pt x="20843" y="375410"/>
                </a:lnTo>
                <a:lnTo>
                  <a:pt x="5593" y="352804"/>
                </a:lnTo>
                <a:lnTo>
                  <a:pt x="0" y="325119"/>
                </a:lnTo>
                <a:lnTo>
                  <a:pt x="0" y="71119"/>
                </a:lnTo>
                <a:lnTo>
                  <a:pt x="5593" y="43435"/>
                </a:lnTo>
                <a:lnTo>
                  <a:pt x="20843" y="20829"/>
                </a:lnTo>
                <a:lnTo>
                  <a:pt x="43451" y="5588"/>
                </a:lnTo>
                <a:lnTo>
                  <a:pt x="71120" y="0"/>
                </a:lnTo>
              </a:path>
            </a:pathLst>
          </a:custGeom>
          <a:ln w="19050">
            <a:solidFill>
              <a:srgbClr val="FFFFFF"/>
            </a:solidFill>
          </a:ln>
        </p:spPr>
        <p:txBody>
          <a:bodyPr wrap="square" lIns="0" tIns="0" rIns="0" bIns="0" rtlCol="0"/>
          <a:lstStyle/>
          <a:p>
            <a:endParaRPr/>
          </a:p>
        </p:txBody>
      </p:sp>
      <p:sp>
        <p:nvSpPr>
          <p:cNvPr id="5" name="object 5"/>
          <p:cNvSpPr/>
          <p:nvPr/>
        </p:nvSpPr>
        <p:spPr>
          <a:xfrm>
            <a:off x="12012337" y="4236719"/>
            <a:ext cx="94827" cy="297180"/>
          </a:xfrm>
          <a:custGeom>
            <a:avLst/>
            <a:gdLst/>
            <a:ahLst/>
            <a:cxnLst/>
            <a:rect l="l" t="t" r="r" b="b"/>
            <a:pathLst>
              <a:path w="71120" h="396239">
                <a:moveTo>
                  <a:pt x="0" y="0"/>
                </a:moveTo>
                <a:lnTo>
                  <a:pt x="27721" y="5588"/>
                </a:lnTo>
                <a:lnTo>
                  <a:pt x="50323" y="20829"/>
                </a:lnTo>
                <a:lnTo>
                  <a:pt x="65543" y="43435"/>
                </a:lnTo>
                <a:lnTo>
                  <a:pt x="71120" y="71119"/>
                </a:lnTo>
                <a:lnTo>
                  <a:pt x="71120" y="325119"/>
                </a:lnTo>
                <a:lnTo>
                  <a:pt x="65543" y="352804"/>
                </a:lnTo>
                <a:lnTo>
                  <a:pt x="50323" y="375410"/>
                </a:lnTo>
                <a:lnTo>
                  <a:pt x="27721" y="390651"/>
                </a:lnTo>
                <a:lnTo>
                  <a:pt x="0" y="396239"/>
                </a:lnTo>
              </a:path>
            </a:pathLst>
          </a:custGeom>
          <a:ln w="19050">
            <a:solidFill>
              <a:srgbClr val="FFFFFF"/>
            </a:solidFill>
          </a:ln>
        </p:spPr>
        <p:txBody>
          <a:bodyPr wrap="square" lIns="0" tIns="0" rIns="0" bIns="0" rtlCol="0"/>
          <a:lstStyle/>
          <a:p>
            <a:endParaRPr/>
          </a:p>
        </p:txBody>
      </p:sp>
      <p:pic>
        <p:nvPicPr>
          <p:cNvPr id="10" name="Picture 9" descr="c1.jpg"/>
          <p:cNvPicPr>
            <a:picLocks noChangeAspect="1"/>
          </p:cNvPicPr>
          <p:nvPr/>
        </p:nvPicPr>
        <p:blipFill>
          <a:blip r:embed="rId2"/>
          <a:stretch>
            <a:fillRect/>
          </a:stretch>
        </p:blipFill>
        <p:spPr>
          <a:xfrm>
            <a:off x="508001" y="1543050"/>
            <a:ext cx="10595428" cy="3486150"/>
          </a:xfrm>
          <a:prstGeom prst="rect">
            <a:avLst/>
          </a:prstGeom>
        </p:spPr>
      </p:pic>
      <p:pic>
        <p:nvPicPr>
          <p:cNvPr id="11" name="Picture 10" descr="c2.jpg"/>
          <p:cNvPicPr>
            <a:picLocks noChangeAspect="1"/>
          </p:cNvPicPr>
          <p:nvPr/>
        </p:nvPicPr>
        <p:blipFill>
          <a:blip r:embed="rId3"/>
          <a:stretch>
            <a:fillRect/>
          </a:stretch>
        </p:blipFill>
        <p:spPr>
          <a:xfrm>
            <a:off x="299800" y="5143500"/>
            <a:ext cx="10160000" cy="383722"/>
          </a:xfrm>
          <a:prstGeom prst="rect">
            <a:avLst/>
          </a:prstGeom>
        </p:spPr>
      </p:pic>
      <p:sp>
        <p:nvSpPr>
          <p:cNvPr id="13" name="Flowchart: Connector 12"/>
          <p:cNvSpPr/>
          <p:nvPr/>
        </p:nvSpPr>
        <p:spPr>
          <a:xfrm>
            <a:off x="5489693" y="3634170"/>
            <a:ext cx="101600" cy="171450"/>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lowchart: Connector 13"/>
          <p:cNvSpPr/>
          <p:nvPr/>
        </p:nvSpPr>
        <p:spPr>
          <a:xfrm>
            <a:off x="8594360" y="2113613"/>
            <a:ext cx="101600" cy="171450"/>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4985" y="0"/>
            <a:ext cx="2016760" cy="444352"/>
          </a:xfrm>
          <a:prstGeom prst="rect">
            <a:avLst/>
          </a:prstGeom>
        </p:spPr>
        <p:txBody>
          <a:bodyPr vert="horz" wrap="square" lIns="0" tIns="13335" rIns="0" bIns="0" rtlCol="0">
            <a:spAutoFit/>
          </a:bodyPr>
          <a:lstStyle/>
          <a:p>
            <a:pPr marL="12700">
              <a:lnSpc>
                <a:spcPct val="100000"/>
              </a:lnSpc>
              <a:spcBef>
                <a:spcPts val="105"/>
              </a:spcBef>
            </a:pPr>
            <a:r>
              <a:rPr sz="2800" b="0" spc="-90" smtClean="0">
                <a:solidFill>
                  <a:srgbClr val="FF0000"/>
                </a:solidFill>
                <a:latin typeface="Cambria"/>
                <a:cs typeface="Cambria"/>
              </a:rPr>
              <a:t>Nu</a:t>
            </a:r>
            <a:r>
              <a:rPr sz="2800" b="0" spc="-100" smtClean="0">
                <a:solidFill>
                  <a:srgbClr val="FF0000"/>
                </a:solidFill>
                <a:latin typeface="Cambria"/>
                <a:cs typeface="Cambria"/>
              </a:rPr>
              <a:t>me</a:t>
            </a:r>
            <a:r>
              <a:rPr sz="2800" b="0" spc="-110" smtClean="0">
                <a:solidFill>
                  <a:srgbClr val="FF0000"/>
                </a:solidFill>
                <a:latin typeface="Cambria"/>
                <a:cs typeface="Cambria"/>
              </a:rPr>
              <a:t>r</a:t>
            </a:r>
            <a:r>
              <a:rPr sz="2800" b="0" spc="-85" smtClean="0">
                <a:solidFill>
                  <a:srgbClr val="FF0000"/>
                </a:solidFill>
                <a:latin typeface="Cambria"/>
                <a:cs typeface="Cambria"/>
              </a:rPr>
              <a:t>i</a:t>
            </a:r>
            <a:r>
              <a:rPr sz="2800" b="0" spc="-90" smtClean="0">
                <a:solidFill>
                  <a:srgbClr val="FF0000"/>
                </a:solidFill>
                <a:latin typeface="Cambria"/>
                <a:cs typeface="Cambria"/>
              </a:rPr>
              <a:t>c</a:t>
            </a:r>
            <a:r>
              <a:rPr sz="2800" b="0" spc="-125" smtClean="0">
                <a:solidFill>
                  <a:srgbClr val="FF0000"/>
                </a:solidFill>
                <a:latin typeface="Cambria"/>
                <a:cs typeface="Cambria"/>
              </a:rPr>
              <a:t>a</a:t>
            </a:r>
            <a:r>
              <a:rPr sz="2800" b="0" smtClean="0">
                <a:solidFill>
                  <a:srgbClr val="FF0000"/>
                </a:solidFill>
                <a:latin typeface="Cambria"/>
                <a:cs typeface="Cambria"/>
              </a:rPr>
              <a:t>l</a:t>
            </a:r>
            <a:endParaRPr sz="2800">
              <a:latin typeface="Cambria"/>
              <a:cs typeface="Cambria"/>
            </a:endParaRPr>
          </a:p>
        </p:txBody>
      </p:sp>
      <p:sp>
        <p:nvSpPr>
          <p:cNvPr id="3" name="object 3"/>
          <p:cNvSpPr txBox="1"/>
          <p:nvPr/>
        </p:nvSpPr>
        <p:spPr>
          <a:xfrm>
            <a:off x="298839" y="286950"/>
            <a:ext cx="10269220" cy="627736"/>
          </a:xfrm>
          <a:prstGeom prst="rect">
            <a:avLst/>
          </a:prstGeom>
        </p:spPr>
        <p:txBody>
          <a:bodyPr vert="horz" wrap="square" lIns="0" tIns="12065" rIns="0" bIns="0" rtlCol="0">
            <a:spAutoFit/>
          </a:bodyPr>
          <a:lstStyle/>
          <a:p>
            <a:pPr marL="12700">
              <a:lnSpc>
                <a:spcPct val="100000"/>
              </a:lnSpc>
              <a:spcBef>
                <a:spcPts val="95"/>
              </a:spcBef>
            </a:pPr>
            <a:r>
              <a:rPr sz="2000" spc="-5" dirty="0">
                <a:latin typeface="Calibri"/>
                <a:cs typeface="Calibri"/>
              </a:rPr>
              <a:t>Q.</a:t>
            </a:r>
            <a:r>
              <a:rPr sz="2000" spc="100" dirty="0">
                <a:latin typeface="Calibri"/>
                <a:cs typeface="Calibri"/>
              </a:rPr>
              <a:t> </a:t>
            </a:r>
            <a:r>
              <a:rPr sz="2000" spc="-5" dirty="0">
                <a:latin typeface="Calibri"/>
                <a:cs typeface="Calibri"/>
              </a:rPr>
              <a:t>Clip</a:t>
            </a:r>
            <a:r>
              <a:rPr sz="2000" spc="105" dirty="0">
                <a:latin typeface="Calibri"/>
                <a:cs typeface="Calibri"/>
              </a:rPr>
              <a:t> </a:t>
            </a:r>
            <a:r>
              <a:rPr sz="2000" spc="-5" dirty="0">
                <a:latin typeface="Calibri"/>
                <a:cs typeface="Calibri"/>
              </a:rPr>
              <a:t>a</a:t>
            </a:r>
            <a:r>
              <a:rPr sz="2000" spc="100" dirty="0">
                <a:latin typeface="Calibri"/>
                <a:cs typeface="Calibri"/>
              </a:rPr>
              <a:t> </a:t>
            </a:r>
            <a:r>
              <a:rPr sz="2000" spc="-5" dirty="0">
                <a:latin typeface="Calibri"/>
                <a:cs typeface="Calibri"/>
              </a:rPr>
              <a:t>line</a:t>
            </a:r>
            <a:r>
              <a:rPr sz="2000" spc="125" dirty="0">
                <a:latin typeface="Calibri"/>
                <a:cs typeface="Calibri"/>
              </a:rPr>
              <a:t> </a:t>
            </a:r>
            <a:r>
              <a:rPr sz="2000" spc="-5" dirty="0">
                <a:latin typeface="Calibri"/>
                <a:cs typeface="Calibri"/>
              </a:rPr>
              <a:t>with</a:t>
            </a:r>
            <a:r>
              <a:rPr sz="2000" spc="110" dirty="0">
                <a:latin typeface="Calibri"/>
                <a:cs typeface="Calibri"/>
              </a:rPr>
              <a:t> </a:t>
            </a:r>
            <a:r>
              <a:rPr sz="2000" spc="-5" dirty="0">
                <a:latin typeface="Calibri"/>
                <a:cs typeface="Calibri"/>
              </a:rPr>
              <a:t>end</a:t>
            </a:r>
            <a:r>
              <a:rPr sz="2000" spc="110" dirty="0">
                <a:latin typeface="Calibri"/>
                <a:cs typeface="Calibri"/>
              </a:rPr>
              <a:t> </a:t>
            </a:r>
            <a:r>
              <a:rPr sz="2000" spc="-10" dirty="0">
                <a:latin typeface="Calibri"/>
                <a:cs typeface="Calibri"/>
              </a:rPr>
              <a:t>point</a:t>
            </a:r>
            <a:r>
              <a:rPr sz="2000" spc="130" dirty="0">
                <a:latin typeface="Calibri"/>
                <a:cs typeface="Calibri"/>
              </a:rPr>
              <a:t> </a:t>
            </a:r>
            <a:r>
              <a:rPr sz="2000" spc="-5" dirty="0">
                <a:latin typeface="Calibri"/>
                <a:cs typeface="Calibri"/>
              </a:rPr>
              <a:t>A(5,30)</a:t>
            </a:r>
            <a:r>
              <a:rPr sz="2000" spc="95" dirty="0">
                <a:latin typeface="Calibri"/>
                <a:cs typeface="Calibri"/>
              </a:rPr>
              <a:t> </a:t>
            </a:r>
            <a:r>
              <a:rPr sz="2000" spc="-5" dirty="0">
                <a:latin typeface="Calibri"/>
                <a:cs typeface="Calibri"/>
              </a:rPr>
              <a:t>,</a:t>
            </a:r>
            <a:r>
              <a:rPr sz="2000" spc="105" dirty="0">
                <a:latin typeface="Calibri"/>
                <a:cs typeface="Calibri"/>
              </a:rPr>
              <a:t> </a:t>
            </a:r>
            <a:r>
              <a:rPr sz="2000" spc="-5" dirty="0">
                <a:latin typeface="Calibri"/>
                <a:cs typeface="Calibri"/>
              </a:rPr>
              <a:t>B(20,60)</a:t>
            </a:r>
            <a:r>
              <a:rPr sz="2000" spc="120" dirty="0">
                <a:latin typeface="Calibri"/>
                <a:cs typeface="Calibri"/>
              </a:rPr>
              <a:t> </a:t>
            </a:r>
            <a:r>
              <a:rPr sz="2000" spc="-15" dirty="0">
                <a:latin typeface="Calibri"/>
                <a:cs typeface="Calibri"/>
              </a:rPr>
              <a:t>against</a:t>
            </a:r>
            <a:r>
              <a:rPr sz="2000" spc="105" dirty="0">
                <a:latin typeface="Calibri"/>
                <a:cs typeface="Calibri"/>
              </a:rPr>
              <a:t> </a:t>
            </a:r>
            <a:r>
              <a:rPr sz="2000" spc="-5" dirty="0">
                <a:latin typeface="Calibri"/>
                <a:cs typeface="Calibri"/>
              </a:rPr>
              <a:t>a</a:t>
            </a:r>
            <a:r>
              <a:rPr sz="2000" spc="125" dirty="0">
                <a:latin typeface="Calibri"/>
                <a:cs typeface="Calibri"/>
              </a:rPr>
              <a:t> </a:t>
            </a:r>
            <a:r>
              <a:rPr sz="2000" dirty="0">
                <a:latin typeface="Calibri"/>
                <a:cs typeface="Calibri"/>
              </a:rPr>
              <a:t>clip</a:t>
            </a:r>
            <a:r>
              <a:rPr sz="2000" spc="110" dirty="0">
                <a:latin typeface="Calibri"/>
                <a:cs typeface="Calibri"/>
              </a:rPr>
              <a:t> </a:t>
            </a:r>
            <a:r>
              <a:rPr sz="2000" spc="-5" dirty="0">
                <a:latin typeface="Calibri"/>
                <a:cs typeface="Calibri"/>
              </a:rPr>
              <a:t>window</a:t>
            </a:r>
            <a:r>
              <a:rPr sz="2000" spc="100" dirty="0">
                <a:latin typeface="Calibri"/>
                <a:cs typeface="Calibri"/>
              </a:rPr>
              <a:t> </a:t>
            </a:r>
            <a:r>
              <a:rPr sz="2000" spc="-5" dirty="0">
                <a:latin typeface="Calibri"/>
                <a:cs typeface="Calibri"/>
              </a:rPr>
              <a:t>with</a:t>
            </a:r>
            <a:endParaRPr sz="2000">
              <a:latin typeface="Calibri"/>
              <a:cs typeface="Calibri"/>
            </a:endParaRPr>
          </a:p>
          <a:p>
            <a:pPr marL="12700">
              <a:lnSpc>
                <a:spcPct val="100000"/>
              </a:lnSpc>
            </a:pPr>
            <a:r>
              <a:rPr sz="2000" spc="-15" dirty="0">
                <a:latin typeface="Calibri"/>
                <a:cs typeface="Calibri"/>
              </a:rPr>
              <a:t>lower</a:t>
            </a:r>
            <a:r>
              <a:rPr sz="2000" spc="10" dirty="0">
                <a:latin typeface="Calibri"/>
                <a:cs typeface="Calibri"/>
              </a:rPr>
              <a:t> </a:t>
            </a:r>
            <a:r>
              <a:rPr sz="2000" spc="-20" dirty="0">
                <a:latin typeface="Calibri"/>
                <a:cs typeface="Calibri"/>
              </a:rPr>
              <a:t>most</a:t>
            </a:r>
            <a:r>
              <a:rPr sz="2000" spc="40" dirty="0">
                <a:latin typeface="Calibri"/>
                <a:cs typeface="Calibri"/>
              </a:rPr>
              <a:t> </a:t>
            </a:r>
            <a:r>
              <a:rPr sz="2000" spc="-15" dirty="0">
                <a:latin typeface="Calibri"/>
                <a:cs typeface="Calibri"/>
              </a:rPr>
              <a:t>left</a:t>
            </a:r>
            <a:r>
              <a:rPr sz="2000" spc="60" dirty="0">
                <a:latin typeface="Calibri"/>
                <a:cs typeface="Calibri"/>
              </a:rPr>
              <a:t> </a:t>
            </a:r>
            <a:r>
              <a:rPr sz="2000" spc="-10" dirty="0">
                <a:latin typeface="Calibri"/>
                <a:cs typeface="Calibri"/>
              </a:rPr>
              <a:t>corner</a:t>
            </a:r>
            <a:r>
              <a:rPr sz="2000" spc="30" dirty="0">
                <a:latin typeface="Calibri"/>
                <a:cs typeface="Calibri"/>
              </a:rPr>
              <a:t> </a:t>
            </a:r>
            <a:r>
              <a:rPr sz="2000" spc="-15" dirty="0">
                <a:latin typeface="Calibri"/>
                <a:cs typeface="Calibri"/>
              </a:rPr>
              <a:t>at</a:t>
            </a:r>
            <a:r>
              <a:rPr sz="2000" spc="40" dirty="0">
                <a:latin typeface="Calibri"/>
                <a:cs typeface="Calibri"/>
              </a:rPr>
              <a:t> </a:t>
            </a:r>
            <a:r>
              <a:rPr sz="2000" spc="-10" dirty="0">
                <a:latin typeface="Calibri"/>
                <a:cs typeface="Calibri"/>
              </a:rPr>
              <a:t>P</a:t>
            </a:r>
            <a:r>
              <a:rPr sz="2000" spc="-10" baseline="-25000" dirty="0">
                <a:latin typeface="Calibri"/>
                <a:cs typeface="Calibri"/>
              </a:rPr>
              <a:t>1</a:t>
            </a:r>
            <a:r>
              <a:rPr sz="2000" spc="-10" dirty="0">
                <a:latin typeface="Calibri"/>
                <a:cs typeface="Calibri"/>
              </a:rPr>
              <a:t>(10,10)</a:t>
            </a:r>
            <a:r>
              <a:rPr sz="2000" spc="25" dirty="0">
                <a:latin typeface="Calibri"/>
                <a:cs typeface="Calibri"/>
              </a:rPr>
              <a:t> </a:t>
            </a:r>
            <a:r>
              <a:rPr sz="2000" spc="-5" dirty="0">
                <a:latin typeface="Calibri"/>
                <a:cs typeface="Calibri"/>
              </a:rPr>
              <a:t>and</a:t>
            </a:r>
            <a:r>
              <a:rPr sz="2000" spc="20" dirty="0">
                <a:latin typeface="Calibri"/>
                <a:cs typeface="Calibri"/>
              </a:rPr>
              <a:t> </a:t>
            </a:r>
            <a:r>
              <a:rPr sz="2000" spc="-5" dirty="0">
                <a:latin typeface="Calibri"/>
                <a:cs typeface="Calibri"/>
              </a:rPr>
              <a:t>upper</a:t>
            </a:r>
            <a:r>
              <a:rPr sz="2000" spc="20" dirty="0">
                <a:latin typeface="Calibri"/>
                <a:cs typeface="Calibri"/>
              </a:rPr>
              <a:t> </a:t>
            </a:r>
            <a:r>
              <a:rPr sz="2000" spc="-10" dirty="0">
                <a:latin typeface="Calibri"/>
                <a:cs typeface="Calibri"/>
              </a:rPr>
              <a:t>right</a:t>
            </a:r>
            <a:r>
              <a:rPr sz="2000" spc="10" dirty="0">
                <a:latin typeface="Calibri"/>
                <a:cs typeface="Calibri"/>
              </a:rPr>
              <a:t> </a:t>
            </a:r>
            <a:r>
              <a:rPr sz="2000" spc="-10" dirty="0">
                <a:latin typeface="Calibri"/>
                <a:cs typeface="Calibri"/>
              </a:rPr>
              <a:t>corner</a:t>
            </a:r>
            <a:r>
              <a:rPr sz="2000" spc="35" dirty="0">
                <a:latin typeface="Calibri"/>
                <a:cs typeface="Calibri"/>
              </a:rPr>
              <a:t> </a:t>
            </a:r>
            <a:r>
              <a:rPr sz="2000" spc="-15" dirty="0">
                <a:latin typeface="Calibri"/>
                <a:cs typeface="Calibri"/>
              </a:rPr>
              <a:t>at</a:t>
            </a:r>
            <a:r>
              <a:rPr sz="2000" spc="10" dirty="0">
                <a:latin typeface="Calibri"/>
                <a:cs typeface="Calibri"/>
              </a:rPr>
              <a:t> </a:t>
            </a:r>
            <a:r>
              <a:rPr sz="2000" spc="-10" dirty="0">
                <a:latin typeface="Calibri"/>
                <a:cs typeface="Calibri"/>
              </a:rPr>
              <a:t>P</a:t>
            </a:r>
            <a:r>
              <a:rPr sz="2000" spc="-10" baseline="-25000" dirty="0">
                <a:latin typeface="Calibri"/>
                <a:cs typeface="Calibri"/>
              </a:rPr>
              <a:t>2</a:t>
            </a:r>
            <a:r>
              <a:rPr sz="2000" spc="-10" dirty="0">
                <a:latin typeface="Calibri"/>
                <a:cs typeface="Calibri"/>
              </a:rPr>
              <a:t>(100,100)</a:t>
            </a:r>
            <a:endParaRPr sz="2000">
              <a:latin typeface="Calibri"/>
              <a:cs typeface="Calibri"/>
            </a:endParaRPr>
          </a:p>
        </p:txBody>
      </p:sp>
      <p:sp>
        <p:nvSpPr>
          <p:cNvPr id="4" name="object 4"/>
          <p:cNvSpPr txBox="1"/>
          <p:nvPr/>
        </p:nvSpPr>
        <p:spPr>
          <a:xfrm>
            <a:off x="298840" y="744092"/>
            <a:ext cx="3997113" cy="1002197"/>
          </a:xfrm>
          <a:prstGeom prst="rect">
            <a:avLst/>
          </a:prstGeom>
        </p:spPr>
        <p:txBody>
          <a:bodyPr vert="horz" wrap="square" lIns="0" tIns="67945" rIns="0" bIns="0" rtlCol="0">
            <a:spAutoFit/>
          </a:bodyPr>
          <a:lstStyle/>
          <a:p>
            <a:pPr marL="12700">
              <a:lnSpc>
                <a:spcPct val="100000"/>
              </a:lnSpc>
              <a:spcBef>
                <a:spcPts val="535"/>
              </a:spcBef>
            </a:pPr>
            <a:r>
              <a:rPr sz="1800" b="1" i="1" dirty="0">
                <a:solidFill>
                  <a:srgbClr val="FF0000"/>
                </a:solidFill>
                <a:latin typeface="Calibri"/>
                <a:cs typeface="Calibri"/>
              </a:rPr>
              <a:t>Ans:</a:t>
            </a:r>
            <a:endParaRPr sz="1800">
              <a:latin typeface="Calibri"/>
              <a:cs typeface="Calibri"/>
            </a:endParaRPr>
          </a:p>
          <a:p>
            <a:pPr marL="12700">
              <a:lnSpc>
                <a:spcPct val="100000"/>
              </a:lnSpc>
              <a:spcBef>
                <a:spcPts val="434"/>
              </a:spcBef>
            </a:pPr>
            <a:r>
              <a:rPr sz="1800" b="1" spc="-10" dirty="0">
                <a:latin typeface="Calibri"/>
                <a:cs typeface="Calibri"/>
              </a:rPr>
              <a:t>Step</a:t>
            </a:r>
            <a:r>
              <a:rPr sz="1800" b="1" spc="-45" dirty="0">
                <a:latin typeface="Calibri"/>
                <a:cs typeface="Calibri"/>
              </a:rPr>
              <a:t> </a:t>
            </a:r>
            <a:r>
              <a:rPr sz="1800" b="1" dirty="0">
                <a:latin typeface="Calibri"/>
                <a:cs typeface="Calibri"/>
              </a:rPr>
              <a:t>1</a:t>
            </a:r>
            <a:r>
              <a:rPr sz="1800" dirty="0">
                <a:latin typeface="Calibri"/>
                <a:cs typeface="Calibri"/>
              </a:rPr>
              <a:t>: </a:t>
            </a:r>
            <a:r>
              <a:rPr sz="1800" spc="-10" dirty="0">
                <a:latin typeface="Calibri"/>
                <a:cs typeface="Calibri"/>
              </a:rPr>
              <a:t>Establish</a:t>
            </a:r>
            <a:r>
              <a:rPr sz="1800" spc="25" dirty="0">
                <a:latin typeface="Calibri"/>
                <a:cs typeface="Calibri"/>
              </a:rPr>
              <a:t> </a:t>
            </a:r>
            <a:r>
              <a:rPr sz="1800" spc="-5" dirty="0">
                <a:latin typeface="Calibri"/>
                <a:cs typeface="Calibri"/>
              </a:rPr>
              <a:t>the </a:t>
            </a:r>
            <a:r>
              <a:rPr sz="1800" spc="-10" dirty="0">
                <a:latin typeface="Calibri"/>
                <a:cs typeface="Calibri"/>
              </a:rPr>
              <a:t>region</a:t>
            </a:r>
            <a:endParaRPr sz="1800">
              <a:latin typeface="Calibri"/>
              <a:cs typeface="Calibri"/>
            </a:endParaRPr>
          </a:p>
          <a:p>
            <a:pPr marL="811530">
              <a:lnSpc>
                <a:spcPct val="100000"/>
              </a:lnSpc>
              <a:spcBef>
                <a:spcPts val="430"/>
              </a:spcBef>
            </a:pPr>
            <a:r>
              <a:rPr sz="1800" spc="-10" dirty="0">
                <a:latin typeface="Calibri"/>
                <a:cs typeface="Calibri"/>
              </a:rPr>
              <a:t>codes</a:t>
            </a:r>
            <a:r>
              <a:rPr sz="1800" spc="-20" dirty="0">
                <a:latin typeface="Calibri"/>
                <a:cs typeface="Calibri"/>
              </a:rPr>
              <a:t> </a:t>
            </a:r>
            <a:r>
              <a:rPr sz="1800" spc="-15" dirty="0">
                <a:latin typeface="Calibri"/>
                <a:cs typeface="Calibri"/>
              </a:rPr>
              <a:t>for</a:t>
            </a:r>
            <a:r>
              <a:rPr sz="1800" spc="-20" dirty="0">
                <a:latin typeface="Calibri"/>
                <a:cs typeface="Calibri"/>
              </a:rPr>
              <a:t> </a:t>
            </a:r>
            <a:r>
              <a:rPr sz="1800" spc="-10" dirty="0">
                <a:latin typeface="Calibri"/>
                <a:cs typeface="Calibri"/>
              </a:rPr>
              <a:t>end</a:t>
            </a:r>
            <a:r>
              <a:rPr sz="1800" spc="25" dirty="0">
                <a:latin typeface="Calibri"/>
                <a:cs typeface="Calibri"/>
              </a:rPr>
              <a:t> </a:t>
            </a:r>
            <a:r>
              <a:rPr sz="1800" spc="-10" dirty="0">
                <a:latin typeface="Calibri"/>
                <a:cs typeface="Calibri"/>
              </a:rPr>
              <a:t>point</a:t>
            </a:r>
            <a:r>
              <a:rPr sz="1800" spc="30" dirty="0">
                <a:latin typeface="Calibri"/>
                <a:cs typeface="Calibri"/>
              </a:rPr>
              <a:t> </a:t>
            </a:r>
            <a:r>
              <a:rPr sz="1800" dirty="0">
                <a:latin typeface="Calibri"/>
                <a:cs typeface="Calibri"/>
              </a:rPr>
              <a:t>A,B</a:t>
            </a:r>
            <a:endParaRPr sz="1800">
              <a:latin typeface="Calibri"/>
              <a:cs typeface="Calibri"/>
            </a:endParaRPr>
          </a:p>
        </p:txBody>
      </p:sp>
      <p:sp>
        <p:nvSpPr>
          <p:cNvPr id="6" name="object 6"/>
          <p:cNvSpPr/>
          <p:nvPr/>
        </p:nvSpPr>
        <p:spPr>
          <a:xfrm>
            <a:off x="11375643" y="4236719"/>
            <a:ext cx="94827" cy="297180"/>
          </a:xfrm>
          <a:custGeom>
            <a:avLst/>
            <a:gdLst/>
            <a:ahLst/>
            <a:cxnLst/>
            <a:rect l="l" t="t" r="r" b="b"/>
            <a:pathLst>
              <a:path w="71120" h="396239">
                <a:moveTo>
                  <a:pt x="71120" y="396239"/>
                </a:moveTo>
                <a:lnTo>
                  <a:pt x="43451" y="390651"/>
                </a:lnTo>
                <a:lnTo>
                  <a:pt x="20843" y="375410"/>
                </a:lnTo>
                <a:lnTo>
                  <a:pt x="5593" y="352804"/>
                </a:lnTo>
                <a:lnTo>
                  <a:pt x="0" y="325119"/>
                </a:lnTo>
                <a:lnTo>
                  <a:pt x="0" y="71119"/>
                </a:lnTo>
                <a:lnTo>
                  <a:pt x="5593" y="43435"/>
                </a:lnTo>
                <a:lnTo>
                  <a:pt x="20843" y="20829"/>
                </a:lnTo>
                <a:lnTo>
                  <a:pt x="43451" y="5588"/>
                </a:lnTo>
                <a:lnTo>
                  <a:pt x="71120" y="0"/>
                </a:lnTo>
              </a:path>
            </a:pathLst>
          </a:custGeom>
          <a:ln w="19050">
            <a:solidFill>
              <a:srgbClr val="FFFFFF"/>
            </a:solidFill>
          </a:ln>
        </p:spPr>
        <p:txBody>
          <a:bodyPr wrap="square" lIns="0" tIns="0" rIns="0" bIns="0" rtlCol="0"/>
          <a:lstStyle/>
          <a:p>
            <a:endParaRPr/>
          </a:p>
        </p:txBody>
      </p:sp>
      <p:sp>
        <p:nvSpPr>
          <p:cNvPr id="7" name="object 7"/>
          <p:cNvSpPr/>
          <p:nvPr/>
        </p:nvSpPr>
        <p:spPr>
          <a:xfrm>
            <a:off x="12012337" y="4236719"/>
            <a:ext cx="94827" cy="297180"/>
          </a:xfrm>
          <a:custGeom>
            <a:avLst/>
            <a:gdLst/>
            <a:ahLst/>
            <a:cxnLst/>
            <a:rect l="l" t="t" r="r" b="b"/>
            <a:pathLst>
              <a:path w="71120" h="396239">
                <a:moveTo>
                  <a:pt x="0" y="0"/>
                </a:moveTo>
                <a:lnTo>
                  <a:pt x="27721" y="5588"/>
                </a:lnTo>
                <a:lnTo>
                  <a:pt x="50323" y="20829"/>
                </a:lnTo>
                <a:lnTo>
                  <a:pt x="65543" y="43435"/>
                </a:lnTo>
                <a:lnTo>
                  <a:pt x="71120" y="71119"/>
                </a:lnTo>
                <a:lnTo>
                  <a:pt x="71120" y="325119"/>
                </a:lnTo>
                <a:lnTo>
                  <a:pt x="65543" y="352804"/>
                </a:lnTo>
                <a:lnTo>
                  <a:pt x="50323" y="375410"/>
                </a:lnTo>
                <a:lnTo>
                  <a:pt x="27721" y="390651"/>
                </a:lnTo>
                <a:lnTo>
                  <a:pt x="0" y="396239"/>
                </a:lnTo>
              </a:path>
            </a:pathLst>
          </a:custGeom>
          <a:ln w="19050">
            <a:solidFill>
              <a:srgbClr val="FFFFFF"/>
            </a:solidFill>
          </a:ln>
        </p:spPr>
        <p:txBody>
          <a:bodyPr wrap="square" lIns="0" tIns="0" rIns="0" bIns="0" rtlCol="0"/>
          <a:lstStyle/>
          <a:p>
            <a:endParaRPr/>
          </a:p>
        </p:txBody>
      </p:sp>
      <p:sp>
        <p:nvSpPr>
          <p:cNvPr id="8" name="object 8"/>
          <p:cNvSpPr txBox="1"/>
          <p:nvPr/>
        </p:nvSpPr>
        <p:spPr>
          <a:xfrm>
            <a:off x="11573594" y="4263009"/>
            <a:ext cx="342900" cy="289823"/>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FFFFFF"/>
                </a:solidFill>
                <a:latin typeface="Calibri"/>
                <a:cs typeface="Calibri"/>
              </a:rPr>
              <a:t>27</a:t>
            </a:r>
            <a:endParaRPr sz="1800">
              <a:latin typeface="Calibri"/>
              <a:cs typeface="Calibri"/>
            </a:endParaRPr>
          </a:p>
        </p:txBody>
      </p:sp>
      <p:grpSp>
        <p:nvGrpSpPr>
          <p:cNvPr id="5" name="object 9"/>
          <p:cNvGrpSpPr/>
          <p:nvPr/>
        </p:nvGrpSpPr>
        <p:grpSpPr>
          <a:xfrm>
            <a:off x="6274307" y="837533"/>
            <a:ext cx="4737100" cy="1972628"/>
            <a:chOff x="4705730" y="1116711"/>
            <a:chExt cx="3552825" cy="2630170"/>
          </a:xfrm>
        </p:grpSpPr>
        <p:sp>
          <p:nvSpPr>
            <p:cNvPr id="10" name="object 10"/>
            <p:cNvSpPr/>
            <p:nvPr/>
          </p:nvSpPr>
          <p:spPr>
            <a:xfrm>
              <a:off x="5439790" y="1600200"/>
              <a:ext cx="2209800" cy="1524000"/>
            </a:xfrm>
            <a:custGeom>
              <a:avLst/>
              <a:gdLst/>
              <a:ahLst/>
              <a:cxnLst/>
              <a:rect l="l" t="t" r="r" b="b"/>
              <a:pathLst>
                <a:path w="2209800" h="1524000">
                  <a:moveTo>
                    <a:pt x="2209799" y="0"/>
                  </a:moveTo>
                  <a:lnTo>
                    <a:pt x="0" y="0"/>
                  </a:lnTo>
                  <a:lnTo>
                    <a:pt x="0" y="1524000"/>
                  </a:lnTo>
                  <a:lnTo>
                    <a:pt x="2209799" y="1524000"/>
                  </a:lnTo>
                  <a:lnTo>
                    <a:pt x="2209799" y="0"/>
                  </a:lnTo>
                  <a:close/>
                </a:path>
              </a:pathLst>
            </a:custGeom>
            <a:solidFill>
              <a:srgbClr val="4F81BC"/>
            </a:solidFill>
          </p:spPr>
          <p:txBody>
            <a:bodyPr wrap="square" lIns="0" tIns="0" rIns="0" bIns="0" rtlCol="0"/>
            <a:lstStyle/>
            <a:p>
              <a:endParaRPr/>
            </a:p>
          </p:txBody>
        </p:sp>
        <p:sp>
          <p:nvSpPr>
            <p:cNvPr id="11" name="object 11"/>
            <p:cNvSpPr/>
            <p:nvPr/>
          </p:nvSpPr>
          <p:spPr>
            <a:xfrm>
              <a:off x="5439790" y="1600200"/>
              <a:ext cx="2209800" cy="1524000"/>
            </a:xfrm>
            <a:custGeom>
              <a:avLst/>
              <a:gdLst/>
              <a:ahLst/>
              <a:cxnLst/>
              <a:rect l="l" t="t" r="r" b="b"/>
              <a:pathLst>
                <a:path w="2209800" h="1524000">
                  <a:moveTo>
                    <a:pt x="0" y="1524000"/>
                  </a:moveTo>
                  <a:lnTo>
                    <a:pt x="2209799" y="1524000"/>
                  </a:lnTo>
                  <a:lnTo>
                    <a:pt x="2209799" y="0"/>
                  </a:lnTo>
                  <a:lnTo>
                    <a:pt x="0" y="0"/>
                  </a:lnTo>
                  <a:lnTo>
                    <a:pt x="0" y="1524000"/>
                  </a:lnTo>
                  <a:close/>
                </a:path>
              </a:pathLst>
            </a:custGeom>
            <a:ln w="25400">
              <a:solidFill>
                <a:srgbClr val="385D89"/>
              </a:solidFill>
            </a:ln>
          </p:spPr>
          <p:txBody>
            <a:bodyPr wrap="square" lIns="0" tIns="0" rIns="0" bIns="0" rtlCol="0"/>
            <a:lstStyle/>
            <a:p>
              <a:endParaRPr/>
            </a:p>
          </p:txBody>
        </p:sp>
        <p:sp>
          <p:nvSpPr>
            <p:cNvPr id="12" name="object 12"/>
            <p:cNvSpPr/>
            <p:nvPr/>
          </p:nvSpPr>
          <p:spPr>
            <a:xfrm>
              <a:off x="5426075" y="1129411"/>
              <a:ext cx="0" cy="2590800"/>
            </a:xfrm>
            <a:custGeom>
              <a:avLst/>
              <a:gdLst/>
              <a:ahLst/>
              <a:cxnLst/>
              <a:rect l="l" t="t" r="r" b="b"/>
              <a:pathLst>
                <a:path h="2590800">
                  <a:moveTo>
                    <a:pt x="0" y="0"/>
                  </a:moveTo>
                  <a:lnTo>
                    <a:pt x="0" y="2590800"/>
                  </a:lnTo>
                </a:path>
              </a:pathLst>
            </a:custGeom>
            <a:ln w="25400">
              <a:solidFill>
                <a:srgbClr val="9BBA58"/>
              </a:solidFill>
              <a:prstDash val="dash"/>
            </a:ln>
          </p:spPr>
          <p:txBody>
            <a:bodyPr wrap="square" lIns="0" tIns="0" rIns="0" bIns="0" rtlCol="0"/>
            <a:lstStyle/>
            <a:p>
              <a:endParaRPr/>
            </a:p>
          </p:txBody>
        </p:sp>
        <p:sp>
          <p:nvSpPr>
            <p:cNvPr id="13" name="object 13"/>
            <p:cNvSpPr/>
            <p:nvPr/>
          </p:nvSpPr>
          <p:spPr>
            <a:xfrm>
              <a:off x="7649591" y="1143000"/>
              <a:ext cx="0" cy="2590800"/>
            </a:xfrm>
            <a:custGeom>
              <a:avLst/>
              <a:gdLst/>
              <a:ahLst/>
              <a:cxnLst/>
              <a:rect l="l" t="t" r="r" b="b"/>
              <a:pathLst>
                <a:path h="2590800">
                  <a:moveTo>
                    <a:pt x="0" y="0"/>
                  </a:moveTo>
                  <a:lnTo>
                    <a:pt x="0" y="2590800"/>
                  </a:lnTo>
                </a:path>
              </a:pathLst>
            </a:custGeom>
            <a:ln w="25400">
              <a:solidFill>
                <a:srgbClr val="000000"/>
              </a:solidFill>
              <a:prstDash val="dash"/>
            </a:ln>
          </p:spPr>
          <p:txBody>
            <a:bodyPr wrap="square" lIns="0" tIns="0" rIns="0" bIns="0" rtlCol="0"/>
            <a:lstStyle/>
            <a:p>
              <a:endParaRPr/>
            </a:p>
          </p:txBody>
        </p:sp>
        <p:sp>
          <p:nvSpPr>
            <p:cNvPr id="14" name="object 14"/>
            <p:cNvSpPr/>
            <p:nvPr/>
          </p:nvSpPr>
          <p:spPr>
            <a:xfrm>
              <a:off x="4767579" y="1600200"/>
              <a:ext cx="3429000" cy="0"/>
            </a:xfrm>
            <a:custGeom>
              <a:avLst/>
              <a:gdLst/>
              <a:ahLst/>
              <a:cxnLst/>
              <a:rect l="l" t="t" r="r" b="b"/>
              <a:pathLst>
                <a:path w="3429000">
                  <a:moveTo>
                    <a:pt x="0" y="0"/>
                  </a:moveTo>
                  <a:lnTo>
                    <a:pt x="3429000" y="0"/>
                  </a:lnTo>
                </a:path>
              </a:pathLst>
            </a:custGeom>
            <a:ln w="25400">
              <a:solidFill>
                <a:srgbClr val="000000"/>
              </a:solidFill>
              <a:prstDash val="dash"/>
            </a:ln>
          </p:spPr>
          <p:txBody>
            <a:bodyPr wrap="square" lIns="0" tIns="0" rIns="0" bIns="0" rtlCol="0"/>
            <a:lstStyle/>
            <a:p>
              <a:endParaRPr/>
            </a:p>
          </p:txBody>
        </p:sp>
        <p:sp>
          <p:nvSpPr>
            <p:cNvPr id="15" name="object 15"/>
            <p:cNvSpPr/>
            <p:nvPr/>
          </p:nvSpPr>
          <p:spPr>
            <a:xfrm>
              <a:off x="4816474" y="3124200"/>
              <a:ext cx="3429000" cy="0"/>
            </a:xfrm>
            <a:custGeom>
              <a:avLst/>
              <a:gdLst/>
              <a:ahLst/>
              <a:cxnLst/>
              <a:rect l="l" t="t" r="r" b="b"/>
              <a:pathLst>
                <a:path w="3429000">
                  <a:moveTo>
                    <a:pt x="0" y="0"/>
                  </a:moveTo>
                  <a:lnTo>
                    <a:pt x="3429000" y="0"/>
                  </a:lnTo>
                </a:path>
              </a:pathLst>
            </a:custGeom>
            <a:ln w="25400">
              <a:solidFill>
                <a:srgbClr val="000000"/>
              </a:solidFill>
              <a:prstDash val="dash"/>
            </a:ln>
          </p:spPr>
          <p:txBody>
            <a:bodyPr wrap="square" lIns="0" tIns="0" rIns="0" bIns="0" rtlCol="0"/>
            <a:lstStyle/>
            <a:p>
              <a:endParaRPr/>
            </a:p>
          </p:txBody>
        </p:sp>
        <p:pic>
          <p:nvPicPr>
            <p:cNvPr id="16" name="object 16"/>
            <p:cNvPicPr/>
            <p:nvPr/>
          </p:nvPicPr>
          <p:blipFill>
            <a:blip r:embed="rId2" cstate="print"/>
            <a:stretch>
              <a:fillRect/>
            </a:stretch>
          </p:blipFill>
          <p:spPr>
            <a:xfrm>
              <a:off x="4705730" y="2537713"/>
              <a:ext cx="667999" cy="328549"/>
            </a:xfrm>
            <a:prstGeom prst="rect">
              <a:avLst/>
            </a:prstGeom>
          </p:spPr>
        </p:pic>
      </p:grpSp>
      <p:sp>
        <p:nvSpPr>
          <p:cNvPr id="17" name="object 17"/>
          <p:cNvSpPr txBox="1"/>
          <p:nvPr/>
        </p:nvSpPr>
        <p:spPr>
          <a:xfrm>
            <a:off x="9882631" y="994981"/>
            <a:ext cx="137160" cy="197490"/>
          </a:xfrm>
          <a:prstGeom prst="rect">
            <a:avLst/>
          </a:prstGeom>
        </p:spPr>
        <p:txBody>
          <a:bodyPr vert="horz" wrap="square" lIns="0" tIns="12700" rIns="0" bIns="0" rtlCol="0">
            <a:spAutoFit/>
          </a:bodyPr>
          <a:lstStyle/>
          <a:p>
            <a:pPr marL="12700">
              <a:lnSpc>
                <a:spcPct val="100000"/>
              </a:lnSpc>
              <a:spcBef>
                <a:spcPts val="100"/>
              </a:spcBef>
            </a:pPr>
            <a:r>
              <a:rPr sz="1200" b="1" dirty="0">
                <a:latin typeface="Calibri"/>
                <a:cs typeface="Calibri"/>
              </a:rPr>
              <a:t>2</a:t>
            </a:r>
            <a:endParaRPr sz="1200">
              <a:latin typeface="Calibri"/>
              <a:cs typeface="Calibri"/>
            </a:endParaRPr>
          </a:p>
        </p:txBody>
      </p:sp>
      <p:sp>
        <p:nvSpPr>
          <p:cNvPr id="18" name="object 18"/>
          <p:cNvSpPr txBox="1"/>
          <p:nvPr/>
        </p:nvSpPr>
        <p:spPr>
          <a:xfrm>
            <a:off x="9820006" y="896684"/>
            <a:ext cx="1490980" cy="289823"/>
          </a:xfrm>
          <a:prstGeom prst="rect">
            <a:avLst/>
          </a:prstGeom>
        </p:spPr>
        <p:txBody>
          <a:bodyPr vert="horz" wrap="square" lIns="0" tIns="12700" rIns="0" bIns="0" rtlCol="0">
            <a:spAutoFit/>
          </a:bodyPr>
          <a:lstStyle/>
          <a:p>
            <a:pPr marL="12700">
              <a:lnSpc>
                <a:spcPct val="100000"/>
              </a:lnSpc>
              <a:spcBef>
                <a:spcPts val="100"/>
              </a:spcBef>
            </a:pPr>
            <a:r>
              <a:rPr sz="1800" b="1" dirty="0">
                <a:latin typeface="Calibri"/>
                <a:cs typeface="Calibri"/>
              </a:rPr>
              <a:t>P</a:t>
            </a:r>
            <a:r>
              <a:rPr sz="1800" b="1" spc="125" dirty="0">
                <a:latin typeface="Calibri"/>
                <a:cs typeface="Calibri"/>
              </a:rPr>
              <a:t> </a:t>
            </a:r>
            <a:r>
              <a:rPr sz="1800" b="1" spc="-5" dirty="0">
                <a:latin typeface="Calibri"/>
                <a:cs typeface="Calibri"/>
              </a:rPr>
              <a:t>(100,100)</a:t>
            </a:r>
            <a:endParaRPr sz="1800">
              <a:latin typeface="Calibri"/>
              <a:cs typeface="Calibri"/>
            </a:endParaRPr>
          </a:p>
        </p:txBody>
      </p:sp>
      <p:grpSp>
        <p:nvGrpSpPr>
          <p:cNvPr id="9" name="object 19"/>
          <p:cNvGrpSpPr/>
          <p:nvPr/>
        </p:nvGrpSpPr>
        <p:grpSpPr>
          <a:xfrm>
            <a:off x="6404863" y="1390650"/>
            <a:ext cx="3423920" cy="539115"/>
            <a:chOff x="4803647" y="1854200"/>
            <a:chExt cx="2567940" cy="718820"/>
          </a:xfrm>
        </p:grpSpPr>
        <p:pic>
          <p:nvPicPr>
            <p:cNvPr id="20" name="object 20"/>
            <p:cNvPicPr/>
            <p:nvPr/>
          </p:nvPicPr>
          <p:blipFill>
            <a:blip r:embed="rId3" cstate="print"/>
            <a:stretch>
              <a:fillRect/>
            </a:stretch>
          </p:blipFill>
          <p:spPr>
            <a:xfrm>
              <a:off x="4803647" y="1895855"/>
              <a:ext cx="1834896" cy="676656"/>
            </a:xfrm>
            <a:prstGeom prst="rect">
              <a:avLst/>
            </a:prstGeom>
          </p:spPr>
        </p:pic>
        <p:sp>
          <p:nvSpPr>
            <p:cNvPr id="21" name="object 21"/>
            <p:cNvSpPr/>
            <p:nvPr/>
          </p:nvSpPr>
          <p:spPr>
            <a:xfrm>
              <a:off x="4838699" y="1967611"/>
              <a:ext cx="1714500" cy="533400"/>
            </a:xfrm>
            <a:custGeom>
              <a:avLst/>
              <a:gdLst/>
              <a:ahLst/>
              <a:cxnLst/>
              <a:rect l="l" t="t" r="r" b="b"/>
              <a:pathLst>
                <a:path w="1714500" h="533400">
                  <a:moveTo>
                    <a:pt x="0" y="533400"/>
                  </a:moveTo>
                  <a:lnTo>
                    <a:pt x="1714500" y="0"/>
                  </a:lnTo>
                </a:path>
              </a:pathLst>
            </a:custGeom>
            <a:ln w="38100">
              <a:solidFill>
                <a:srgbClr val="000000"/>
              </a:solidFill>
            </a:ln>
          </p:spPr>
          <p:txBody>
            <a:bodyPr wrap="square" lIns="0" tIns="0" rIns="0" bIns="0" rtlCol="0"/>
            <a:lstStyle/>
            <a:p>
              <a:endParaRPr/>
            </a:p>
          </p:txBody>
        </p:sp>
        <p:pic>
          <p:nvPicPr>
            <p:cNvPr id="22" name="object 22"/>
            <p:cNvPicPr/>
            <p:nvPr/>
          </p:nvPicPr>
          <p:blipFill>
            <a:blip r:embed="rId4" cstate="print"/>
            <a:stretch>
              <a:fillRect/>
            </a:stretch>
          </p:blipFill>
          <p:spPr>
            <a:xfrm>
              <a:off x="6631685" y="1854200"/>
              <a:ext cx="739440" cy="453516"/>
            </a:xfrm>
            <a:prstGeom prst="rect">
              <a:avLst/>
            </a:prstGeom>
          </p:spPr>
        </p:pic>
      </p:grpSp>
      <p:sp>
        <p:nvSpPr>
          <p:cNvPr id="23" name="object 23"/>
          <p:cNvSpPr txBox="1"/>
          <p:nvPr/>
        </p:nvSpPr>
        <p:spPr>
          <a:xfrm>
            <a:off x="7036815" y="2326766"/>
            <a:ext cx="1249680" cy="289823"/>
          </a:xfrm>
          <a:prstGeom prst="rect">
            <a:avLst/>
          </a:prstGeom>
        </p:spPr>
        <p:txBody>
          <a:bodyPr vert="horz" wrap="square" lIns="0" tIns="12700" rIns="0" bIns="0" rtlCol="0">
            <a:spAutoFit/>
          </a:bodyPr>
          <a:lstStyle/>
          <a:p>
            <a:pPr marL="38100">
              <a:lnSpc>
                <a:spcPct val="100000"/>
              </a:lnSpc>
              <a:spcBef>
                <a:spcPts val="100"/>
              </a:spcBef>
            </a:pPr>
            <a:r>
              <a:rPr sz="1800" b="1" spc="-5" dirty="0">
                <a:latin typeface="Calibri"/>
                <a:cs typeface="Calibri"/>
              </a:rPr>
              <a:t>P</a:t>
            </a:r>
            <a:r>
              <a:rPr sz="1800" b="1" spc="-7" baseline="-20833" dirty="0">
                <a:latin typeface="Calibri"/>
                <a:cs typeface="Calibri"/>
              </a:rPr>
              <a:t>1</a:t>
            </a:r>
            <a:r>
              <a:rPr sz="1800" b="1" spc="-5" dirty="0">
                <a:latin typeface="Calibri"/>
                <a:cs typeface="Calibri"/>
              </a:rPr>
              <a:t>(10,10)</a:t>
            </a:r>
            <a:endParaRPr sz="1800">
              <a:latin typeface="Calibri"/>
              <a:cs typeface="Calibri"/>
            </a:endParaRPr>
          </a:p>
        </p:txBody>
      </p:sp>
      <p:sp>
        <p:nvSpPr>
          <p:cNvPr id="24" name="object 24"/>
          <p:cNvSpPr/>
          <p:nvPr/>
        </p:nvSpPr>
        <p:spPr>
          <a:xfrm>
            <a:off x="2867829" y="1657350"/>
            <a:ext cx="157480" cy="914400"/>
          </a:xfrm>
          <a:custGeom>
            <a:avLst/>
            <a:gdLst/>
            <a:ahLst/>
            <a:cxnLst/>
            <a:rect l="l" t="t" r="r" b="b"/>
            <a:pathLst>
              <a:path w="118110" h="1219200">
                <a:moveTo>
                  <a:pt x="58927" y="50219"/>
                </a:moveTo>
                <a:lnTo>
                  <a:pt x="46227" y="71990"/>
                </a:lnTo>
                <a:lnTo>
                  <a:pt x="46227" y="1219200"/>
                </a:lnTo>
                <a:lnTo>
                  <a:pt x="71627" y="1219200"/>
                </a:lnTo>
                <a:lnTo>
                  <a:pt x="71627" y="71990"/>
                </a:lnTo>
                <a:lnTo>
                  <a:pt x="58927" y="50219"/>
                </a:lnTo>
                <a:close/>
              </a:path>
              <a:path w="118110" h="1219200">
                <a:moveTo>
                  <a:pt x="58927" y="0"/>
                </a:moveTo>
                <a:lnTo>
                  <a:pt x="3555" y="94996"/>
                </a:lnTo>
                <a:lnTo>
                  <a:pt x="0" y="100965"/>
                </a:lnTo>
                <a:lnTo>
                  <a:pt x="2031" y="108838"/>
                </a:lnTo>
                <a:lnTo>
                  <a:pt x="8127" y="112268"/>
                </a:lnTo>
                <a:lnTo>
                  <a:pt x="14096" y="115824"/>
                </a:lnTo>
                <a:lnTo>
                  <a:pt x="21970" y="113791"/>
                </a:lnTo>
                <a:lnTo>
                  <a:pt x="25399" y="107696"/>
                </a:lnTo>
                <a:lnTo>
                  <a:pt x="46227" y="71990"/>
                </a:lnTo>
                <a:lnTo>
                  <a:pt x="46227" y="25146"/>
                </a:lnTo>
                <a:lnTo>
                  <a:pt x="73585" y="25146"/>
                </a:lnTo>
                <a:lnTo>
                  <a:pt x="58927" y="0"/>
                </a:lnTo>
                <a:close/>
              </a:path>
              <a:path w="118110" h="1219200">
                <a:moveTo>
                  <a:pt x="73585" y="25146"/>
                </a:moveTo>
                <a:lnTo>
                  <a:pt x="71627" y="25146"/>
                </a:lnTo>
                <a:lnTo>
                  <a:pt x="71627" y="71990"/>
                </a:lnTo>
                <a:lnTo>
                  <a:pt x="92455" y="107696"/>
                </a:lnTo>
                <a:lnTo>
                  <a:pt x="95884" y="113791"/>
                </a:lnTo>
                <a:lnTo>
                  <a:pt x="103758" y="115824"/>
                </a:lnTo>
                <a:lnTo>
                  <a:pt x="109727" y="112268"/>
                </a:lnTo>
                <a:lnTo>
                  <a:pt x="115823" y="108838"/>
                </a:lnTo>
                <a:lnTo>
                  <a:pt x="117855" y="100965"/>
                </a:lnTo>
                <a:lnTo>
                  <a:pt x="114299" y="94996"/>
                </a:lnTo>
                <a:lnTo>
                  <a:pt x="73585" y="25146"/>
                </a:lnTo>
                <a:close/>
              </a:path>
              <a:path w="118110" h="1219200">
                <a:moveTo>
                  <a:pt x="71627" y="25146"/>
                </a:moveTo>
                <a:lnTo>
                  <a:pt x="46227" y="25146"/>
                </a:lnTo>
                <a:lnTo>
                  <a:pt x="46227" y="71990"/>
                </a:lnTo>
                <a:lnTo>
                  <a:pt x="58927" y="50219"/>
                </a:lnTo>
                <a:lnTo>
                  <a:pt x="48005" y="31496"/>
                </a:lnTo>
                <a:lnTo>
                  <a:pt x="71627" y="31496"/>
                </a:lnTo>
                <a:lnTo>
                  <a:pt x="71627" y="25146"/>
                </a:lnTo>
                <a:close/>
              </a:path>
              <a:path w="118110" h="1219200">
                <a:moveTo>
                  <a:pt x="71627" y="31496"/>
                </a:moveTo>
                <a:lnTo>
                  <a:pt x="69849" y="31496"/>
                </a:lnTo>
                <a:lnTo>
                  <a:pt x="58927" y="50219"/>
                </a:lnTo>
                <a:lnTo>
                  <a:pt x="71627" y="71990"/>
                </a:lnTo>
                <a:lnTo>
                  <a:pt x="71627" y="31496"/>
                </a:lnTo>
                <a:close/>
              </a:path>
              <a:path w="118110" h="1219200">
                <a:moveTo>
                  <a:pt x="69849" y="31496"/>
                </a:moveTo>
                <a:lnTo>
                  <a:pt x="48005" y="31496"/>
                </a:lnTo>
                <a:lnTo>
                  <a:pt x="58927" y="50219"/>
                </a:lnTo>
                <a:lnTo>
                  <a:pt x="69849" y="31496"/>
                </a:lnTo>
                <a:close/>
              </a:path>
            </a:pathLst>
          </a:custGeom>
          <a:solidFill>
            <a:srgbClr val="4F81BC"/>
          </a:solidFill>
        </p:spPr>
        <p:txBody>
          <a:bodyPr wrap="square" lIns="0" tIns="0" rIns="0" bIns="0" rtlCol="0"/>
          <a:lstStyle/>
          <a:p>
            <a:endParaRPr/>
          </a:p>
        </p:txBody>
      </p:sp>
      <p:sp>
        <p:nvSpPr>
          <p:cNvPr id="25" name="object 25"/>
          <p:cNvSpPr txBox="1"/>
          <p:nvPr/>
        </p:nvSpPr>
        <p:spPr>
          <a:xfrm>
            <a:off x="3255773" y="1498568"/>
            <a:ext cx="2171700" cy="1674817"/>
          </a:xfrm>
          <a:prstGeom prst="rect">
            <a:avLst/>
          </a:prstGeom>
        </p:spPr>
        <p:txBody>
          <a:bodyPr vert="horz" wrap="square" lIns="0" tIns="12700" rIns="0" bIns="0" rtlCol="0">
            <a:spAutoFit/>
          </a:bodyPr>
          <a:lstStyle/>
          <a:p>
            <a:pPr marL="12700">
              <a:lnSpc>
                <a:spcPct val="100000"/>
              </a:lnSpc>
              <a:spcBef>
                <a:spcPts val="100"/>
              </a:spcBef>
            </a:pPr>
            <a:r>
              <a:rPr sz="1800" dirty="0">
                <a:latin typeface="Calibri"/>
                <a:cs typeface="Calibri"/>
              </a:rPr>
              <a:t>B(20,60)</a:t>
            </a:r>
            <a:endParaRPr sz="1800">
              <a:latin typeface="Calibri"/>
              <a:cs typeface="Calibri"/>
            </a:endParaRPr>
          </a:p>
          <a:p>
            <a:pPr marL="12700">
              <a:lnSpc>
                <a:spcPct val="100000"/>
              </a:lnSpc>
            </a:pPr>
            <a:r>
              <a:rPr sz="1800" spc="-5" dirty="0">
                <a:latin typeface="Calibri"/>
                <a:cs typeface="Calibri"/>
              </a:rPr>
              <a:t>20&lt;10:</a:t>
            </a:r>
            <a:r>
              <a:rPr sz="1800" spc="-20" dirty="0">
                <a:latin typeface="Calibri"/>
                <a:cs typeface="Calibri"/>
              </a:rPr>
              <a:t> </a:t>
            </a:r>
            <a:r>
              <a:rPr sz="1800" spc="-10" dirty="0">
                <a:latin typeface="Calibri"/>
                <a:cs typeface="Calibri"/>
              </a:rPr>
              <a:t>(false)</a:t>
            </a:r>
            <a:r>
              <a:rPr sz="1800" spc="-20" dirty="0">
                <a:latin typeface="Calibri"/>
                <a:cs typeface="Calibri"/>
              </a:rPr>
              <a:t> </a:t>
            </a:r>
            <a:r>
              <a:rPr sz="1800" spc="-5" dirty="0">
                <a:latin typeface="Calibri"/>
                <a:cs typeface="Calibri"/>
              </a:rPr>
              <a:t>=0</a:t>
            </a:r>
            <a:endParaRPr sz="1800">
              <a:latin typeface="Calibri"/>
              <a:cs typeface="Calibri"/>
            </a:endParaRPr>
          </a:p>
          <a:p>
            <a:pPr marL="12700">
              <a:lnSpc>
                <a:spcPct val="100000"/>
              </a:lnSpc>
            </a:pPr>
            <a:r>
              <a:rPr sz="1800" spc="-5" dirty="0">
                <a:latin typeface="Calibri"/>
                <a:cs typeface="Calibri"/>
              </a:rPr>
              <a:t>20&gt;100:</a:t>
            </a:r>
            <a:r>
              <a:rPr sz="1800" spc="-35" dirty="0">
                <a:latin typeface="Calibri"/>
                <a:cs typeface="Calibri"/>
              </a:rPr>
              <a:t> </a:t>
            </a:r>
            <a:r>
              <a:rPr sz="1800" spc="-10" dirty="0">
                <a:latin typeface="Calibri"/>
                <a:cs typeface="Calibri"/>
              </a:rPr>
              <a:t>(false)=0</a:t>
            </a:r>
            <a:endParaRPr sz="1800">
              <a:latin typeface="Calibri"/>
              <a:cs typeface="Calibri"/>
            </a:endParaRPr>
          </a:p>
          <a:p>
            <a:pPr marL="12700">
              <a:lnSpc>
                <a:spcPct val="100000"/>
              </a:lnSpc>
              <a:spcBef>
                <a:spcPts val="5"/>
              </a:spcBef>
            </a:pPr>
            <a:r>
              <a:rPr sz="1800" spc="-5" dirty="0">
                <a:latin typeface="Calibri"/>
                <a:cs typeface="Calibri"/>
              </a:rPr>
              <a:t>60&lt;10</a:t>
            </a:r>
            <a:r>
              <a:rPr sz="1800" spc="-15" dirty="0">
                <a:latin typeface="Calibri"/>
                <a:cs typeface="Calibri"/>
              </a:rPr>
              <a:t> </a:t>
            </a:r>
            <a:r>
              <a:rPr sz="1800" dirty="0">
                <a:latin typeface="Calibri"/>
                <a:cs typeface="Calibri"/>
              </a:rPr>
              <a:t>:</a:t>
            </a:r>
            <a:r>
              <a:rPr sz="1800" spc="-20" dirty="0">
                <a:latin typeface="Calibri"/>
                <a:cs typeface="Calibri"/>
              </a:rPr>
              <a:t> </a:t>
            </a:r>
            <a:r>
              <a:rPr sz="1800" spc="-10" dirty="0">
                <a:latin typeface="Calibri"/>
                <a:cs typeface="Calibri"/>
              </a:rPr>
              <a:t>(false)=0</a:t>
            </a:r>
            <a:endParaRPr sz="1800">
              <a:latin typeface="Calibri"/>
              <a:cs typeface="Calibri"/>
            </a:endParaRPr>
          </a:p>
          <a:p>
            <a:pPr marL="12700">
              <a:lnSpc>
                <a:spcPct val="100000"/>
              </a:lnSpc>
            </a:pPr>
            <a:r>
              <a:rPr sz="1800" spc="-5" dirty="0">
                <a:latin typeface="Calibri"/>
                <a:cs typeface="Calibri"/>
              </a:rPr>
              <a:t>60&gt;100:</a:t>
            </a:r>
            <a:r>
              <a:rPr sz="1800" spc="-35" dirty="0">
                <a:latin typeface="Calibri"/>
                <a:cs typeface="Calibri"/>
              </a:rPr>
              <a:t> </a:t>
            </a:r>
            <a:r>
              <a:rPr sz="1800" spc="-10" dirty="0">
                <a:latin typeface="Calibri"/>
                <a:cs typeface="Calibri"/>
              </a:rPr>
              <a:t>(false)=0</a:t>
            </a:r>
            <a:endParaRPr sz="1800">
              <a:latin typeface="Calibri"/>
              <a:cs typeface="Calibri"/>
            </a:endParaRPr>
          </a:p>
          <a:p>
            <a:pPr marL="12700">
              <a:lnSpc>
                <a:spcPct val="100000"/>
              </a:lnSpc>
            </a:pPr>
            <a:r>
              <a:rPr sz="1800" b="1" i="1" spc="-5" dirty="0">
                <a:latin typeface="Calibri"/>
                <a:cs typeface="Calibri"/>
              </a:rPr>
              <a:t>B(20,60)=0000</a:t>
            </a:r>
            <a:endParaRPr sz="1800">
              <a:latin typeface="Calibri"/>
              <a:cs typeface="Calibri"/>
            </a:endParaRPr>
          </a:p>
        </p:txBody>
      </p:sp>
      <p:sp>
        <p:nvSpPr>
          <p:cNvPr id="26" name="object 26"/>
          <p:cNvSpPr/>
          <p:nvPr/>
        </p:nvSpPr>
        <p:spPr>
          <a:xfrm>
            <a:off x="5509428" y="1657350"/>
            <a:ext cx="157480" cy="914400"/>
          </a:xfrm>
          <a:custGeom>
            <a:avLst/>
            <a:gdLst/>
            <a:ahLst/>
            <a:cxnLst/>
            <a:rect l="l" t="t" r="r" b="b"/>
            <a:pathLst>
              <a:path w="118110" h="1219200">
                <a:moveTo>
                  <a:pt x="58927" y="50219"/>
                </a:moveTo>
                <a:lnTo>
                  <a:pt x="46227" y="71990"/>
                </a:lnTo>
                <a:lnTo>
                  <a:pt x="46227" y="1219200"/>
                </a:lnTo>
                <a:lnTo>
                  <a:pt x="71627" y="1219200"/>
                </a:lnTo>
                <a:lnTo>
                  <a:pt x="71627" y="71990"/>
                </a:lnTo>
                <a:lnTo>
                  <a:pt x="58927" y="50219"/>
                </a:lnTo>
                <a:close/>
              </a:path>
              <a:path w="118110" h="1219200">
                <a:moveTo>
                  <a:pt x="58927" y="0"/>
                </a:moveTo>
                <a:lnTo>
                  <a:pt x="3555" y="94996"/>
                </a:lnTo>
                <a:lnTo>
                  <a:pt x="0" y="100965"/>
                </a:lnTo>
                <a:lnTo>
                  <a:pt x="2031" y="108838"/>
                </a:lnTo>
                <a:lnTo>
                  <a:pt x="8127" y="112268"/>
                </a:lnTo>
                <a:lnTo>
                  <a:pt x="14096" y="115824"/>
                </a:lnTo>
                <a:lnTo>
                  <a:pt x="21970" y="113791"/>
                </a:lnTo>
                <a:lnTo>
                  <a:pt x="25399" y="107696"/>
                </a:lnTo>
                <a:lnTo>
                  <a:pt x="46227" y="71990"/>
                </a:lnTo>
                <a:lnTo>
                  <a:pt x="46227" y="25146"/>
                </a:lnTo>
                <a:lnTo>
                  <a:pt x="73585" y="25146"/>
                </a:lnTo>
                <a:lnTo>
                  <a:pt x="58927" y="0"/>
                </a:lnTo>
                <a:close/>
              </a:path>
              <a:path w="118110" h="1219200">
                <a:moveTo>
                  <a:pt x="73585" y="25146"/>
                </a:moveTo>
                <a:lnTo>
                  <a:pt x="71627" y="25146"/>
                </a:lnTo>
                <a:lnTo>
                  <a:pt x="71627" y="71990"/>
                </a:lnTo>
                <a:lnTo>
                  <a:pt x="92455" y="107696"/>
                </a:lnTo>
                <a:lnTo>
                  <a:pt x="95884" y="113791"/>
                </a:lnTo>
                <a:lnTo>
                  <a:pt x="103758" y="115824"/>
                </a:lnTo>
                <a:lnTo>
                  <a:pt x="109727" y="112268"/>
                </a:lnTo>
                <a:lnTo>
                  <a:pt x="115823" y="108838"/>
                </a:lnTo>
                <a:lnTo>
                  <a:pt x="117855" y="100965"/>
                </a:lnTo>
                <a:lnTo>
                  <a:pt x="114299" y="94996"/>
                </a:lnTo>
                <a:lnTo>
                  <a:pt x="73585" y="25146"/>
                </a:lnTo>
                <a:close/>
              </a:path>
              <a:path w="118110" h="1219200">
                <a:moveTo>
                  <a:pt x="71627" y="25146"/>
                </a:moveTo>
                <a:lnTo>
                  <a:pt x="46227" y="25146"/>
                </a:lnTo>
                <a:lnTo>
                  <a:pt x="46227" y="71990"/>
                </a:lnTo>
                <a:lnTo>
                  <a:pt x="58927" y="50219"/>
                </a:lnTo>
                <a:lnTo>
                  <a:pt x="48005" y="31496"/>
                </a:lnTo>
                <a:lnTo>
                  <a:pt x="71627" y="31496"/>
                </a:lnTo>
                <a:lnTo>
                  <a:pt x="71627" y="25146"/>
                </a:lnTo>
                <a:close/>
              </a:path>
              <a:path w="118110" h="1219200">
                <a:moveTo>
                  <a:pt x="71627" y="31496"/>
                </a:moveTo>
                <a:lnTo>
                  <a:pt x="69849" y="31496"/>
                </a:lnTo>
                <a:lnTo>
                  <a:pt x="58927" y="50219"/>
                </a:lnTo>
                <a:lnTo>
                  <a:pt x="71627" y="71990"/>
                </a:lnTo>
                <a:lnTo>
                  <a:pt x="71627" y="31496"/>
                </a:lnTo>
                <a:close/>
              </a:path>
              <a:path w="118110" h="1219200">
                <a:moveTo>
                  <a:pt x="69849" y="31496"/>
                </a:moveTo>
                <a:lnTo>
                  <a:pt x="48005" y="31496"/>
                </a:lnTo>
                <a:lnTo>
                  <a:pt x="58927" y="50219"/>
                </a:lnTo>
                <a:lnTo>
                  <a:pt x="69849" y="31496"/>
                </a:lnTo>
                <a:close/>
              </a:path>
            </a:pathLst>
          </a:custGeom>
          <a:solidFill>
            <a:srgbClr val="4F81BC"/>
          </a:solidFill>
        </p:spPr>
        <p:txBody>
          <a:bodyPr wrap="square" lIns="0" tIns="0" rIns="0" bIns="0" rtlCol="0"/>
          <a:lstStyle/>
          <a:p>
            <a:endParaRPr/>
          </a:p>
        </p:txBody>
      </p:sp>
      <p:sp>
        <p:nvSpPr>
          <p:cNvPr id="27" name="object 27"/>
          <p:cNvSpPr txBox="1"/>
          <p:nvPr/>
        </p:nvSpPr>
        <p:spPr>
          <a:xfrm>
            <a:off x="361018" y="1493997"/>
            <a:ext cx="2314785" cy="1674817"/>
          </a:xfrm>
          <a:prstGeom prst="rect">
            <a:avLst/>
          </a:prstGeom>
        </p:spPr>
        <p:txBody>
          <a:bodyPr vert="horz" wrap="square" lIns="0" tIns="12700" rIns="0" bIns="0" rtlCol="0">
            <a:spAutoFit/>
          </a:bodyPr>
          <a:lstStyle/>
          <a:p>
            <a:pPr marL="12700">
              <a:lnSpc>
                <a:spcPct val="100000"/>
              </a:lnSpc>
              <a:spcBef>
                <a:spcPts val="100"/>
              </a:spcBef>
            </a:pPr>
            <a:r>
              <a:rPr sz="1800" spc="-5" dirty="0">
                <a:latin typeface="Calibri"/>
                <a:cs typeface="Calibri"/>
              </a:rPr>
              <a:t>A(5,30)</a:t>
            </a:r>
            <a:endParaRPr sz="1800">
              <a:latin typeface="Calibri"/>
              <a:cs typeface="Calibri"/>
            </a:endParaRPr>
          </a:p>
          <a:p>
            <a:pPr marL="12700">
              <a:lnSpc>
                <a:spcPct val="100000"/>
              </a:lnSpc>
            </a:pPr>
            <a:r>
              <a:rPr sz="1800" spc="-5" dirty="0">
                <a:latin typeface="Calibri"/>
                <a:cs typeface="Calibri"/>
              </a:rPr>
              <a:t>5&lt;10</a:t>
            </a:r>
            <a:r>
              <a:rPr sz="1800" spc="-20" dirty="0">
                <a:latin typeface="Calibri"/>
                <a:cs typeface="Calibri"/>
              </a:rPr>
              <a:t> </a:t>
            </a:r>
            <a:r>
              <a:rPr sz="1800" dirty="0">
                <a:latin typeface="Calibri"/>
                <a:cs typeface="Calibri"/>
              </a:rPr>
              <a:t>:</a:t>
            </a:r>
            <a:r>
              <a:rPr sz="1800" spc="-20" dirty="0">
                <a:latin typeface="Calibri"/>
                <a:cs typeface="Calibri"/>
              </a:rPr>
              <a:t> </a:t>
            </a:r>
            <a:r>
              <a:rPr sz="1800" spc="-5" dirty="0">
                <a:latin typeface="Calibri"/>
                <a:cs typeface="Calibri"/>
              </a:rPr>
              <a:t>(true)=</a:t>
            </a:r>
            <a:r>
              <a:rPr sz="1800" spc="25" dirty="0">
                <a:latin typeface="Calibri"/>
                <a:cs typeface="Calibri"/>
              </a:rPr>
              <a:t> </a:t>
            </a:r>
            <a:r>
              <a:rPr sz="1800" dirty="0">
                <a:latin typeface="Calibri"/>
                <a:cs typeface="Calibri"/>
              </a:rPr>
              <a:t>1</a:t>
            </a:r>
            <a:endParaRPr sz="1800">
              <a:latin typeface="Calibri"/>
              <a:cs typeface="Calibri"/>
            </a:endParaRPr>
          </a:p>
          <a:p>
            <a:pPr marL="12700">
              <a:lnSpc>
                <a:spcPct val="100000"/>
              </a:lnSpc>
            </a:pPr>
            <a:r>
              <a:rPr sz="1800" spc="-5" dirty="0">
                <a:latin typeface="Calibri"/>
                <a:cs typeface="Calibri"/>
              </a:rPr>
              <a:t>5&gt;100</a:t>
            </a:r>
            <a:r>
              <a:rPr sz="1800" spc="-25" dirty="0">
                <a:latin typeface="Calibri"/>
                <a:cs typeface="Calibri"/>
              </a:rPr>
              <a:t> </a:t>
            </a:r>
            <a:r>
              <a:rPr sz="1800" dirty="0">
                <a:latin typeface="Calibri"/>
                <a:cs typeface="Calibri"/>
              </a:rPr>
              <a:t>:</a:t>
            </a:r>
            <a:r>
              <a:rPr sz="1800" spc="-30" dirty="0">
                <a:latin typeface="Calibri"/>
                <a:cs typeface="Calibri"/>
              </a:rPr>
              <a:t> </a:t>
            </a:r>
            <a:r>
              <a:rPr sz="1800" spc="-10" dirty="0">
                <a:latin typeface="Calibri"/>
                <a:cs typeface="Calibri"/>
              </a:rPr>
              <a:t>(false)</a:t>
            </a:r>
            <a:r>
              <a:rPr sz="1800" spc="15" dirty="0">
                <a:latin typeface="Calibri"/>
                <a:cs typeface="Calibri"/>
              </a:rPr>
              <a:t> </a:t>
            </a:r>
            <a:r>
              <a:rPr sz="1800" spc="-5" dirty="0">
                <a:latin typeface="Calibri"/>
                <a:cs typeface="Calibri"/>
              </a:rPr>
              <a:t>=0</a:t>
            </a:r>
            <a:endParaRPr sz="1800">
              <a:latin typeface="Calibri"/>
              <a:cs typeface="Calibri"/>
            </a:endParaRPr>
          </a:p>
          <a:p>
            <a:pPr marL="12700">
              <a:lnSpc>
                <a:spcPct val="100000"/>
              </a:lnSpc>
            </a:pPr>
            <a:r>
              <a:rPr sz="1800" spc="-5" dirty="0">
                <a:latin typeface="Calibri"/>
                <a:cs typeface="Calibri"/>
              </a:rPr>
              <a:t>30&lt;10</a:t>
            </a:r>
            <a:r>
              <a:rPr sz="1800" spc="-25" dirty="0">
                <a:latin typeface="Calibri"/>
                <a:cs typeface="Calibri"/>
              </a:rPr>
              <a:t> </a:t>
            </a:r>
            <a:r>
              <a:rPr sz="1800" dirty="0">
                <a:latin typeface="Calibri"/>
                <a:cs typeface="Calibri"/>
              </a:rPr>
              <a:t>:</a:t>
            </a:r>
            <a:r>
              <a:rPr sz="1800" spc="-30" dirty="0">
                <a:latin typeface="Calibri"/>
                <a:cs typeface="Calibri"/>
              </a:rPr>
              <a:t> </a:t>
            </a:r>
            <a:r>
              <a:rPr sz="1800" spc="-10" dirty="0">
                <a:latin typeface="Calibri"/>
                <a:cs typeface="Calibri"/>
              </a:rPr>
              <a:t>(false)</a:t>
            </a:r>
            <a:r>
              <a:rPr sz="1800" spc="15" dirty="0">
                <a:latin typeface="Calibri"/>
                <a:cs typeface="Calibri"/>
              </a:rPr>
              <a:t> </a:t>
            </a:r>
            <a:r>
              <a:rPr sz="1800" spc="-5" dirty="0">
                <a:latin typeface="Calibri"/>
                <a:cs typeface="Calibri"/>
              </a:rPr>
              <a:t>=0</a:t>
            </a:r>
            <a:endParaRPr sz="1800">
              <a:latin typeface="Calibri"/>
              <a:cs typeface="Calibri"/>
            </a:endParaRPr>
          </a:p>
          <a:p>
            <a:pPr marL="12700">
              <a:lnSpc>
                <a:spcPct val="100000"/>
              </a:lnSpc>
              <a:spcBef>
                <a:spcPts val="5"/>
              </a:spcBef>
            </a:pPr>
            <a:r>
              <a:rPr sz="1800" spc="-5" dirty="0">
                <a:latin typeface="Calibri"/>
                <a:cs typeface="Calibri"/>
              </a:rPr>
              <a:t>30&gt;100</a:t>
            </a:r>
            <a:r>
              <a:rPr sz="1800" spc="-25" dirty="0">
                <a:latin typeface="Calibri"/>
                <a:cs typeface="Calibri"/>
              </a:rPr>
              <a:t> </a:t>
            </a:r>
            <a:r>
              <a:rPr sz="1800" dirty="0">
                <a:latin typeface="Calibri"/>
                <a:cs typeface="Calibri"/>
              </a:rPr>
              <a:t>:</a:t>
            </a:r>
            <a:r>
              <a:rPr sz="1800" spc="-25" dirty="0">
                <a:latin typeface="Calibri"/>
                <a:cs typeface="Calibri"/>
              </a:rPr>
              <a:t> </a:t>
            </a:r>
            <a:r>
              <a:rPr sz="1800" spc="-10" dirty="0">
                <a:latin typeface="Calibri"/>
                <a:cs typeface="Calibri"/>
              </a:rPr>
              <a:t>(false)</a:t>
            </a:r>
            <a:r>
              <a:rPr sz="1800" spc="10" dirty="0">
                <a:latin typeface="Calibri"/>
                <a:cs typeface="Calibri"/>
              </a:rPr>
              <a:t> </a:t>
            </a:r>
            <a:r>
              <a:rPr sz="1800" spc="-5" dirty="0">
                <a:latin typeface="Calibri"/>
                <a:cs typeface="Calibri"/>
              </a:rPr>
              <a:t>=0</a:t>
            </a:r>
            <a:endParaRPr sz="1800">
              <a:latin typeface="Calibri"/>
              <a:cs typeface="Calibri"/>
            </a:endParaRPr>
          </a:p>
          <a:p>
            <a:pPr marL="12700">
              <a:lnSpc>
                <a:spcPct val="100000"/>
              </a:lnSpc>
            </a:pPr>
            <a:r>
              <a:rPr sz="1800" b="1" i="1" spc="-10" dirty="0">
                <a:latin typeface="Calibri"/>
                <a:cs typeface="Calibri"/>
              </a:rPr>
              <a:t>A(5,30) </a:t>
            </a:r>
            <a:r>
              <a:rPr sz="1800" b="1" i="1" dirty="0">
                <a:latin typeface="Calibri"/>
                <a:cs typeface="Calibri"/>
              </a:rPr>
              <a:t>=</a:t>
            </a:r>
            <a:r>
              <a:rPr sz="1800" b="1" i="1" spc="-30" dirty="0">
                <a:latin typeface="Calibri"/>
                <a:cs typeface="Calibri"/>
              </a:rPr>
              <a:t> </a:t>
            </a:r>
            <a:r>
              <a:rPr sz="1800" b="1" i="1" spc="-5" dirty="0">
                <a:latin typeface="Calibri"/>
                <a:cs typeface="Calibri"/>
              </a:rPr>
              <a:t>0001</a:t>
            </a:r>
            <a:endParaRPr sz="1800">
              <a:latin typeface="Calibri"/>
              <a:cs typeface="Calibri"/>
            </a:endParaRPr>
          </a:p>
        </p:txBody>
      </p:sp>
      <p:sp>
        <p:nvSpPr>
          <p:cNvPr id="28" name="object 28"/>
          <p:cNvSpPr txBox="1"/>
          <p:nvPr/>
        </p:nvSpPr>
        <p:spPr>
          <a:xfrm>
            <a:off x="308187" y="2858021"/>
            <a:ext cx="2783840" cy="605550"/>
          </a:xfrm>
          <a:prstGeom prst="rect">
            <a:avLst/>
          </a:prstGeom>
        </p:spPr>
        <p:txBody>
          <a:bodyPr vert="horz" wrap="square" lIns="0" tIns="12700" rIns="0" bIns="0" rtlCol="0">
            <a:spAutoFit/>
          </a:bodyPr>
          <a:lstStyle/>
          <a:p>
            <a:pPr marL="698500" marR="5080" indent="-686435">
              <a:lnSpc>
                <a:spcPct val="106900"/>
              </a:lnSpc>
              <a:spcBef>
                <a:spcPts val="100"/>
              </a:spcBef>
            </a:pPr>
            <a:r>
              <a:rPr sz="1800" b="1" spc="-15" dirty="0">
                <a:latin typeface="Calibri"/>
                <a:cs typeface="Calibri"/>
              </a:rPr>
              <a:t>Step </a:t>
            </a:r>
            <a:r>
              <a:rPr sz="1800" b="1" dirty="0">
                <a:latin typeface="Calibri"/>
                <a:cs typeface="Calibri"/>
              </a:rPr>
              <a:t>2</a:t>
            </a:r>
            <a:r>
              <a:rPr sz="1800" dirty="0">
                <a:latin typeface="Calibri"/>
                <a:cs typeface="Calibri"/>
              </a:rPr>
              <a:t>: </a:t>
            </a:r>
            <a:r>
              <a:rPr sz="1800" spc="-10" dirty="0">
                <a:latin typeface="Calibri"/>
                <a:cs typeface="Calibri"/>
              </a:rPr>
              <a:t>Visibility </a:t>
            </a:r>
            <a:r>
              <a:rPr sz="1800" spc="-5" dirty="0">
                <a:latin typeface="Calibri"/>
                <a:cs typeface="Calibri"/>
              </a:rPr>
              <a:t>check </a:t>
            </a:r>
            <a:r>
              <a:rPr sz="1800" spc="-395" dirty="0">
                <a:latin typeface="Calibri"/>
                <a:cs typeface="Calibri"/>
              </a:rPr>
              <a:t> </a:t>
            </a:r>
            <a:r>
              <a:rPr sz="1800" spc="-10" dirty="0">
                <a:latin typeface="Calibri"/>
                <a:cs typeface="Calibri"/>
              </a:rPr>
              <a:t>A: </a:t>
            </a:r>
            <a:r>
              <a:rPr sz="1800" spc="-5" dirty="0">
                <a:latin typeface="Calibri"/>
                <a:cs typeface="Calibri"/>
              </a:rPr>
              <a:t>0001</a:t>
            </a:r>
            <a:endParaRPr sz="1800">
              <a:latin typeface="Calibri"/>
              <a:cs typeface="Calibri"/>
            </a:endParaRPr>
          </a:p>
        </p:txBody>
      </p:sp>
      <p:sp>
        <p:nvSpPr>
          <p:cNvPr id="29" name="object 29"/>
          <p:cNvSpPr txBox="1"/>
          <p:nvPr/>
        </p:nvSpPr>
        <p:spPr>
          <a:xfrm>
            <a:off x="1100667" y="3297841"/>
            <a:ext cx="1354667" cy="566822"/>
          </a:xfrm>
          <a:prstGeom prst="rect">
            <a:avLst/>
          </a:prstGeom>
        </p:spPr>
        <p:txBody>
          <a:bodyPr vert="horz" wrap="square" lIns="0" tIns="12700" rIns="0" bIns="0" rtlCol="0">
            <a:spAutoFit/>
          </a:bodyPr>
          <a:lstStyle/>
          <a:p>
            <a:pPr marL="12700">
              <a:lnSpc>
                <a:spcPct val="100000"/>
              </a:lnSpc>
              <a:spcBef>
                <a:spcPts val="100"/>
              </a:spcBef>
              <a:tabLst>
                <a:tab pos="1002665" algn="l"/>
              </a:tabLst>
            </a:pPr>
            <a:r>
              <a:rPr sz="1800" u="sng" dirty="0">
                <a:uFill>
                  <a:solidFill>
                    <a:srgbClr val="497DBA"/>
                  </a:solidFill>
                </a:uFill>
                <a:latin typeface="Calibri"/>
                <a:cs typeface="Calibri"/>
              </a:rPr>
              <a:t> </a:t>
            </a:r>
            <a:r>
              <a:rPr sz="1800" u="sng" spc="-95" dirty="0">
                <a:uFill>
                  <a:solidFill>
                    <a:srgbClr val="497DBA"/>
                  </a:solidFill>
                </a:uFill>
                <a:latin typeface="Calibri"/>
                <a:cs typeface="Calibri"/>
              </a:rPr>
              <a:t> </a:t>
            </a:r>
            <a:r>
              <a:rPr sz="1800" u="sng" dirty="0">
                <a:uFill>
                  <a:solidFill>
                    <a:srgbClr val="497DBA"/>
                  </a:solidFill>
                </a:uFill>
                <a:latin typeface="Calibri"/>
                <a:cs typeface="Calibri"/>
              </a:rPr>
              <a:t>B:</a:t>
            </a:r>
            <a:r>
              <a:rPr sz="1800" u="sng" spc="-60" dirty="0">
                <a:uFill>
                  <a:solidFill>
                    <a:srgbClr val="497DBA"/>
                  </a:solidFill>
                </a:uFill>
                <a:latin typeface="Calibri"/>
                <a:cs typeface="Calibri"/>
              </a:rPr>
              <a:t> </a:t>
            </a:r>
            <a:r>
              <a:rPr sz="1800" u="sng" dirty="0">
                <a:uFill>
                  <a:solidFill>
                    <a:srgbClr val="497DBA"/>
                  </a:solidFill>
                </a:uFill>
                <a:latin typeface="Calibri"/>
                <a:cs typeface="Calibri"/>
              </a:rPr>
              <a:t>0000	</a:t>
            </a:r>
            <a:endParaRPr sz="1800">
              <a:latin typeface="Calibri"/>
              <a:cs typeface="Calibri"/>
            </a:endParaRPr>
          </a:p>
          <a:p>
            <a:pPr marL="311150">
              <a:lnSpc>
                <a:spcPct val="100000"/>
              </a:lnSpc>
            </a:pPr>
            <a:r>
              <a:rPr sz="1800" spc="-5" dirty="0">
                <a:latin typeface="Calibri"/>
                <a:cs typeface="Calibri"/>
              </a:rPr>
              <a:t>0000</a:t>
            </a:r>
            <a:endParaRPr sz="1800">
              <a:latin typeface="Calibri"/>
              <a:cs typeface="Calibri"/>
            </a:endParaRPr>
          </a:p>
        </p:txBody>
      </p:sp>
      <p:sp>
        <p:nvSpPr>
          <p:cNvPr id="30" name="object 30"/>
          <p:cNvSpPr txBox="1"/>
          <p:nvPr/>
        </p:nvSpPr>
        <p:spPr>
          <a:xfrm>
            <a:off x="613392" y="3445573"/>
            <a:ext cx="467360" cy="226985"/>
          </a:xfrm>
          <a:prstGeom prst="rect">
            <a:avLst/>
          </a:prstGeom>
        </p:spPr>
        <p:txBody>
          <a:bodyPr vert="horz" wrap="square" lIns="0" tIns="11430" rIns="0" bIns="0" rtlCol="0">
            <a:spAutoFit/>
          </a:bodyPr>
          <a:lstStyle/>
          <a:p>
            <a:pPr marL="12700">
              <a:lnSpc>
                <a:spcPct val="100000"/>
              </a:lnSpc>
              <a:spcBef>
                <a:spcPts val="90"/>
              </a:spcBef>
            </a:pPr>
            <a:r>
              <a:rPr sz="1400" dirty="0">
                <a:latin typeface="Calibri"/>
                <a:cs typeface="Calibri"/>
              </a:rPr>
              <a:t>A</a:t>
            </a:r>
            <a:r>
              <a:rPr sz="1400" spc="-25" dirty="0">
                <a:latin typeface="Calibri"/>
                <a:cs typeface="Calibri"/>
              </a:rPr>
              <a:t>N</a:t>
            </a:r>
            <a:r>
              <a:rPr sz="1400" spc="-5" dirty="0">
                <a:latin typeface="Calibri"/>
                <a:cs typeface="Calibri"/>
              </a:rPr>
              <a:t>D</a:t>
            </a:r>
            <a:endParaRPr sz="1400">
              <a:latin typeface="Calibri"/>
              <a:cs typeface="Calibri"/>
            </a:endParaRPr>
          </a:p>
        </p:txBody>
      </p:sp>
      <p:sp>
        <p:nvSpPr>
          <p:cNvPr id="31" name="object 31"/>
          <p:cNvSpPr txBox="1"/>
          <p:nvPr/>
        </p:nvSpPr>
        <p:spPr>
          <a:xfrm>
            <a:off x="2756408" y="3215068"/>
            <a:ext cx="1924473" cy="289823"/>
          </a:xfrm>
          <a:prstGeom prst="rect">
            <a:avLst/>
          </a:prstGeom>
        </p:spPr>
        <p:txBody>
          <a:bodyPr vert="horz" wrap="square" lIns="0" tIns="12700" rIns="0" bIns="0" rtlCol="0">
            <a:spAutoFit/>
          </a:bodyPr>
          <a:lstStyle/>
          <a:p>
            <a:pPr marL="12700">
              <a:lnSpc>
                <a:spcPct val="100000"/>
              </a:lnSpc>
              <a:spcBef>
                <a:spcPts val="100"/>
              </a:spcBef>
            </a:pPr>
            <a:r>
              <a:rPr sz="1800" spc="-10" dirty="0">
                <a:latin typeface="Calibri"/>
                <a:cs typeface="Calibri"/>
              </a:rPr>
              <a:t>Partial</a:t>
            </a:r>
            <a:r>
              <a:rPr sz="1800" spc="-95" dirty="0">
                <a:latin typeface="Calibri"/>
                <a:cs typeface="Calibri"/>
              </a:rPr>
              <a:t> </a:t>
            </a:r>
            <a:r>
              <a:rPr sz="1800" spc="-5" dirty="0">
                <a:latin typeface="Calibri"/>
                <a:cs typeface="Calibri"/>
              </a:rPr>
              <a:t>Visibility</a:t>
            </a:r>
            <a:endParaRPr sz="1800">
              <a:latin typeface="Calibri"/>
              <a:cs typeface="Calibri"/>
            </a:endParaRPr>
          </a:p>
        </p:txBody>
      </p:sp>
      <p:sp>
        <p:nvSpPr>
          <p:cNvPr id="32" name="object 32"/>
          <p:cNvSpPr txBox="1"/>
          <p:nvPr/>
        </p:nvSpPr>
        <p:spPr>
          <a:xfrm>
            <a:off x="274320" y="3771519"/>
            <a:ext cx="5923280" cy="2399183"/>
          </a:xfrm>
          <a:prstGeom prst="rect">
            <a:avLst/>
          </a:prstGeom>
        </p:spPr>
        <p:txBody>
          <a:bodyPr vert="horz" wrap="square" lIns="0" tIns="12700" rIns="0" bIns="0" rtlCol="0">
            <a:spAutoFit/>
          </a:bodyPr>
          <a:lstStyle/>
          <a:p>
            <a:pPr marL="751205" marR="30480" indent="-713740">
              <a:lnSpc>
                <a:spcPct val="106400"/>
              </a:lnSpc>
              <a:spcBef>
                <a:spcPts val="100"/>
              </a:spcBef>
            </a:pPr>
            <a:r>
              <a:rPr sz="1800" b="1" spc="-10" dirty="0">
                <a:latin typeface="Calibri"/>
                <a:cs typeface="Calibri"/>
              </a:rPr>
              <a:t>Step</a:t>
            </a:r>
            <a:r>
              <a:rPr sz="1800" b="1" spc="-45" dirty="0">
                <a:latin typeface="Calibri"/>
                <a:cs typeface="Calibri"/>
              </a:rPr>
              <a:t> </a:t>
            </a:r>
            <a:r>
              <a:rPr sz="1800" b="1" dirty="0">
                <a:latin typeface="Calibri"/>
                <a:cs typeface="Calibri"/>
              </a:rPr>
              <a:t>3</a:t>
            </a:r>
            <a:r>
              <a:rPr sz="1800" dirty="0">
                <a:latin typeface="Calibri"/>
                <a:cs typeface="Calibri"/>
              </a:rPr>
              <a:t>:</a:t>
            </a:r>
            <a:r>
              <a:rPr sz="1800" spc="15" dirty="0">
                <a:latin typeface="Calibri"/>
                <a:cs typeface="Calibri"/>
              </a:rPr>
              <a:t> </a:t>
            </a:r>
            <a:r>
              <a:rPr sz="1800" spc="-15" dirty="0">
                <a:latin typeface="Calibri"/>
                <a:cs typeface="Calibri"/>
              </a:rPr>
              <a:t>Intersection</a:t>
            </a:r>
            <a:r>
              <a:rPr sz="1800" spc="25" dirty="0">
                <a:latin typeface="Calibri"/>
                <a:cs typeface="Calibri"/>
              </a:rPr>
              <a:t> </a:t>
            </a:r>
            <a:r>
              <a:rPr sz="1800" spc="-10" dirty="0">
                <a:latin typeface="Calibri"/>
                <a:cs typeface="Calibri"/>
              </a:rPr>
              <a:t>point</a:t>
            </a:r>
            <a:r>
              <a:rPr sz="1800" spc="10" dirty="0">
                <a:latin typeface="Calibri"/>
                <a:cs typeface="Calibri"/>
              </a:rPr>
              <a:t> </a:t>
            </a:r>
            <a:r>
              <a:rPr sz="1800" dirty="0">
                <a:latin typeface="Calibri"/>
                <a:cs typeface="Calibri"/>
              </a:rPr>
              <a:t>with</a:t>
            </a:r>
            <a:r>
              <a:rPr sz="1800" spc="5" dirty="0">
                <a:latin typeface="Calibri"/>
                <a:cs typeface="Calibri"/>
              </a:rPr>
              <a:t> </a:t>
            </a:r>
            <a:r>
              <a:rPr sz="1800" spc="-5">
                <a:latin typeface="Calibri"/>
                <a:cs typeface="Calibri"/>
              </a:rPr>
              <a:t>boundary </a:t>
            </a:r>
            <a:r>
              <a:rPr lang="en-US" sz="1800" spc="-5" dirty="0" smtClean="0">
                <a:latin typeface="Calibri"/>
                <a:cs typeface="Calibri"/>
              </a:rPr>
              <a:t>for</a:t>
            </a:r>
            <a:r>
              <a:rPr lang="en-US" sz="1800" spc="-395" dirty="0" smtClean="0">
                <a:latin typeface="Calibri"/>
                <a:cs typeface="Calibri"/>
              </a:rPr>
              <a:t> </a:t>
            </a:r>
            <a:r>
              <a:rPr sz="1800" spc="-10" smtClean="0">
                <a:latin typeface="Calibri"/>
                <a:cs typeface="Calibri"/>
              </a:rPr>
              <a:t>A</a:t>
            </a:r>
            <a:r>
              <a:rPr lang="en-US" sz="1800" spc="-10" dirty="0" smtClean="0">
                <a:latin typeface="Calibri"/>
                <a:cs typeface="Calibri"/>
              </a:rPr>
              <a:t>(5,30)</a:t>
            </a:r>
            <a:r>
              <a:rPr sz="1800" spc="-10" smtClean="0">
                <a:latin typeface="Calibri"/>
                <a:cs typeface="Calibri"/>
              </a:rPr>
              <a:t>:</a:t>
            </a:r>
            <a:r>
              <a:rPr sz="1800" spc="-5" smtClean="0">
                <a:latin typeface="Calibri"/>
                <a:cs typeface="Calibri"/>
              </a:rPr>
              <a:t> </a:t>
            </a:r>
            <a:endParaRPr lang="en-US" sz="1800" spc="-5" dirty="0" smtClean="0">
              <a:latin typeface="Calibri"/>
              <a:cs typeface="Calibri"/>
            </a:endParaRPr>
          </a:p>
          <a:p>
            <a:pPr marL="751205" marR="30480" indent="-713740">
              <a:lnSpc>
                <a:spcPct val="106400"/>
              </a:lnSpc>
              <a:spcBef>
                <a:spcPts val="100"/>
              </a:spcBef>
            </a:pPr>
            <a:r>
              <a:rPr lang="en-US" spc="-5" dirty="0" smtClean="0">
                <a:latin typeface="Calibri"/>
                <a:cs typeface="Calibri"/>
              </a:rPr>
              <a:t>Region Code:</a:t>
            </a:r>
            <a:r>
              <a:rPr sz="1800" smtClean="0">
                <a:latin typeface="Calibri"/>
                <a:cs typeface="Calibri"/>
              </a:rPr>
              <a:t>0001</a:t>
            </a:r>
            <a:r>
              <a:rPr sz="1800" spc="-5" smtClean="0">
                <a:latin typeface="Calibri"/>
                <a:cs typeface="Calibri"/>
              </a:rPr>
              <a:t> </a:t>
            </a:r>
            <a:r>
              <a:rPr sz="1800" smtClean="0">
                <a:latin typeface="Calibri"/>
                <a:cs typeface="Calibri"/>
              </a:rPr>
              <a:t>,</a:t>
            </a:r>
            <a:endParaRPr lang="en-US" sz="1800" dirty="0" smtClean="0">
              <a:latin typeface="Calibri"/>
              <a:cs typeface="Calibri"/>
            </a:endParaRPr>
          </a:p>
          <a:p>
            <a:pPr marL="751205" marR="30480" indent="-713740">
              <a:lnSpc>
                <a:spcPct val="106400"/>
              </a:lnSpc>
              <a:spcBef>
                <a:spcPts val="100"/>
              </a:spcBef>
            </a:pPr>
            <a:r>
              <a:rPr lang="en-US" spc="-5" dirty="0" smtClean="0">
                <a:latin typeface="Calibri"/>
                <a:cs typeface="Calibri"/>
              </a:rPr>
              <a:t>Here,</a:t>
            </a:r>
            <a:r>
              <a:rPr sz="1800" spc="-5" smtClean="0">
                <a:latin typeface="Calibri"/>
                <a:cs typeface="Calibri"/>
              </a:rPr>
              <a:t> </a:t>
            </a:r>
            <a:r>
              <a:rPr sz="1800" spc="-5" dirty="0">
                <a:latin typeface="Calibri"/>
                <a:cs typeface="Calibri"/>
              </a:rPr>
              <a:t>Cond</a:t>
            </a:r>
            <a:r>
              <a:rPr sz="1800" spc="-7" baseline="25462" dirty="0">
                <a:latin typeface="Calibri"/>
                <a:cs typeface="Calibri"/>
              </a:rPr>
              <a:t>n</a:t>
            </a:r>
            <a:r>
              <a:rPr sz="1800" spc="225" baseline="25462" dirty="0">
                <a:latin typeface="Calibri"/>
                <a:cs typeface="Calibri"/>
              </a:rPr>
              <a:t> </a:t>
            </a:r>
            <a:r>
              <a:rPr sz="1800">
                <a:latin typeface="Calibri"/>
                <a:cs typeface="Calibri"/>
              </a:rPr>
              <a:t>of</a:t>
            </a:r>
            <a:r>
              <a:rPr sz="1800" spc="-10">
                <a:latin typeface="Calibri"/>
                <a:cs typeface="Calibri"/>
              </a:rPr>
              <a:t> </a:t>
            </a:r>
            <a:r>
              <a:rPr lang="en-US" spc="-5" dirty="0" smtClean="0">
                <a:latin typeface="Calibri"/>
                <a:cs typeface="Calibri"/>
              </a:rPr>
              <a:t>1</a:t>
            </a:r>
            <a:r>
              <a:rPr lang="en-US" spc="-5" baseline="30000" dirty="0" smtClean="0">
                <a:latin typeface="Calibri"/>
                <a:cs typeface="Calibri"/>
              </a:rPr>
              <a:t>st</a:t>
            </a:r>
            <a:r>
              <a:rPr lang="en-US" spc="-5" dirty="0" smtClean="0">
                <a:latin typeface="Calibri"/>
                <a:cs typeface="Calibri"/>
              </a:rPr>
              <a:t> bit</a:t>
            </a:r>
            <a:r>
              <a:rPr sz="1800" spc="202" baseline="25462" smtClean="0">
                <a:latin typeface="Calibri"/>
                <a:cs typeface="Calibri"/>
              </a:rPr>
              <a:t> </a:t>
            </a:r>
            <a:r>
              <a:rPr lang="en-US" sz="1800" spc="202" baseline="25462" dirty="0" smtClean="0">
                <a:latin typeface="Calibri"/>
                <a:cs typeface="Calibri"/>
              </a:rPr>
              <a:t> </a:t>
            </a:r>
            <a:r>
              <a:rPr sz="1800" spc="-5" smtClean="0">
                <a:latin typeface="Calibri"/>
                <a:cs typeface="Calibri"/>
              </a:rPr>
              <a:t>is</a:t>
            </a:r>
            <a:r>
              <a:rPr sz="1800" spc="10" smtClean="0">
                <a:latin typeface="Calibri"/>
                <a:cs typeface="Calibri"/>
              </a:rPr>
              <a:t> </a:t>
            </a:r>
            <a:r>
              <a:rPr sz="1800" smtClean="0">
                <a:latin typeface="Calibri"/>
                <a:cs typeface="Calibri"/>
              </a:rPr>
              <a:t>1</a:t>
            </a:r>
            <a:r>
              <a:rPr lang="en-US" sz="1800" dirty="0" smtClean="0">
                <a:latin typeface="Calibri"/>
                <a:cs typeface="Calibri"/>
              </a:rPr>
              <a:t> so the intersection point is</a:t>
            </a:r>
          </a:p>
          <a:p>
            <a:pPr marL="800100">
              <a:lnSpc>
                <a:spcPts val="2560"/>
              </a:lnSpc>
            </a:pPr>
            <a:r>
              <a:rPr lang="en-US" b="1" i="1" dirty="0" smtClean="0">
                <a:cs typeface="Calibri"/>
              </a:rPr>
              <a:t> x</a:t>
            </a:r>
            <a:r>
              <a:rPr lang="en-US" b="1" dirty="0" smtClean="0">
                <a:cs typeface="Calibri"/>
              </a:rPr>
              <a:t>=</a:t>
            </a:r>
            <a:r>
              <a:rPr lang="en-US" b="1" spc="-15" dirty="0" smtClean="0">
                <a:cs typeface="Calibri"/>
              </a:rPr>
              <a:t> </a:t>
            </a:r>
            <a:r>
              <a:rPr lang="en-US" b="1" spc="-15" dirty="0" err="1" smtClean="0">
                <a:cs typeface="Calibri"/>
              </a:rPr>
              <a:t>xw</a:t>
            </a:r>
            <a:r>
              <a:rPr lang="en-US" b="1" spc="-15" baseline="-25000" dirty="0" err="1" smtClean="0">
                <a:cs typeface="Calibri"/>
              </a:rPr>
              <a:t>min</a:t>
            </a:r>
            <a:r>
              <a:rPr lang="en-US" b="1" spc="-15" dirty="0" smtClean="0">
                <a:cs typeface="Calibri"/>
              </a:rPr>
              <a:t>=</a:t>
            </a:r>
            <a:r>
              <a:rPr lang="en-US" b="1" dirty="0" smtClean="0">
                <a:cs typeface="Calibri"/>
              </a:rPr>
              <a:t>10</a:t>
            </a:r>
          </a:p>
          <a:p>
            <a:pPr marL="979805">
              <a:lnSpc>
                <a:spcPct val="100000"/>
              </a:lnSpc>
              <a:spcBef>
                <a:spcPts val="30"/>
              </a:spcBef>
            </a:pPr>
            <a:r>
              <a:rPr lang="en-US" sz="1800" dirty="0" smtClean="0">
                <a:latin typeface="Calibri"/>
                <a:cs typeface="Calibri"/>
              </a:rPr>
              <a:t>And </a:t>
            </a:r>
            <a:endParaRPr sz="1800">
              <a:latin typeface="Calibri"/>
              <a:cs typeface="Calibri"/>
            </a:endParaRPr>
          </a:p>
          <a:p>
            <a:pPr marL="800100">
              <a:lnSpc>
                <a:spcPts val="2560"/>
              </a:lnSpc>
            </a:pPr>
            <a:r>
              <a:rPr lang="en-US" sz="1800" b="1" spc="-10" dirty="0" smtClean="0">
                <a:latin typeface="Calibri"/>
                <a:cs typeface="Calibri"/>
              </a:rPr>
              <a:t>y</a:t>
            </a:r>
            <a:r>
              <a:rPr sz="1800" b="1" spc="-10" smtClean="0">
                <a:latin typeface="Calibri"/>
                <a:cs typeface="Calibri"/>
              </a:rPr>
              <a:t>=</a:t>
            </a:r>
            <a:r>
              <a:rPr sz="1800" b="1" spc="-40" smtClean="0">
                <a:latin typeface="Calibri"/>
                <a:cs typeface="Calibri"/>
              </a:rPr>
              <a:t> </a:t>
            </a:r>
            <a:r>
              <a:rPr lang="en-US" sz="1800" b="1" spc="-40" dirty="0" smtClean="0">
                <a:latin typeface="Calibri"/>
                <a:cs typeface="Calibri"/>
              </a:rPr>
              <a:t>y</a:t>
            </a:r>
            <a:r>
              <a:rPr sz="1800" b="1" spc="7" baseline="-20833" smtClean="0">
                <a:latin typeface="Calibri"/>
                <a:cs typeface="Calibri"/>
              </a:rPr>
              <a:t>1</a:t>
            </a:r>
            <a:r>
              <a:rPr sz="1800" b="1" spc="217" baseline="-20833" smtClean="0">
                <a:latin typeface="Calibri"/>
                <a:cs typeface="Calibri"/>
              </a:rPr>
              <a:t> </a:t>
            </a:r>
            <a:r>
              <a:rPr sz="1800" b="1" dirty="0">
                <a:latin typeface="Calibri"/>
                <a:cs typeface="Calibri"/>
              </a:rPr>
              <a:t>+</a:t>
            </a:r>
            <a:r>
              <a:rPr sz="1800" b="1" spc="-15" dirty="0">
                <a:latin typeface="Calibri"/>
                <a:cs typeface="Calibri"/>
              </a:rPr>
              <a:t> </a:t>
            </a:r>
            <a:r>
              <a:rPr sz="1800" b="1">
                <a:latin typeface="Calibri"/>
                <a:cs typeface="Calibri"/>
              </a:rPr>
              <a:t>m</a:t>
            </a:r>
            <a:r>
              <a:rPr sz="1800" b="1" spc="-5">
                <a:latin typeface="Calibri"/>
                <a:cs typeface="Calibri"/>
              </a:rPr>
              <a:t> </a:t>
            </a:r>
            <a:r>
              <a:rPr sz="1800" b="1" smtClean="0">
                <a:latin typeface="Calibri"/>
                <a:cs typeface="Calibri"/>
              </a:rPr>
              <a:t>(</a:t>
            </a:r>
            <a:r>
              <a:rPr lang="en-US" sz="1800" b="1" dirty="0" smtClean="0">
                <a:latin typeface="Calibri"/>
                <a:cs typeface="Calibri"/>
              </a:rPr>
              <a:t>x</a:t>
            </a:r>
            <a:r>
              <a:rPr sz="1800" b="1" spc="20" smtClean="0">
                <a:latin typeface="Calibri"/>
                <a:cs typeface="Calibri"/>
              </a:rPr>
              <a:t> </a:t>
            </a:r>
            <a:r>
              <a:rPr lang="en-US" sz="1800" b="1" spc="20" dirty="0" smtClean="0">
                <a:latin typeface="Calibri"/>
                <a:cs typeface="Calibri"/>
              </a:rPr>
              <a:t>–x</a:t>
            </a:r>
            <a:r>
              <a:rPr lang="en-US" sz="1800" b="1" spc="20" baseline="-25000" dirty="0" smtClean="0">
                <a:latin typeface="Calibri"/>
                <a:cs typeface="Calibri"/>
              </a:rPr>
              <a:t>1</a:t>
            </a:r>
            <a:r>
              <a:rPr sz="1800" b="1" spc="-5" smtClean="0">
                <a:latin typeface="Calibri"/>
                <a:cs typeface="Calibri"/>
              </a:rPr>
              <a:t>)</a:t>
            </a:r>
            <a:r>
              <a:rPr sz="1800" spc="30" smtClean="0">
                <a:latin typeface="Calibri"/>
                <a:cs typeface="Calibri"/>
              </a:rPr>
              <a:t> </a:t>
            </a:r>
            <a:r>
              <a:rPr lang="en-US" sz="1800" spc="30" dirty="0" smtClean="0">
                <a:latin typeface="Calibri"/>
                <a:cs typeface="Calibri"/>
              </a:rPr>
              <a:t>=</a:t>
            </a:r>
            <a:r>
              <a:rPr sz="1600" spc="-5" smtClean="0">
                <a:latin typeface="Calibri"/>
                <a:cs typeface="Calibri"/>
              </a:rPr>
              <a:t> </a:t>
            </a:r>
            <a:r>
              <a:rPr sz="1600" dirty="0">
                <a:latin typeface="Calibri"/>
                <a:cs typeface="Calibri"/>
              </a:rPr>
              <a:t>30</a:t>
            </a:r>
            <a:r>
              <a:rPr sz="1600" spc="-10" dirty="0">
                <a:latin typeface="Calibri"/>
                <a:cs typeface="Calibri"/>
              </a:rPr>
              <a:t> </a:t>
            </a:r>
            <a:r>
              <a:rPr sz="1600" dirty="0">
                <a:latin typeface="Calibri"/>
                <a:cs typeface="Calibri"/>
              </a:rPr>
              <a:t>+</a:t>
            </a:r>
            <a:r>
              <a:rPr sz="1600" spc="-20" dirty="0">
                <a:latin typeface="Calibri"/>
                <a:cs typeface="Calibri"/>
              </a:rPr>
              <a:t> </a:t>
            </a:r>
            <a:r>
              <a:rPr sz="1600" dirty="0">
                <a:latin typeface="Calibri"/>
                <a:cs typeface="Calibri"/>
              </a:rPr>
              <a:t>2</a:t>
            </a:r>
            <a:r>
              <a:rPr sz="1600" spc="-15" dirty="0">
                <a:latin typeface="Calibri"/>
                <a:cs typeface="Calibri"/>
              </a:rPr>
              <a:t> </a:t>
            </a:r>
            <a:r>
              <a:rPr sz="1600" dirty="0">
                <a:latin typeface="Calibri"/>
                <a:cs typeface="Calibri"/>
              </a:rPr>
              <a:t>(10-5)</a:t>
            </a:r>
            <a:endParaRPr sz="1600">
              <a:latin typeface="Calibri"/>
              <a:cs typeface="Calibri"/>
            </a:endParaRPr>
          </a:p>
          <a:p>
            <a:pPr marL="979805">
              <a:lnSpc>
                <a:spcPct val="100000"/>
              </a:lnSpc>
              <a:spcBef>
                <a:spcPts val="5"/>
              </a:spcBef>
            </a:pPr>
            <a:r>
              <a:rPr sz="1600" spc="5" dirty="0">
                <a:latin typeface="Calibri"/>
                <a:cs typeface="Calibri"/>
              </a:rPr>
              <a:t>=</a:t>
            </a:r>
            <a:r>
              <a:rPr sz="1600" spc="-35" dirty="0">
                <a:latin typeface="Calibri"/>
                <a:cs typeface="Calibri"/>
              </a:rPr>
              <a:t> </a:t>
            </a:r>
            <a:r>
              <a:rPr sz="1600" spc="5" dirty="0">
                <a:latin typeface="Calibri"/>
                <a:cs typeface="Calibri"/>
              </a:rPr>
              <a:t>40</a:t>
            </a:r>
            <a:endParaRPr sz="1600">
              <a:latin typeface="Calibri"/>
              <a:cs typeface="Calibri"/>
            </a:endParaRPr>
          </a:p>
          <a:p>
            <a:pPr marL="424815">
              <a:lnSpc>
                <a:spcPct val="100000"/>
              </a:lnSpc>
              <a:spcBef>
                <a:spcPts val="130"/>
              </a:spcBef>
            </a:pPr>
            <a:r>
              <a:rPr lang="en-US" sz="1800" spc="-10" dirty="0" smtClean="0">
                <a:latin typeface="Calibri"/>
                <a:cs typeface="Calibri"/>
              </a:rPr>
              <a:t>So the intersection point</a:t>
            </a:r>
            <a:r>
              <a:rPr sz="1800" spc="-10" smtClean="0">
                <a:latin typeface="Calibri"/>
                <a:cs typeface="Calibri"/>
              </a:rPr>
              <a:t>(</a:t>
            </a:r>
            <a:r>
              <a:rPr lang="en-US" sz="1800" spc="-10" dirty="0" smtClean="0">
                <a:latin typeface="Calibri"/>
                <a:cs typeface="Calibri"/>
              </a:rPr>
              <a:t>x</a:t>
            </a:r>
            <a:r>
              <a:rPr sz="1800" spc="-10" smtClean="0">
                <a:latin typeface="Calibri"/>
                <a:cs typeface="Calibri"/>
              </a:rPr>
              <a:t>,</a:t>
            </a:r>
            <a:r>
              <a:rPr lang="en-US" sz="1800" spc="-10" dirty="0" smtClean="0">
                <a:latin typeface="Calibri"/>
                <a:cs typeface="Calibri"/>
              </a:rPr>
              <a:t>y</a:t>
            </a:r>
            <a:r>
              <a:rPr sz="1800" spc="-10" smtClean="0">
                <a:latin typeface="Calibri"/>
                <a:cs typeface="Calibri"/>
              </a:rPr>
              <a:t>)=(</a:t>
            </a:r>
            <a:r>
              <a:rPr sz="1800" spc="-10" dirty="0">
                <a:latin typeface="Calibri"/>
                <a:cs typeface="Calibri"/>
              </a:rPr>
              <a:t>10,40)</a:t>
            </a:r>
            <a:endParaRPr sz="1800">
              <a:latin typeface="Calibri"/>
              <a:cs typeface="Calibri"/>
            </a:endParaRPr>
          </a:p>
        </p:txBody>
      </p:sp>
      <p:grpSp>
        <p:nvGrpSpPr>
          <p:cNvPr id="19" name="object 33"/>
          <p:cNvGrpSpPr/>
          <p:nvPr/>
        </p:nvGrpSpPr>
        <p:grpSpPr>
          <a:xfrm>
            <a:off x="6339839" y="3562636"/>
            <a:ext cx="4671060" cy="1162526"/>
            <a:chOff x="4754879" y="4750180"/>
            <a:chExt cx="3503295" cy="1550035"/>
          </a:xfrm>
        </p:grpSpPr>
        <p:sp>
          <p:nvSpPr>
            <p:cNvPr id="34" name="object 34"/>
            <p:cNvSpPr/>
            <p:nvPr/>
          </p:nvSpPr>
          <p:spPr>
            <a:xfrm>
              <a:off x="5439790" y="4762944"/>
              <a:ext cx="2209800" cy="1524000"/>
            </a:xfrm>
            <a:custGeom>
              <a:avLst/>
              <a:gdLst/>
              <a:ahLst/>
              <a:cxnLst/>
              <a:rect l="l" t="t" r="r" b="b"/>
              <a:pathLst>
                <a:path w="2209800" h="1524000">
                  <a:moveTo>
                    <a:pt x="2209799" y="0"/>
                  </a:moveTo>
                  <a:lnTo>
                    <a:pt x="0" y="0"/>
                  </a:lnTo>
                  <a:lnTo>
                    <a:pt x="0" y="1524000"/>
                  </a:lnTo>
                  <a:lnTo>
                    <a:pt x="2209799" y="1524000"/>
                  </a:lnTo>
                  <a:lnTo>
                    <a:pt x="2209799" y="0"/>
                  </a:lnTo>
                  <a:close/>
                </a:path>
              </a:pathLst>
            </a:custGeom>
            <a:solidFill>
              <a:srgbClr val="F79546"/>
            </a:solidFill>
          </p:spPr>
          <p:txBody>
            <a:bodyPr wrap="square" lIns="0" tIns="0" rIns="0" bIns="0" rtlCol="0"/>
            <a:lstStyle/>
            <a:p>
              <a:endParaRPr/>
            </a:p>
          </p:txBody>
        </p:sp>
        <p:sp>
          <p:nvSpPr>
            <p:cNvPr id="35" name="object 35"/>
            <p:cNvSpPr/>
            <p:nvPr/>
          </p:nvSpPr>
          <p:spPr>
            <a:xfrm>
              <a:off x="5439790" y="4762944"/>
              <a:ext cx="2209800" cy="1524000"/>
            </a:xfrm>
            <a:custGeom>
              <a:avLst/>
              <a:gdLst/>
              <a:ahLst/>
              <a:cxnLst/>
              <a:rect l="l" t="t" r="r" b="b"/>
              <a:pathLst>
                <a:path w="2209800" h="1524000">
                  <a:moveTo>
                    <a:pt x="0" y="1524000"/>
                  </a:moveTo>
                  <a:lnTo>
                    <a:pt x="2209799" y="1524000"/>
                  </a:lnTo>
                  <a:lnTo>
                    <a:pt x="2209799" y="0"/>
                  </a:lnTo>
                  <a:lnTo>
                    <a:pt x="0" y="0"/>
                  </a:lnTo>
                  <a:lnTo>
                    <a:pt x="0" y="1524000"/>
                  </a:lnTo>
                  <a:close/>
                </a:path>
              </a:pathLst>
            </a:custGeom>
            <a:ln w="25400">
              <a:solidFill>
                <a:srgbClr val="B66C30"/>
              </a:solidFill>
            </a:ln>
          </p:spPr>
          <p:txBody>
            <a:bodyPr wrap="square" lIns="0" tIns="0" rIns="0" bIns="0" rtlCol="0"/>
            <a:lstStyle/>
            <a:p>
              <a:endParaRPr/>
            </a:p>
          </p:txBody>
        </p:sp>
        <p:sp>
          <p:nvSpPr>
            <p:cNvPr id="36" name="object 36"/>
            <p:cNvSpPr/>
            <p:nvPr/>
          </p:nvSpPr>
          <p:spPr>
            <a:xfrm>
              <a:off x="4767579" y="4762880"/>
              <a:ext cx="3429000" cy="0"/>
            </a:xfrm>
            <a:custGeom>
              <a:avLst/>
              <a:gdLst/>
              <a:ahLst/>
              <a:cxnLst/>
              <a:rect l="l" t="t" r="r" b="b"/>
              <a:pathLst>
                <a:path w="3429000">
                  <a:moveTo>
                    <a:pt x="0" y="0"/>
                  </a:moveTo>
                  <a:lnTo>
                    <a:pt x="3429000" y="0"/>
                  </a:lnTo>
                </a:path>
              </a:pathLst>
            </a:custGeom>
            <a:ln w="25400">
              <a:solidFill>
                <a:srgbClr val="000000"/>
              </a:solidFill>
              <a:prstDash val="dash"/>
            </a:ln>
          </p:spPr>
          <p:txBody>
            <a:bodyPr wrap="square" lIns="0" tIns="0" rIns="0" bIns="0" rtlCol="0"/>
            <a:lstStyle/>
            <a:p>
              <a:endParaRPr/>
            </a:p>
          </p:txBody>
        </p:sp>
        <p:sp>
          <p:nvSpPr>
            <p:cNvPr id="37" name="object 37"/>
            <p:cNvSpPr/>
            <p:nvPr/>
          </p:nvSpPr>
          <p:spPr>
            <a:xfrm>
              <a:off x="4816474" y="6286944"/>
              <a:ext cx="3429000" cy="0"/>
            </a:xfrm>
            <a:custGeom>
              <a:avLst/>
              <a:gdLst/>
              <a:ahLst/>
              <a:cxnLst/>
              <a:rect l="l" t="t" r="r" b="b"/>
              <a:pathLst>
                <a:path w="3429000">
                  <a:moveTo>
                    <a:pt x="0" y="0"/>
                  </a:moveTo>
                  <a:lnTo>
                    <a:pt x="3429000" y="0"/>
                  </a:lnTo>
                </a:path>
              </a:pathLst>
            </a:custGeom>
            <a:ln w="25400">
              <a:solidFill>
                <a:srgbClr val="000000"/>
              </a:solidFill>
              <a:prstDash val="dash"/>
            </a:ln>
          </p:spPr>
          <p:txBody>
            <a:bodyPr wrap="square" lIns="0" tIns="0" rIns="0" bIns="0" rtlCol="0"/>
            <a:lstStyle/>
            <a:p>
              <a:endParaRPr/>
            </a:p>
          </p:txBody>
        </p:sp>
      </p:grpSp>
      <p:sp>
        <p:nvSpPr>
          <p:cNvPr id="38" name="object 38"/>
          <p:cNvSpPr txBox="1"/>
          <p:nvPr/>
        </p:nvSpPr>
        <p:spPr>
          <a:xfrm>
            <a:off x="9751569" y="3269514"/>
            <a:ext cx="1558713" cy="289823"/>
          </a:xfrm>
          <a:prstGeom prst="rect">
            <a:avLst/>
          </a:prstGeom>
        </p:spPr>
        <p:txBody>
          <a:bodyPr vert="horz" wrap="square" lIns="0" tIns="12700" rIns="0" bIns="0" rtlCol="0">
            <a:spAutoFit/>
          </a:bodyPr>
          <a:lstStyle/>
          <a:p>
            <a:pPr marL="38100">
              <a:lnSpc>
                <a:spcPct val="100000"/>
              </a:lnSpc>
              <a:spcBef>
                <a:spcPts val="100"/>
              </a:spcBef>
            </a:pPr>
            <a:r>
              <a:rPr sz="1800" b="1" spc="-5" dirty="0">
                <a:latin typeface="Calibri"/>
                <a:cs typeface="Calibri"/>
              </a:rPr>
              <a:t>P</a:t>
            </a:r>
            <a:r>
              <a:rPr sz="1800" b="1" spc="-7" baseline="-20833" dirty="0">
                <a:latin typeface="Calibri"/>
                <a:cs typeface="Calibri"/>
              </a:rPr>
              <a:t>2</a:t>
            </a:r>
            <a:r>
              <a:rPr sz="1800" b="1" spc="-5" dirty="0">
                <a:latin typeface="Calibri"/>
                <a:cs typeface="Calibri"/>
              </a:rPr>
              <a:t>(100,100)</a:t>
            </a:r>
            <a:endParaRPr sz="1800">
              <a:latin typeface="Calibri"/>
              <a:cs typeface="Calibri"/>
            </a:endParaRPr>
          </a:p>
        </p:txBody>
      </p:sp>
      <p:grpSp>
        <p:nvGrpSpPr>
          <p:cNvPr id="33" name="object 39"/>
          <p:cNvGrpSpPr/>
          <p:nvPr/>
        </p:nvGrpSpPr>
        <p:grpSpPr>
          <a:xfrm>
            <a:off x="7205471" y="3792474"/>
            <a:ext cx="1645920" cy="407194"/>
            <a:chOff x="5404103" y="5056632"/>
            <a:chExt cx="1234440" cy="542925"/>
          </a:xfrm>
        </p:grpSpPr>
        <p:pic>
          <p:nvPicPr>
            <p:cNvPr id="40" name="object 40"/>
            <p:cNvPicPr/>
            <p:nvPr/>
          </p:nvPicPr>
          <p:blipFill>
            <a:blip r:embed="rId5" cstate="print"/>
            <a:stretch>
              <a:fillRect/>
            </a:stretch>
          </p:blipFill>
          <p:spPr>
            <a:xfrm>
              <a:off x="5404103" y="5056632"/>
              <a:ext cx="1234440" cy="542544"/>
            </a:xfrm>
            <a:prstGeom prst="rect">
              <a:avLst/>
            </a:prstGeom>
          </p:spPr>
        </p:pic>
        <p:sp>
          <p:nvSpPr>
            <p:cNvPr id="41" name="object 41"/>
            <p:cNvSpPr/>
            <p:nvPr/>
          </p:nvSpPr>
          <p:spPr>
            <a:xfrm>
              <a:off x="5439790" y="5130292"/>
              <a:ext cx="1113790" cy="394970"/>
            </a:xfrm>
            <a:custGeom>
              <a:avLst/>
              <a:gdLst/>
              <a:ahLst/>
              <a:cxnLst/>
              <a:rect l="l" t="t" r="r" b="b"/>
              <a:pathLst>
                <a:path w="1113790" h="394970">
                  <a:moveTo>
                    <a:pt x="0" y="394715"/>
                  </a:moveTo>
                  <a:lnTo>
                    <a:pt x="1113409" y="0"/>
                  </a:lnTo>
                </a:path>
              </a:pathLst>
            </a:custGeom>
            <a:ln w="38100">
              <a:solidFill>
                <a:srgbClr val="9BBA58"/>
              </a:solidFill>
            </a:ln>
          </p:spPr>
          <p:txBody>
            <a:bodyPr wrap="square" lIns="0" tIns="0" rIns="0" bIns="0" rtlCol="0"/>
            <a:lstStyle/>
            <a:p>
              <a:endParaRPr/>
            </a:p>
          </p:txBody>
        </p:sp>
      </p:grpSp>
      <p:sp>
        <p:nvSpPr>
          <p:cNvPr id="42" name="object 42"/>
          <p:cNvSpPr txBox="1"/>
          <p:nvPr/>
        </p:nvSpPr>
        <p:spPr>
          <a:xfrm>
            <a:off x="7036815" y="4699863"/>
            <a:ext cx="1249680" cy="289823"/>
          </a:xfrm>
          <a:prstGeom prst="rect">
            <a:avLst/>
          </a:prstGeom>
        </p:spPr>
        <p:txBody>
          <a:bodyPr vert="horz" wrap="square" lIns="0" tIns="12700" rIns="0" bIns="0" rtlCol="0">
            <a:spAutoFit/>
          </a:bodyPr>
          <a:lstStyle/>
          <a:p>
            <a:pPr marL="38100">
              <a:lnSpc>
                <a:spcPct val="100000"/>
              </a:lnSpc>
              <a:spcBef>
                <a:spcPts val="100"/>
              </a:spcBef>
            </a:pPr>
            <a:r>
              <a:rPr sz="1800" b="1" spc="-5" dirty="0">
                <a:latin typeface="Calibri"/>
                <a:cs typeface="Calibri"/>
              </a:rPr>
              <a:t>P</a:t>
            </a:r>
            <a:r>
              <a:rPr sz="1800" b="1" spc="-7" baseline="-20833" dirty="0">
                <a:latin typeface="Calibri"/>
                <a:cs typeface="Calibri"/>
              </a:rPr>
              <a:t>1</a:t>
            </a:r>
            <a:r>
              <a:rPr sz="1800" b="1" spc="-5" dirty="0">
                <a:latin typeface="Calibri"/>
                <a:cs typeface="Calibri"/>
              </a:rPr>
              <a:t>(10,10)</a:t>
            </a:r>
            <a:endParaRPr sz="1800">
              <a:latin typeface="Calibri"/>
              <a:cs typeface="Calibri"/>
            </a:endParaRPr>
          </a:p>
        </p:txBody>
      </p:sp>
      <p:grpSp>
        <p:nvGrpSpPr>
          <p:cNvPr id="39" name="object 43"/>
          <p:cNvGrpSpPr/>
          <p:nvPr/>
        </p:nvGrpSpPr>
        <p:grpSpPr>
          <a:xfrm>
            <a:off x="7170588" y="3172110"/>
            <a:ext cx="3046307" cy="1971675"/>
            <a:chOff x="5377941" y="4229480"/>
            <a:chExt cx="2284730" cy="2628900"/>
          </a:xfrm>
        </p:grpSpPr>
        <p:pic>
          <p:nvPicPr>
            <p:cNvPr id="44" name="object 44"/>
            <p:cNvPicPr/>
            <p:nvPr/>
          </p:nvPicPr>
          <p:blipFill>
            <a:blip r:embed="rId6" cstate="print"/>
            <a:stretch>
              <a:fillRect/>
            </a:stretch>
          </p:blipFill>
          <p:spPr>
            <a:xfrm>
              <a:off x="6631685" y="5016880"/>
              <a:ext cx="739440" cy="453644"/>
            </a:xfrm>
            <a:prstGeom prst="rect">
              <a:avLst/>
            </a:prstGeom>
          </p:spPr>
        </p:pic>
        <p:sp>
          <p:nvSpPr>
            <p:cNvPr id="45" name="object 45"/>
            <p:cNvSpPr/>
            <p:nvPr/>
          </p:nvSpPr>
          <p:spPr>
            <a:xfrm>
              <a:off x="5439790" y="4229480"/>
              <a:ext cx="0" cy="2591435"/>
            </a:xfrm>
            <a:custGeom>
              <a:avLst/>
              <a:gdLst/>
              <a:ahLst/>
              <a:cxnLst/>
              <a:rect l="l" t="t" r="r" b="b"/>
              <a:pathLst>
                <a:path h="2591434">
                  <a:moveTo>
                    <a:pt x="0" y="0"/>
                  </a:moveTo>
                  <a:lnTo>
                    <a:pt x="0" y="2590863"/>
                  </a:lnTo>
                </a:path>
              </a:pathLst>
            </a:custGeom>
            <a:ln w="25400">
              <a:solidFill>
                <a:srgbClr val="9BBA58"/>
              </a:solidFill>
              <a:prstDash val="dash"/>
            </a:ln>
          </p:spPr>
          <p:txBody>
            <a:bodyPr wrap="square" lIns="0" tIns="0" rIns="0" bIns="0" rtlCol="0"/>
            <a:lstStyle/>
            <a:p>
              <a:endParaRPr/>
            </a:p>
          </p:txBody>
        </p:sp>
        <p:sp>
          <p:nvSpPr>
            <p:cNvPr id="46" name="object 46"/>
            <p:cNvSpPr/>
            <p:nvPr/>
          </p:nvSpPr>
          <p:spPr>
            <a:xfrm>
              <a:off x="7649590" y="4267199"/>
              <a:ext cx="0" cy="2590800"/>
            </a:xfrm>
            <a:custGeom>
              <a:avLst/>
              <a:gdLst/>
              <a:ahLst/>
              <a:cxnLst/>
              <a:rect l="l" t="t" r="r" b="b"/>
              <a:pathLst>
                <a:path h="2590800">
                  <a:moveTo>
                    <a:pt x="0" y="0"/>
                  </a:moveTo>
                  <a:lnTo>
                    <a:pt x="0" y="2590800"/>
                  </a:lnTo>
                </a:path>
              </a:pathLst>
            </a:custGeom>
            <a:ln w="25400">
              <a:solidFill>
                <a:srgbClr val="9BBA58"/>
              </a:solidFill>
              <a:prstDash val="dash"/>
            </a:ln>
          </p:spPr>
          <p:txBody>
            <a:bodyPr wrap="square" lIns="0" tIns="0" rIns="0" bIns="0" rtlCol="0"/>
            <a:lstStyle/>
            <a:p>
              <a:endParaRPr/>
            </a:p>
          </p:txBody>
        </p:sp>
        <p:pic>
          <p:nvPicPr>
            <p:cNvPr id="47" name="object 47"/>
            <p:cNvPicPr/>
            <p:nvPr/>
          </p:nvPicPr>
          <p:blipFill>
            <a:blip r:embed="rId7" cstate="print"/>
            <a:stretch>
              <a:fillRect/>
            </a:stretch>
          </p:blipFill>
          <p:spPr>
            <a:xfrm>
              <a:off x="5377941" y="5622848"/>
              <a:ext cx="826981" cy="370776"/>
            </a:xfrm>
            <a:prstGeom prst="rect">
              <a:avLst/>
            </a:prstGeom>
          </p:spPr>
        </p:pic>
      </p:grpSp>
      <p:sp>
        <p:nvSpPr>
          <p:cNvPr id="48" name="object 48"/>
          <p:cNvSpPr txBox="1"/>
          <p:nvPr/>
        </p:nvSpPr>
        <p:spPr>
          <a:xfrm>
            <a:off x="7834714" y="3285077"/>
            <a:ext cx="1570567" cy="259686"/>
          </a:xfrm>
          <a:prstGeom prst="rect">
            <a:avLst/>
          </a:prstGeom>
        </p:spPr>
        <p:txBody>
          <a:bodyPr vert="horz" wrap="square" lIns="0" tIns="13335" rIns="0" bIns="0" rtlCol="0">
            <a:spAutoFit/>
          </a:bodyPr>
          <a:lstStyle/>
          <a:p>
            <a:pPr marL="12700">
              <a:lnSpc>
                <a:spcPct val="100000"/>
              </a:lnSpc>
              <a:spcBef>
                <a:spcPts val="105"/>
              </a:spcBef>
            </a:pPr>
            <a:r>
              <a:rPr sz="1600" b="1" i="1" spc="-5" dirty="0">
                <a:latin typeface="Calibri"/>
                <a:cs typeface="Calibri"/>
              </a:rPr>
              <a:t>After</a:t>
            </a:r>
            <a:r>
              <a:rPr sz="1600" b="1" i="1" spc="-65" dirty="0">
                <a:latin typeface="Calibri"/>
                <a:cs typeface="Calibri"/>
              </a:rPr>
              <a:t> </a:t>
            </a:r>
            <a:r>
              <a:rPr sz="1600" b="1" i="1" spc="-10" dirty="0">
                <a:latin typeface="Calibri"/>
                <a:cs typeface="Calibri"/>
              </a:rPr>
              <a:t>Clipping</a:t>
            </a:r>
            <a:endParaRPr sz="1600">
              <a:latin typeface="Calibri"/>
              <a:cs typeface="Calibri"/>
            </a:endParaRPr>
          </a:p>
        </p:txBody>
      </p:sp>
      <p:sp>
        <p:nvSpPr>
          <p:cNvPr id="50" name="object 3"/>
          <p:cNvSpPr txBox="1"/>
          <p:nvPr/>
        </p:nvSpPr>
        <p:spPr>
          <a:xfrm>
            <a:off x="7823201" y="5600700"/>
            <a:ext cx="3817620" cy="1330492"/>
          </a:xfrm>
          <a:prstGeom prst="rect">
            <a:avLst/>
          </a:prstGeom>
        </p:spPr>
        <p:txBody>
          <a:bodyPr vert="horz" wrap="square" lIns="0" tIns="67945" rIns="0" bIns="0" rtlCol="0">
            <a:spAutoFit/>
          </a:bodyPr>
          <a:lstStyle/>
          <a:p>
            <a:pPr marL="241300" indent="-228600">
              <a:lnSpc>
                <a:spcPct val="100000"/>
              </a:lnSpc>
              <a:spcBef>
                <a:spcPts val="535"/>
              </a:spcBef>
              <a:buClr>
                <a:srgbClr val="C0504D"/>
              </a:buClr>
              <a:buFont typeface="Arial MT"/>
              <a:buChar char="•"/>
              <a:tabLst>
                <a:tab pos="240665" algn="l"/>
                <a:tab pos="241300" algn="l"/>
              </a:tabLst>
            </a:pPr>
            <a:r>
              <a:rPr sz="1800" spc="-15" dirty="0">
                <a:latin typeface="Calibri"/>
                <a:cs typeface="Calibri"/>
              </a:rPr>
              <a:t>First</a:t>
            </a:r>
            <a:r>
              <a:rPr sz="1800" spc="-10" dirty="0">
                <a:latin typeface="Calibri"/>
                <a:cs typeface="Calibri"/>
              </a:rPr>
              <a:t> </a:t>
            </a:r>
            <a:r>
              <a:rPr sz="1800" spc="-5" dirty="0">
                <a:latin typeface="Calibri"/>
                <a:cs typeface="Calibri"/>
              </a:rPr>
              <a:t>bit</a:t>
            </a:r>
            <a:r>
              <a:rPr sz="1800" spc="10" dirty="0">
                <a:latin typeface="Calibri"/>
                <a:cs typeface="Calibri"/>
              </a:rPr>
              <a:t> </a:t>
            </a:r>
            <a:r>
              <a:rPr sz="1800" spc="-5" dirty="0">
                <a:latin typeface="Calibri"/>
                <a:cs typeface="Calibri"/>
              </a:rPr>
              <a:t>is</a:t>
            </a:r>
            <a:r>
              <a:rPr sz="1800" spc="-15" dirty="0">
                <a:latin typeface="Calibri"/>
                <a:cs typeface="Calibri"/>
              </a:rPr>
              <a:t> </a:t>
            </a:r>
            <a:r>
              <a:rPr sz="1800" dirty="0">
                <a:latin typeface="Calibri"/>
                <a:cs typeface="Calibri"/>
              </a:rPr>
              <a:t>1,</a:t>
            </a:r>
            <a:r>
              <a:rPr sz="1800" spc="-10" dirty="0">
                <a:latin typeface="Calibri"/>
                <a:cs typeface="Calibri"/>
              </a:rPr>
              <a:t> </a:t>
            </a:r>
            <a:r>
              <a:rPr sz="1800" dirty="0">
                <a:latin typeface="Calibri"/>
                <a:cs typeface="Calibri"/>
              </a:rPr>
              <a:t>if</a:t>
            </a:r>
            <a:r>
              <a:rPr sz="1800" spc="15" dirty="0">
                <a:latin typeface="Calibri"/>
                <a:cs typeface="Calibri"/>
              </a:rPr>
              <a:t> </a:t>
            </a:r>
            <a:r>
              <a:rPr sz="1800" dirty="0">
                <a:latin typeface="Calibri"/>
                <a:cs typeface="Calibri"/>
              </a:rPr>
              <a:t>x</a:t>
            </a:r>
            <a:r>
              <a:rPr sz="1800" spc="-20" dirty="0">
                <a:latin typeface="Calibri"/>
                <a:cs typeface="Calibri"/>
              </a:rPr>
              <a:t> </a:t>
            </a:r>
            <a:r>
              <a:rPr sz="1800" dirty="0">
                <a:latin typeface="Calibri"/>
                <a:cs typeface="Calibri"/>
              </a:rPr>
              <a:t>&lt;</a:t>
            </a:r>
            <a:r>
              <a:rPr sz="1800" spc="5" dirty="0">
                <a:latin typeface="Calibri"/>
                <a:cs typeface="Calibri"/>
              </a:rPr>
              <a:t> </a:t>
            </a:r>
            <a:r>
              <a:rPr sz="1800" spc="-10" dirty="0">
                <a:latin typeface="Calibri"/>
                <a:cs typeface="Calibri"/>
              </a:rPr>
              <a:t>Xwmin</a:t>
            </a:r>
            <a:endParaRPr sz="1800">
              <a:latin typeface="Calibri"/>
              <a:cs typeface="Calibri"/>
            </a:endParaRPr>
          </a:p>
          <a:p>
            <a:pPr marL="241300" indent="-228600">
              <a:lnSpc>
                <a:spcPct val="100000"/>
              </a:lnSpc>
              <a:spcBef>
                <a:spcPts val="434"/>
              </a:spcBef>
              <a:buClr>
                <a:srgbClr val="C0504D"/>
              </a:buClr>
              <a:buFont typeface="Arial MT"/>
              <a:buChar char="•"/>
              <a:tabLst>
                <a:tab pos="240665" algn="l"/>
                <a:tab pos="241300" algn="l"/>
              </a:tabLst>
            </a:pPr>
            <a:r>
              <a:rPr sz="1800" spc="-5" dirty="0">
                <a:latin typeface="Calibri"/>
                <a:cs typeface="Calibri"/>
              </a:rPr>
              <a:t>Second</a:t>
            </a:r>
            <a:r>
              <a:rPr sz="1800" dirty="0">
                <a:latin typeface="Calibri"/>
                <a:cs typeface="Calibri"/>
              </a:rPr>
              <a:t> </a:t>
            </a:r>
            <a:r>
              <a:rPr sz="1800" spc="-5" dirty="0">
                <a:latin typeface="Calibri"/>
                <a:cs typeface="Calibri"/>
              </a:rPr>
              <a:t>bit</a:t>
            </a:r>
            <a:r>
              <a:rPr sz="1800" spc="10" dirty="0">
                <a:latin typeface="Calibri"/>
                <a:cs typeface="Calibri"/>
              </a:rPr>
              <a:t> </a:t>
            </a:r>
            <a:r>
              <a:rPr sz="1800" spc="-5" dirty="0">
                <a:latin typeface="Calibri"/>
                <a:cs typeface="Calibri"/>
              </a:rPr>
              <a:t>is</a:t>
            </a:r>
            <a:r>
              <a:rPr sz="1800" spc="-15" dirty="0">
                <a:latin typeface="Calibri"/>
                <a:cs typeface="Calibri"/>
              </a:rPr>
              <a:t> </a:t>
            </a:r>
            <a:r>
              <a:rPr sz="1800" dirty="0">
                <a:latin typeface="Calibri"/>
                <a:cs typeface="Calibri"/>
              </a:rPr>
              <a:t>1,</a:t>
            </a:r>
            <a:r>
              <a:rPr sz="1800" spc="-10" dirty="0">
                <a:latin typeface="Calibri"/>
                <a:cs typeface="Calibri"/>
              </a:rPr>
              <a:t> </a:t>
            </a:r>
            <a:r>
              <a:rPr sz="1800" dirty="0">
                <a:latin typeface="Calibri"/>
                <a:cs typeface="Calibri"/>
              </a:rPr>
              <a:t>if</a:t>
            </a:r>
            <a:r>
              <a:rPr sz="1800" spc="15" dirty="0">
                <a:latin typeface="Calibri"/>
                <a:cs typeface="Calibri"/>
              </a:rPr>
              <a:t> </a:t>
            </a:r>
            <a:r>
              <a:rPr sz="1800" dirty="0">
                <a:latin typeface="Calibri"/>
                <a:cs typeface="Calibri"/>
              </a:rPr>
              <a:t>x</a:t>
            </a:r>
            <a:r>
              <a:rPr sz="1800" spc="-25" dirty="0">
                <a:latin typeface="Calibri"/>
                <a:cs typeface="Calibri"/>
              </a:rPr>
              <a:t> </a:t>
            </a:r>
            <a:r>
              <a:rPr sz="1800" dirty="0">
                <a:latin typeface="Calibri"/>
                <a:cs typeface="Calibri"/>
              </a:rPr>
              <a:t>&gt;</a:t>
            </a:r>
            <a:r>
              <a:rPr sz="1800" spc="5" dirty="0">
                <a:latin typeface="Calibri"/>
                <a:cs typeface="Calibri"/>
              </a:rPr>
              <a:t> </a:t>
            </a:r>
            <a:r>
              <a:rPr sz="1800" spc="-15" dirty="0">
                <a:latin typeface="Calibri"/>
                <a:cs typeface="Calibri"/>
              </a:rPr>
              <a:t>Xwmax</a:t>
            </a:r>
            <a:endParaRPr sz="1800">
              <a:latin typeface="Calibri"/>
              <a:cs typeface="Calibri"/>
            </a:endParaRPr>
          </a:p>
          <a:p>
            <a:pPr marL="241300" indent="-228600">
              <a:lnSpc>
                <a:spcPct val="100000"/>
              </a:lnSpc>
              <a:spcBef>
                <a:spcPts val="430"/>
              </a:spcBef>
              <a:buClr>
                <a:srgbClr val="C0504D"/>
              </a:buClr>
              <a:buFont typeface="Arial MT"/>
              <a:buChar char="•"/>
              <a:tabLst>
                <a:tab pos="240665" algn="l"/>
                <a:tab pos="241300" algn="l"/>
              </a:tabLst>
            </a:pPr>
            <a:r>
              <a:rPr sz="1800" spc="-10" dirty="0">
                <a:latin typeface="Calibri"/>
                <a:cs typeface="Calibri"/>
              </a:rPr>
              <a:t>Third</a:t>
            </a:r>
            <a:r>
              <a:rPr sz="1800" spc="-20" dirty="0">
                <a:latin typeface="Calibri"/>
                <a:cs typeface="Calibri"/>
              </a:rPr>
              <a:t> </a:t>
            </a:r>
            <a:r>
              <a:rPr sz="1800" spc="-5" dirty="0">
                <a:latin typeface="Calibri"/>
                <a:cs typeface="Calibri"/>
              </a:rPr>
              <a:t>bit</a:t>
            </a:r>
            <a:r>
              <a:rPr sz="1800" spc="15" dirty="0">
                <a:latin typeface="Calibri"/>
                <a:cs typeface="Calibri"/>
              </a:rPr>
              <a:t> </a:t>
            </a:r>
            <a:r>
              <a:rPr sz="1800" spc="-5" dirty="0">
                <a:latin typeface="Calibri"/>
                <a:cs typeface="Calibri"/>
              </a:rPr>
              <a:t>is</a:t>
            </a:r>
            <a:r>
              <a:rPr sz="1800" spc="10" dirty="0">
                <a:latin typeface="Calibri"/>
                <a:cs typeface="Calibri"/>
              </a:rPr>
              <a:t> </a:t>
            </a:r>
            <a:r>
              <a:rPr sz="1800" dirty="0">
                <a:latin typeface="Calibri"/>
                <a:cs typeface="Calibri"/>
              </a:rPr>
              <a:t>1,</a:t>
            </a:r>
            <a:r>
              <a:rPr sz="1800" spc="-20" dirty="0">
                <a:latin typeface="Calibri"/>
                <a:cs typeface="Calibri"/>
              </a:rPr>
              <a:t> </a:t>
            </a:r>
            <a:r>
              <a:rPr sz="1800" spc="-5" dirty="0">
                <a:latin typeface="Calibri"/>
                <a:cs typeface="Calibri"/>
              </a:rPr>
              <a:t>if</a:t>
            </a:r>
            <a:r>
              <a:rPr sz="1800" spc="20" dirty="0">
                <a:latin typeface="Calibri"/>
                <a:cs typeface="Calibri"/>
              </a:rPr>
              <a:t> </a:t>
            </a:r>
            <a:r>
              <a:rPr sz="1800" dirty="0">
                <a:latin typeface="Calibri"/>
                <a:cs typeface="Calibri"/>
              </a:rPr>
              <a:t>y</a:t>
            </a:r>
            <a:r>
              <a:rPr sz="1800" spc="-10" dirty="0">
                <a:latin typeface="Calibri"/>
                <a:cs typeface="Calibri"/>
              </a:rPr>
              <a:t> </a:t>
            </a:r>
            <a:r>
              <a:rPr sz="1800" dirty="0">
                <a:latin typeface="Calibri"/>
                <a:cs typeface="Calibri"/>
              </a:rPr>
              <a:t>&lt;</a:t>
            </a:r>
            <a:r>
              <a:rPr sz="1800" spc="15" dirty="0">
                <a:latin typeface="Calibri"/>
                <a:cs typeface="Calibri"/>
              </a:rPr>
              <a:t> </a:t>
            </a:r>
            <a:r>
              <a:rPr sz="1800" spc="-10" dirty="0">
                <a:latin typeface="Calibri"/>
                <a:cs typeface="Calibri"/>
              </a:rPr>
              <a:t>Ywmin</a:t>
            </a:r>
            <a:endParaRPr sz="1800">
              <a:latin typeface="Calibri"/>
              <a:cs typeface="Calibri"/>
            </a:endParaRPr>
          </a:p>
          <a:p>
            <a:pPr marL="241300" indent="-228600">
              <a:lnSpc>
                <a:spcPct val="100000"/>
              </a:lnSpc>
              <a:spcBef>
                <a:spcPts val="434"/>
              </a:spcBef>
              <a:buClr>
                <a:srgbClr val="C0504D"/>
              </a:buClr>
              <a:buFont typeface="Arial MT"/>
              <a:buChar char="•"/>
              <a:tabLst>
                <a:tab pos="240665" algn="l"/>
                <a:tab pos="241300" algn="l"/>
              </a:tabLst>
            </a:pPr>
            <a:r>
              <a:rPr sz="1800" spc="-5" dirty="0">
                <a:latin typeface="Calibri"/>
                <a:cs typeface="Calibri"/>
              </a:rPr>
              <a:t>Fourth</a:t>
            </a:r>
            <a:r>
              <a:rPr sz="1800" spc="-25" dirty="0">
                <a:latin typeface="Calibri"/>
                <a:cs typeface="Calibri"/>
              </a:rPr>
              <a:t> </a:t>
            </a:r>
            <a:r>
              <a:rPr sz="1800" spc="-10" dirty="0">
                <a:latin typeface="Calibri"/>
                <a:cs typeface="Calibri"/>
              </a:rPr>
              <a:t>bit</a:t>
            </a:r>
            <a:r>
              <a:rPr sz="1800" spc="10" dirty="0">
                <a:latin typeface="Calibri"/>
                <a:cs typeface="Calibri"/>
              </a:rPr>
              <a:t> </a:t>
            </a:r>
            <a:r>
              <a:rPr sz="1800" spc="-5" dirty="0">
                <a:latin typeface="Calibri"/>
                <a:cs typeface="Calibri"/>
              </a:rPr>
              <a:t>is</a:t>
            </a:r>
            <a:r>
              <a:rPr sz="1800" spc="5" dirty="0">
                <a:latin typeface="Calibri"/>
                <a:cs typeface="Calibri"/>
              </a:rPr>
              <a:t> </a:t>
            </a:r>
            <a:r>
              <a:rPr sz="1800" dirty="0">
                <a:latin typeface="Calibri"/>
                <a:cs typeface="Calibri"/>
              </a:rPr>
              <a:t>1, </a:t>
            </a:r>
            <a:r>
              <a:rPr sz="1800" spc="-5" dirty="0">
                <a:latin typeface="Calibri"/>
                <a:cs typeface="Calibri"/>
              </a:rPr>
              <a:t>if</a:t>
            </a:r>
            <a:r>
              <a:rPr sz="1800" spc="-15" dirty="0">
                <a:latin typeface="Calibri"/>
                <a:cs typeface="Calibri"/>
              </a:rPr>
              <a:t> </a:t>
            </a:r>
            <a:r>
              <a:rPr sz="1800" dirty="0">
                <a:latin typeface="Calibri"/>
                <a:cs typeface="Calibri"/>
              </a:rPr>
              <a:t>y</a:t>
            </a:r>
            <a:r>
              <a:rPr sz="1800" spc="-5" dirty="0">
                <a:latin typeface="Calibri"/>
                <a:cs typeface="Calibri"/>
              </a:rPr>
              <a:t> </a:t>
            </a:r>
            <a:r>
              <a:rPr sz="1800" dirty="0">
                <a:latin typeface="Calibri"/>
                <a:cs typeface="Calibri"/>
              </a:rPr>
              <a:t>&gt;</a:t>
            </a:r>
            <a:r>
              <a:rPr sz="1800" spc="10" dirty="0">
                <a:latin typeface="Calibri"/>
                <a:cs typeface="Calibri"/>
              </a:rPr>
              <a:t> </a:t>
            </a:r>
            <a:r>
              <a:rPr sz="1800" spc="-10" dirty="0">
                <a:latin typeface="Calibri"/>
                <a:cs typeface="Calibri"/>
              </a:rPr>
              <a:t>Ywmax</a:t>
            </a:r>
            <a:endParaRPr sz="1800">
              <a:latin typeface="Calibri"/>
              <a:cs typeface="Calibri"/>
            </a:endParaRPr>
          </a:p>
        </p:txBody>
      </p:sp>
      <p:graphicFrame>
        <p:nvGraphicFramePr>
          <p:cNvPr id="51" name="Table 50"/>
          <p:cNvGraphicFramePr>
            <a:graphicFrameLocks noGrp="1"/>
          </p:cNvGraphicFramePr>
          <p:nvPr/>
        </p:nvGraphicFramePr>
        <p:xfrm>
          <a:off x="2032000" y="6343650"/>
          <a:ext cx="4165601" cy="337279"/>
        </p:xfrm>
        <a:graphic>
          <a:graphicData uri="http://schemas.openxmlformats.org/drawingml/2006/table">
            <a:tbl>
              <a:tblPr/>
              <a:tblGrid>
                <a:gridCol w="1048707"/>
                <a:gridCol w="1258448"/>
                <a:gridCol w="1048707"/>
                <a:gridCol w="809739"/>
              </a:tblGrid>
              <a:tr h="337279">
                <a:tc>
                  <a:txBody>
                    <a:bodyPr/>
                    <a:lstStyle/>
                    <a:p>
                      <a:r>
                        <a:rPr lang="en-US" sz="1400" dirty="0" smtClean="0"/>
                        <a:t>B4</a:t>
                      </a:r>
                      <a:endParaRPr lang="en-US" sz="1400" dirty="0"/>
                    </a:p>
                  </a:txBody>
                  <a:tcPr marL="121920" marR="121920" marT="34290" marB="34290">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tcPr>
                </a:tc>
                <a:tc>
                  <a:txBody>
                    <a:bodyPr/>
                    <a:lstStyle/>
                    <a:p>
                      <a:r>
                        <a:rPr lang="en-US" sz="1400" dirty="0" smtClean="0"/>
                        <a:t>B3</a:t>
                      </a:r>
                      <a:endParaRPr lang="en-US" sz="1400" dirty="0"/>
                    </a:p>
                  </a:txBody>
                  <a:tcPr marL="121920" marR="12192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B2</a:t>
                      </a:r>
                      <a:endParaRPr lang="en-US" sz="1400" dirty="0"/>
                    </a:p>
                  </a:txBody>
                  <a:tcPr marL="121920" marR="12192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B1</a:t>
                      </a:r>
                      <a:endParaRPr lang="en-US" sz="1400" dirty="0"/>
                    </a:p>
                  </a:txBody>
                  <a:tcPr marL="121920" marR="121920" marT="34290" marB="34290">
                    <a:lnL w="12700" cap="flat" cmpd="sng" algn="ctr">
                      <a:solidFill>
                        <a:schemeClr val="tx1"/>
                      </a:solidFill>
                      <a:prstDash val="solid"/>
                      <a:round/>
                      <a:headEnd type="none" w="med" len="med"/>
                      <a:tailEnd type="none" w="med" len="med"/>
                    </a:lnL>
                    <a:lnR w="12700" cmpd="sng">
                      <a:solidFill>
                        <a:schemeClr val="tx1"/>
                      </a:solid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graphicFrame>
        <p:nvGraphicFramePr>
          <p:cNvPr id="53" name="Table 52"/>
          <p:cNvGraphicFramePr>
            <a:graphicFrameLocks noGrp="1"/>
          </p:cNvGraphicFramePr>
          <p:nvPr/>
        </p:nvGraphicFramePr>
        <p:xfrm>
          <a:off x="2058649" y="6014804"/>
          <a:ext cx="4097312" cy="314793"/>
        </p:xfrm>
        <a:graphic>
          <a:graphicData uri="http://schemas.openxmlformats.org/drawingml/2006/table">
            <a:tbl>
              <a:tblPr/>
              <a:tblGrid>
                <a:gridCol w="1024328"/>
                <a:gridCol w="1285823"/>
                <a:gridCol w="914400"/>
                <a:gridCol w="872761"/>
              </a:tblGrid>
              <a:tr h="314793">
                <a:tc>
                  <a:txBody>
                    <a:bodyPr/>
                    <a:lstStyle/>
                    <a:p>
                      <a:r>
                        <a:rPr lang="en-US" sz="1400" dirty="0" smtClean="0"/>
                        <a:t>Top</a:t>
                      </a:r>
                      <a:endParaRPr lang="en-US" sz="1400" dirty="0"/>
                    </a:p>
                  </a:txBody>
                  <a:tcPr marL="121920" marR="121920" marT="34290" marB="34290">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tcPr>
                </a:tc>
                <a:tc>
                  <a:txBody>
                    <a:bodyPr/>
                    <a:lstStyle/>
                    <a:p>
                      <a:r>
                        <a:rPr lang="en-US" sz="1400" dirty="0" smtClean="0"/>
                        <a:t>Bottom</a:t>
                      </a:r>
                      <a:endParaRPr lang="en-US" sz="1400" dirty="0"/>
                    </a:p>
                  </a:txBody>
                  <a:tcPr marL="121920" marR="12192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Right</a:t>
                      </a:r>
                      <a:endParaRPr lang="en-US" sz="1400" dirty="0"/>
                    </a:p>
                  </a:txBody>
                  <a:tcPr marL="121920" marR="12192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Left</a:t>
                      </a:r>
                      <a:endParaRPr lang="en-US" sz="1400" dirty="0"/>
                    </a:p>
                  </a:txBody>
                  <a:tcPr marL="121920" marR="121920" marT="34290" marB="34290">
                    <a:lnL w="12700" cap="flat" cmpd="sng" algn="ctr">
                      <a:solidFill>
                        <a:schemeClr val="tx1"/>
                      </a:solidFill>
                      <a:prstDash val="solid"/>
                      <a:round/>
                      <a:headEnd type="none" w="med" len="med"/>
                      <a:tailEnd type="none" w="med" len="med"/>
                    </a:lnL>
                    <a:lnR w="12700" cmpd="sng">
                      <a:solidFill>
                        <a:schemeClr val="tx1"/>
                      </a:solid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091" y="134493"/>
            <a:ext cx="11989816" cy="307777"/>
          </a:xfrm>
        </p:spPr>
        <p:txBody>
          <a:bodyPr/>
          <a:lstStyle/>
          <a:p>
            <a:pPr algn="l"/>
            <a:r>
              <a:rPr lang="en-US" dirty="0" smtClean="0"/>
              <a:t>Problem</a:t>
            </a:r>
            <a:endParaRPr lang="en-US" dirty="0"/>
          </a:p>
        </p:txBody>
      </p:sp>
      <p:sp>
        <p:nvSpPr>
          <p:cNvPr id="3" name="Content Placeholder 2"/>
          <p:cNvSpPr>
            <a:spLocks noGrp="1"/>
          </p:cNvSpPr>
          <p:nvPr>
            <p:ph idx="1"/>
          </p:nvPr>
        </p:nvSpPr>
        <p:spPr/>
        <p:txBody>
          <a:bodyPr>
            <a:normAutofit/>
          </a:bodyPr>
          <a:lstStyle/>
          <a:p>
            <a:pPr algn="just">
              <a:buNone/>
            </a:pPr>
            <a:r>
              <a:rPr lang="en-US" spc="-100" dirty="0" smtClean="0">
                <a:solidFill>
                  <a:srgbClr val="1F487C"/>
                </a:solidFill>
                <a:latin typeface="Cambria"/>
                <a:cs typeface="Cambria"/>
              </a:rPr>
              <a:t> Q.1.  Use Cohen Sutherland line clipping Algorithm to clip a line starting from (-13,5) and ending at (17,11)against a clip window having the lower left corner at (-8,-4) and upper right corner at (12,8).</a:t>
            </a:r>
          </a:p>
          <a:p>
            <a:pPr algn="just">
              <a:buNone/>
            </a:pPr>
            <a:r>
              <a:rPr lang="en-US" spc="-75" dirty="0" smtClean="0">
                <a:solidFill>
                  <a:schemeClr val="tx1">
                    <a:lumMod val="95000"/>
                    <a:lumOff val="5000"/>
                  </a:schemeClr>
                </a:solidFill>
                <a:latin typeface="Cambria"/>
                <a:cs typeface="Cambria"/>
              </a:rPr>
              <a:t>Q.2.Clip</a:t>
            </a:r>
            <a:r>
              <a:rPr lang="en-US" spc="-210" dirty="0" smtClean="0">
                <a:solidFill>
                  <a:schemeClr val="tx1">
                    <a:lumMod val="95000"/>
                    <a:lumOff val="5000"/>
                  </a:schemeClr>
                </a:solidFill>
                <a:latin typeface="Cambria"/>
                <a:cs typeface="Cambria"/>
              </a:rPr>
              <a:t> </a:t>
            </a:r>
            <a:r>
              <a:rPr lang="en-US" dirty="0">
                <a:solidFill>
                  <a:schemeClr val="tx1">
                    <a:lumMod val="95000"/>
                    <a:lumOff val="5000"/>
                  </a:schemeClr>
                </a:solidFill>
                <a:latin typeface="Cambria"/>
                <a:cs typeface="Cambria"/>
              </a:rPr>
              <a:t>a</a:t>
            </a:r>
            <a:r>
              <a:rPr lang="en-US" spc="-190" dirty="0">
                <a:solidFill>
                  <a:schemeClr val="tx1">
                    <a:lumMod val="95000"/>
                    <a:lumOff val="5000"/>
                  </a:schemeClr>
                </a:solidFill>
                <a:latin typeface="Cambria"/>
                <a:cs typeface="Cambria"/>
              </a:rPr>
              <a:t> </a:t>
            </a:r>
            <a:r>
              <a:rPr lang="en-US" spc="-75" dirty="0">
                <a:solidFill>
                  <a:schemeClr val="tx1">
                    <a:lumMod val="95000"/>
                    <a:lumOff val="5000"/>
                  </a:schemeClr>
                </a:solidFill>
                <a:latin typeface="Cambria"/>
                <a:cs typeface="Cambria"/>
              </a:rPr>
              <a:t>line</a:t>
            </a:r>
            <a:r>
              <a:rPr lang="en-US" spc="-235" dirty="0">
                <a:solidFill>
                  <a:schemeClr val="tx1">
                    <a:lumMod val="95000"/>
                    <a:lumOff val="5000"/>
                  </a:schemeClr>
                </a:solidFill>
                <a:latin typeface="Cambria"/>
                <a:cs typeface="Cambria"/>
              </a:rPr>
              <a:t> </a:t>
            </a:r>
            <a:r>
              <a:rPr lang="en-US" spc="-75" dirty="0">
                <a:solidFill>
                  <a:schemeClr val="tx1">
                    <a:lumMod val="95000"/>
                    <a:lumOff val="5000"/>
                  </a:schemeClr>
                </a:solidFill>
                <a:latin typeface="Cambria"/>
                <a:cs typeface="Cambria"/>
              </a:rPr>
              <a:t>with</a:t>
            </a:r>
            <a:r>
              <a:rPr lang="en-US" spc="-225" dirty="0">
                <a:solidFill>
                  <a:schemeClr val="tx1">
                    <a:lumMod val="95000"/>
                    <a:lumOff val="5000"/>
                  </a:schemeClr>
                </a:solidFill>
                <a:latin typeface="Cambria"/>
                <a:cs typeface="Cambria"/>
              </a:rPr>
              <a:t> </a:t>
            </a:r>
            <a:r>
              <a:rPr lang="en-US" spc="-65" dirty="0">
                <a:solidFill>
                  <a:schemeClr val="tx1">
                    <a:lumMod val="95000"/>
                    <a:lumOff val="5000"/>
                  </a:schemeClr>
                </a:solidFill>
                <a:latin typeface="Cambria"/>
                <a:cs typeface="Cambria"/>
              </a:rPr>
              <a:t>end</a:t>
            </a:r>
            <a:r>
              <a:rPr lang="en-US" spc="-210" dirty="0">
                <a:solidFill>
                  <a:schemeClr val="tx1">
                    <a:lumMod val="95000"/>
                    <a:lumOff val="5000"/>
                  </a:schemeClr>
                </a:solidFill>
                <a:latin typeface="Cambria"/>
                <a:cs typeface="Cambria"/>
              </a:rPr>
              <a:t> </a:t>
            </a:r>
            <a:r>
              <a:rPr lang="en-US" spc="-75" dirty="0">
                <a:solidFill>
                  <a:schemeClr val="tx1">
                    <a:lumMod val="95000"/>
                    <a:lumOff val="5000"/>
                  </a:schemeClr>
                </a:solidFill>
                <a:latin typeface="Cambria"/>
                <a:cs typeface="Cambria"/>
              </a:rPr>
              <a:t>point</a:t>
            </a:r>
            <a:r>
              <a:rPr lang="en-US" spc="-240" dirty="0">
                <a:solidFill>
                  <a:schemeClr val="tx1">
                    <a:lumMod val="95000"/>
                    <a:lumOff val="5000"/>
                  </a:schemeClr>
                </a:solidFill>
                <a:latin typeface="Cambria"/>
                <a:cs typeface="Cambria"/>
              </a:rPr>
              <a:t> </a:t>
            </a:r>
            <a:r>
              <a:rPr lang="en-US" spc="-90" dirty="0">
                <a:solidFill>
                  <a:schemeClr val="tx1">
                    <a:lumMod val="95000"/>
                    <a:lumOff val="5000"/>
                  </a:schemeClr>
                </a:solidFill>
                <a:latin typeface="Cambria"/>
                <a:cs typeface="Cambria"/>
              </a:rPr>
              <a:t>A(1,60)</a:t>
            </a:r>
            <a:r>
              <a:rPr lang="en-US" spc="-225" dirty="0">
                <a:solidFill>
                  <a:schemeClr val="tx1">
                    <a:lumMod val="95000"/>
                    <a:lumOff val="5000"/>
                  </a:schemeClr>
                </a:solidFill>
                <a:latin typeface="Cambria"/>
                <a:cs typeface="Cambria"/>
              </a:rPr>
              <a:t> </a:t>
            </a:r>
            <a:r>
              <a:rPr lang="en-US" dirty="0">
                <a:solidFill>
                  <a:schemeClr val="tx1">
                    <a:lumMod val="95000"/>
                    <a:lumOff val="5000"/>
                  </a:schemeClr>
                </a:solidFill>
                <a:latin typeface="Cambria"/>
                <a:cs typeface="Cambria"/>
              </a:rPr>
              <a:t>,</a:t>
            </a:r>
            <a:r>
              <a:rPr lang="en-US" spc="-204" dirty="0">
                <a:solidFill>
                  <a:schemeClr val="tx1">
                    <a:lumMod val="95000"/>
                    <a:lumOff val="5000"/>
                  </a:schemeClr>
                </a:solidFill>
                <a:latin typeface="Cambria"/>
                <a:cs typeface="Cambria"/>
              </a:rPr>
              <a:t> </a:t>
            </a:r>
            <a:r>
              <a:rPr lang="en-US" spc="-95" dirty="0">
                <a:solidFill>
                  <a:schemeClr val="tx1">
                    <a:lumMod val="95000"/>
                    <a:lumOff val="5000"/>
                  </a:schemeClr>
                </a:solidFill>
                <a:latin typeface="Cambria"/>
                <a:cs typeface="Cambria"/>
              </a:rPr>
              <a:t>B(20,120)</a:t>
            </a:r>
            <a:r>
              <a:rPr lang="en-US" spc="-245" dirty="0">
                <a:solidFill>
                  <a:schemeClr val="tx1">
                    <a:lumMod val="95000"/>
                    <a:lumOff val="5000"/>
                  </a:schemeClr>
                </a:solidFill>
                <a:latin typeface="Cambria"/>
                <a:cs typeface="Cambria"/>
              </a:rPr>
              <a:t> </a:t>
            </a:r>
            <a:r>
              <a:rPr lang="en-US" spc="-90" dirty="0">
                <a:solidFill>
                  <a:schemeClr val="tx1">
                    <a:lumMod val="95000"/>
                    <a:lumOff val="5000"/>
                  </a:schemeClr>
                </a:solidFill>
                <a:latin typeface="Cambria"/>
                <a:cs typeface="Cambria"/>
              </a:rPr>
              <a:t>against</a:t>
            </a:r>
            <a:r>
              <a:rPr lang="en-US" spc="-215" dirty="0">
                <a:solidFill>
                  <a:schemeClr val="tx1">
                    <a:lumMod val="95000"/>
                    <a:lumOff val="5000"/>
                  </a:schemeClr>
                </a:solidFill>
                <a:latin typeface="Cambria"/>
                <a:cs typeface="Cambria"/>
              </a:rPr>
              <a:t> </a:t>
            </a:r>
            <a:r>
              <a:rPr lang="en-US" dirty="0">
                <a:solidFill>
                  <a:schemeClr val="tx1">
                    <a:lumMod val="95000"/>
                    <a:lumOff val="5000"/>
                  </a:schemeClr>
                </a:solidFill>
                <a:latin typeface="Cambria"/>
                <a:cs typeface="Cambria"/>
              </a:rPr>
              <a:t>a</a:t>
            </a:r>
            <a:r>
              <a:rPr lang="en-US" spc="-215" dirty="0">
                <a:solidFill>
                  <a:schemeClr val="tx1">
                    <a:lumMod val="95000"/>
                    <a:lumOff val="5000"/>
                  </a:schemeClr>
                </a:solidFill>
                <a:latin typeface="Cambria"/>
                <a:cs typeface="Cambria"/>
              </a:rPr>
              <a:t> </a:t>
            </a:r>
            <a:r>
              <a:rPr lang="en-US" spc="-75" dirty="0">
                <a:solidFill>
                  <a:schemeClr val="tx1">
                    <a:lumMod val="95000"/>
                    <a:lumOff val="5000"/>
                  </a:schemeClr>
                </a:solidFill>
                <a:latin typeface="Cambria"/>
                <a:cs typeface="Cambria"/>
              </a:rPr>
              <a:t>clip </a:t>
            </a:r>
            <a:r>
              <a:rPr lang="en-US" spc="-520" dirty="0">
                <a:solidFill>
                  <a:schemeClr val="tx1">
                    <a:lumMod val="95000"/>
                    <a:lumOff val="5000"/>
                  </a:schemeClr>
                </a:solidFill>
                <a:latin typeface="Cambria"/>
                <a:cs typeface="Cambria"/>
              </a:rPr>
              <a:t> </a:t>
            </a:r>
            <a:r>
              <a:rPr lang="en-US" spc="-110" dirty="0">
                <a:solidFill>
                  <a:schemeClr val="tx1">
                    <a:lumMod val="95000"/>
                    <a:lumOff val="5000"/>
                  </a:schemeClr>
                </a:solidFill>
                <a:latin typeface="Cambria"/>
                <a:cs typeface="Cambria"/>
              </a:rPr>
              <a:t>w</a:t>
            </a:r>
            <a:r>
              <a:rPr lang="en-US" spc="-95" dirty="0">
                <a:solidFill>
                  <a:schemeClr val="tx1">
                    <a:lumMod val="95000"/>
                    <a:lumOff val="5000"/>
                  </a:schemeClr>
                </a:solidFill>
                <a:latin typeface="Cambria"/>
                <a:cs typeface="Cambria"/>
              </a:rPr>
              <a:t>in</a:t>
            </a:r>
            <a:r>
              <a:rPr lang="en-US" spc="-110" dirty="0">
                <a:solidFill>
                  <a:schemeClr val="tx1">
                    <a:lumMod val="95000"/>
                    <a:lumOff val="5000"/>
                  </a:schemeClr>
                </a:solidFill>
                <a:latin typeface="Cambria"/>
                <a:cs typeface="Cambria"/>
              </a:rPr>
              <a:t>d</a:t>
            </a:r>
            <a:r>
              <a:rPr lang="en-US" spc="-100" dirty="0">
                <a:solidFill>
                  <a:schemeClr val="tx1">
                    <a:lumMod val="95000"/>
                    <a:lumOff val="5000"/>
                  </a:schemeClr>
                </a:solidFill>
                <a:latin typeface="Cambria"/>
                <a:cs typeface="Cambria"/>
              </a:rPr>
              <a:t>o</a:t>
            </a:r>
            <a:r>
              <a:rPr lang="en-US" dirty="0">
                <a:solidFill>
                  <a:schemeClr val="tx1">
                    <a:lumMod val="95000"/>
                    <a:lumOff val="5000"/>
                  </a:schemeClr>
                </a:solidFill>
                <a:latin typeface="Cambria"/>
                <a:cs typeface="Cambria"/>
              </a:rPr>
              <a:t>w</a:t>
            </a:r>
            <a:r>
              <a:rPr lang="en-US" spc="-229" dirty="0">
                <a:solidFill>
                  <a:schemeClr val="tx1">
                    <a:lumMod val="95000"/>
                    <a:lumOff val="5000"/>
                  </a:schemeClr>
                </a:solidFill>
                <a:latin typeface="Cambria"/>
                <a:cs typeface="Cambria"/>
              </a:rPr>
              <a:t> </a:t>
            </a:r>
            <a:r>
              <a:rPr lang="en-US" spc="-110" dirty="0">
                <a:solidFill>
                  <a:schemeClr val="tx1">
                    <a:lumMod val="95000"/>
                    <a:lumOff val="5000"/>
                  </a:schemeClr>
                </a:solidFill>
                <a:latin typeface="Cambria"/>
                <a:cs typeface="Cambria"/>
              </a:rPr>
              <a:t>w</a:t>
            </a:r>
            <a:r>
              <a:rPr lang="en-US" spc="-95" dirty="0">
                <a:solidFill>
                  <a:schemeClr val="tx1">
                    <a:lumMod val="95000"/>
                    <a:lumOff val="5000"/>
                  </a:schemeClr>
                </a:solidFill>
                <a:latin typeface="Cambria"/>
                <a:cs typeface="Cambria"/>
              </a:rPr>
              <a:t>it</a:t>
            </a:r>
            <a:r>
              <a:rPr lang="en-US" dirty="0">
                <a:solidFill>
                  <a:schemeClr val="tx1">
                    <a:lumMod val="95000"/>
                    <a:lumOff val="5000"/>
                  </a:schemeClr>
                </a:solidFill>
                <a:latin typeface="Cambria"/>
                <a:cs typeface="Cambria"/>
              </a:rPr>
              <a:t>h</a:t>
            </a:r>
            <a:r>
              <a:rPr lang="en-US" spc="-225" dirty="0">
                <a:solidFill>
                  <a:schemeClr val="tx1">
                    <a:lumMod val="95000"/>
                    <a:lumOff val="5000"/>
                  </a:schemeClr>
                </a:solidFill>
                <a:latin typeface="Cambria"/>
                <a:cs typeface="Cambria"/>
              </a:rPr>
              <a:t> </a:t>
            </a:r>
            <a:r>
              <a:rPr lang="en-US" spc="-100" dirty="0">
                <a:solidFill>
                  <a:schemeClr val="tx1">
                    <a:lumMod val="95000"/>
                    <a:lumOff val="5000"/>
                  </a:schemeClr>
                </a:solidFill>
                <a:latin typeface="Cambria"/>
                <a:cs typeface="Cambria"/>
              </a:rPr>
              <a:t>lo</a:t>
            </a:r>
            <a:r>
              <a:rPr lang="en-US" spc="-135" dirty="0">
                <a:solidFill>
                  <a:schemeClr val="tx1">
                    <a:lumMod val="95000"/>
                    <a:lumOff val="5000"/>
                  </a:schemeClr>
                </a:solidFill>
                <a:latin typeface="Cambria"/>
                <a:cs typeface="Cambria"/>
              </a:rPr>
              <a:t>w</a:t>
            </a:r>
            <a:r>
              <a:rPr lang="en-US" spc="-95" dirty="0">
                <a:solidFill>
                  <a:schemeClr val="tx1">
                    <a:lumMod val="95000"/>
                    <a:lumOff val="5000"/>
                  </a:schemeClr>
                </a:solidFill>
                <a:latin typeface="Cambria"/>
                <a:cs typeface="Cambria"/>
              </a:rPr>
              <a:t>e</a:t>
            </a:r>
            <a:r>
              <a:rPr lang="en-US" dirty="0">
                <a:solidFill>
                  <a:schemeClr val="tx1">
                    <a:lumMod val="95000"/>
                    <a:lumOff val="5000"/>
                  </a:schemeClr>
                </a:solidFill>
                <a:latin typeface="Cambria"/>
                <a:cs typeface="Cambria"/>
              </a:rPr>
              <a:t>r</a:t>
            </a:r>
            <a:r>
              <a:rPr lang="en-US" spc="-229" dirty="0">
                <a:solidFill>
                  <a:schemeClr val="tx1">
                    <a:lumMod val="95000"/>
                    <a:lumOff val="5000"/>
                  </a:schemeClr>
                </a:solidFill>
                <a:latin typeface="Cambria"/>
                <a:cs typeface="Cambria"/>
              </a:rPr>
              <a:t> </a:t>
            </a:r>
            <a:r>
              <a:rPr lang="en-US" spc="-105" dirty="0">
                <a:solidFill>
                  <a:schemeClr val="tx1">
                    <a:lumMod val="95000"/>
                    <a:lumOff val="5000"/>
                  </a:schemeClr>
                </a:solidFill>
                <a:latin typeface="Cambria"/>
                <a:cs typeface="Cambria"/>
              </a:rPr>
              <a:t>m</a:t>
            </a:r>
            <a:r>
              <a:rPr lang="en-US" spc="-100" dirty="0">
                <a:solidFill>
                  <a:schemeClr val="tx1">
                    <a:lumMod val="95000"/>
                    <a:lumOff val="5000"/>
                  </a:schemeClr>
                </a:solidFill>
                <a:latin typeface="Cambria"/>
                <a:cs typeface="Cambria"/>
              </a:rPr>
              <a:t>os</a:t>
            </a:r>
            <a:r>
              <a:rPr lang="en-US" dirty="0">
                <a:solidFill>
                  <a:schemeClr val="tx1">
                    <a:lumMod val="95000"/>
                    <a:lumOff val="5000"/>
                  </a:schemeClr>
                </a:solidFill>
                <a:latin typeface="Cambria"/>
                <a:cs typeface="Cambria"/>
              </a:rPr>
              <a:t>t</a:t>
            </a:r>
            <a:r>
              <a:rPr lang="en-US" spc="-190" dirty="0">
                <a:solidFill>
                  <a:schemeClr val="tx1">
                    <a:lumMod val="95000"/>
                    <a:lumOff val="5000"/>
                  </a:schemeClr>
                </a:solidFill>
                <a:latin typeface="Cambria"/>
                <a:cs typeface="Cambria"/>
              </a:rPr>
              <a:t> </a:t>
            </a:r>
            <a:r>
              <a:rPr lang="en-US" spc="-100" dirty="0">
                <a:solidFill>
                  <a:schemeClr val="tx1">
                    <a:lumMod val="95000"/>
                    <a:lumOff val="5000"/>
                  </a:schemeClr>
                </a:solidFill>
                <a:latin typeface="Cambria"/>
                <a:cs typeface="Cambria"/>
              </a:rPr>
              <a:t>l</a:t>
            </a:r>
            <a:r>
              <a:rPr lang="en-US" spc="-95" dirty="0">
                <a:solidFill>
                  <a:schemeClr val="tx1">
                    <a:lumMod val="95000"/>
                    <a:lumOff val="5000"/>
                  </a:schemeClr>
                </a:solidFill>
                <a:latin typeface="Cambria"/>
                <a:cs typeface="Cambria"/>
              </a:rPr>
              <a:t>e</a:t>
            </a:r>
            <a:r>
              <a:rPr lang="en-US" spc="-105" dirty="0">
                <a:solidFill>
                  <a:schemeClr val="tx1">
                    <a:lumMod val="95000"/>
                    <a:lumOff val="5000"/>
                  </a:schemeClr>
                </a:solidFill>
                <a:latin typeface="Cambria"/>
                <a:cs typeface="Cambria"/>
              </a:rPr>
              <a:t>f</a:t>
            </a:r>
            <a:r>
              <a:rPr lang="en-US" dirty="0">
                <a:solidFill>
                  <a:schemeClr val="tx1">
                    <a:lumMod val="95000"/>
                    <a:lumOff val="5000"/>
                  </a:schemeClr>
                </a:solidFill>
                <a:latin typeface="Cambria"/>
                <a:cs typeface="Cambria"/>
              </a:rPr>
              <a:t>t</a:t>
            </a:r>
            <a:r>
              <a:rPr lang="en-US" spc="-215" dirty="0">
                <a:solidFill>
                  <a:schemeClr val="tx1">
                    <a:lumMod val="95000"/>
                    <a:lumOff val="5000"/>
                  </a:schemeClr>
                </a:solidFill>
                <a:latin typeface="Cambria"/>
                <a:cs typeface="Cambria"/>
              </a:rPr>
              <a:t> </a:t>
            </a:r>
            <a:r>
              <a:rPr lang="en-US" spc="-100" dirty="0">
                <a:solidFill>
                  <a:schemeClr val="tx1">
                    <a:lumMod val="95000"/>
                    <a:lumOff val="5000"/>
                  </a:schemeClr>
                </a:solidFill>
                <a:latin typeface="Cambria"/>
                <a:cs typeface="Cambria"/>
              </a:rPr>
              <a:t>co</a:t>
            </a:r>
            <a:r>
              <a:rPr lang="en-US" spc="-105" dirty="0">
                <a:solidFill>
                  <a:schemeClr val="tx1">
                    <a:lumMod val="95000"/>
                    <a:lumOff val="5000"/>
                  </a:schemeClr>
                </a:solidFill>
                <a:latin typeface="Cambria"/>
                <a:cs typeface="Cambria"/>
              </a:rPr>
              <a:t>r</a:t>
            </a:r>
            <a:r>
              <a:rPr lang="en-US" spc="-95" dirty="0">
                <a:solidFill>
                  <a:schemeClr val="tx1">
                    <a:lumMod val="95000"/>
                    <a:lumOff val="5000"/>
                  </a:schemeClr>
                </a:solidFill>
                <a:latin typeface="Cambria"/>
                <a:cs typeface="Cambria"/>
              </a:rPr>
              <a:t>ne</a:t>
            </a:r>
            <a:r>
              <a:rPr lang="en-US" dirty="0">
                <a:solidFill>
                  <a:schemeClr val="tx1">
                    <a:lumMod val="95000"/>
                    <a:lumOff val="5000"/>
                  </a:schemeClr>
                </a:solidFill>
                <a:latin typeface="Cambria"/>
                <a:cs typeface="Cambria"/>
              </a:rPr>
              <a:t>r</a:t>
            </a:r>
            <a:r>
              <a:rPr lang="en-US" spc="-229" dirty="0">
                <a:solidFill>
                  <a:schemeClr val="tx1">
                    <a:lumMod val="95000"/>
                    <a:lumOff val="5000"/>
                  </a:schemeClr>
                </a:solidFill>
                <a:latin typeface="Cambria"/>
                <a:cs typeface="Cambria"/>
              </a:rPr>
              <a:t> </a:t>
            </a:r>
            <a:r>
              <a:rPr lang="en-US" spc="-95" dirty="0">
                <a:solidFill>
                  <a:schemeClr val="tx1">
                    <a:lumMod val="95000"/>
                    <a:lumOff val="5000"/>
                  </a:schemeClr>
                </a:solidFill>
                <a:latin typeface="Cambria"/>
                <a:cs typeface="Cambria"/>
              </a:rPr>
              <a:t>a</a:t>
            </a:r>
            <a:r>
              <a:rPr lang="en-US" dirty="0">
                <a:solidFill>
                  <a:schemeClr val="tx1">
                    <a:lumMod val="95000"/>
                    <a:lumOff val="5000"/>
                  </a:schemeClr>
                </a:solidFill>
                <a:latin typeface="Cambria"/>
                <a:cs typeface="Cambria"/>
              </a:rPr>
              <a:t>t</a:t>
            </a:r>
            <a:r>
              <a:rPr lang="en-US" spc="215" dirty="0">
                <a:solidFill>
                  <a:schemeClr val="tx1">
                    <a:lumMod val="95000"/>
                    <a:lumOff val="5000"/>
                  </a:schemeClr>
                </a:solidFill>
                <a:latin typeface="Cambria"/>
                <a:cs typeface="Cambria"/>
              </a:rPr>
              <a:t> </a:t>
            </a:r>
            <a:r>
              <a:rPr lang="en-US" spc="-95" dirty="0">
                <a:solidFill>
                  <a:schemeClr val="tx1">
                    <a:lumMod val="95000"/>
                    <a:lumOff val="5000"/>
                  </a:schemeClr>
                </a:solidFill>
                <a:latin typeface="Cambria"/>
                <a:cs typeface="Cambria"/>
              </a:rPr>
              <a:t>P</a:t>
            </a:r>
            <a:r>
              <a:rPr lang="en-US" spc="-105" dirty="0">
                <a:solidFill>
                  <a:schemeClr val="tx1">
                    <a:lumMod val="95000"/>
                    <a:lumOff val="5000"/>
                  </a:schemeClr>
                </a:solidFill>
                <a:latin typeface="Cambria"/>
                <a:cs typeface="Cambria"/>
              </a:rPr>
              <a:t>1(10</a:t>
            </a:r>
            <a:r>
              <a:rPr lang="en-US" spc="-85" dirty="0">
                <a:solidFill>
                  <a:schemeClr val="tx1">
                    <a:lumMod val="95000"/>
                    <a:lumOff val="5000"/>
                  </a:schemeClr>
                </a:solidFill>
                <a:latin typeface="Cambria"/>
                <a:cs typeface="Cambria"/>
              </a:rPr>
              <a:t>,</a:t>
            </a:r>
            <a:r>
              <a:rPr lang="en-US" spc="-105" dirty="0">
                <a:solidFill>
                  <a:schemeClr val="tx1">
                    <a:lumMod val="95000"/>
                    <a:lumOff val="5000"/>
                  </a:schemeClr>
                </a:solidFill>
                <a:latin typeface="Cambria"/>
                <a:cs typeface="Cambria"/>
              </a:rPr>
              <a:t>10</a:t>
            </a:r>
            <a:r>
              <a:rPr lang="en-US" dirty="0">
                <a:solidFill>
                  <a:schemeClr val="tx1">
                    <a:lumMod val="95000"/>
                    <a:lumOff val="5000"/>
                  </a:schemeClr>
                </a:solidFill>
                <a:latin typeface="Cambria"/>
                <a:cs typeface="Cambria"/>
              </a:rPr>
              <a:t>)</a:t>
            </a:r>
            <a:r>
              <a:rPr lang="en-US" spc="-245" dirty="0">
                <a:solidFill>
                  <a:schemeClr val="tx1">
                    <a:lumMod val="95000"/>
                    <a:lumOff val="5000"/>
                  </a:schemeClr>
                </a:solidFill>
                <a:latin typeface="Cambria"/>
                <a:cs typeface="Cambria"/>
              </a:rPr>
              <a:t> </a:t>
            </a:r>
            <a:r>
              <a:rPr lang="en-US" spc="-95" dirty="0">
                <a:solidFill>
                  <a:schemeClr val="tx1">
                    <a:lumMod val="95000"/>
                    <a:lumOff val="5000"/>
                  </a:schemeClr>
                </a:solidFill>
                <a:latin typeface="Cambria"/>
                <a:cs typeface="Cambria"/>
              </a:rPr>
              <a:t>an</a:t>
            </a:r>
            <a:r>
              <a:rPr lang="en-US" dirty="0">
                <a:solidFill>
                  <a:schemeClr val="tx1">
                    <a:lumMod val="95000"/>
                    <a:lumOff val="5000"/>
                  </a:schemeClr>
                </a:solidFill>
                <a:latin typeface="Cambria"/>
                <a:cs typeface="Cambria"/>
              </a:rPr>
              <a:t>d</a:t>
            </a:r>
            <a:r>
              <a:rPr lang="en-US" spc="-204" dirty="0">
                <a:solidFill>
                  <a:schemeClr val="tx1">
                    <a:lumMod val="95000"/>
                    <a:lumOff val="5000"/>
                  </a:schemeClr>
                </a:solidFill>
                <a:latin typeface="Cambria"/>
                <a:cs typeface="Cambria"/>
              </a:rPr>
              <a:t> </a:t>
            </a:r>
            <a:r>
              <a:rPr lang="en-US" spc="-105" dirty="0">
                <a:solidFill>
                  <a:schemeClr val="tx1">
                    <a:lumMod val="95000"/>
                    <a:lumOff val="5000"/>
                  </a:schemeClr>
                </a:solidFill>
                <a:latin typeface="Cambria"/>
                <a:cs typeface="Cambria"/>
              </a:rPr>
              <a:t>u</a:t>
            </a:r>
            <a:r>
              <a:rPr lang="en-US" spc="-90" dirty="0">
                <a:solidFill>
                  <a:schemeClr val="tx1">
                    <a:lumMod val="95000"/>
                    <a:lumOff val="5000"/>
                  </a:schemeClr>
                </a:solidFill>
                <a:latin typeface="Cambria"/>
                <a:cs typeface="Cambria"/>
              </a:rPr>
              <a:t>pp</a:t>
            </a:r>
            <a:r>
              <a:rPr lang="en-US" spc="-95" dirty="0">
                <a:solidFill>
                  <a:schemeClr val="tx1">
                    <a:lumMod val="95000"/>
                    <a:lumOff val="5000"/>
                  </a:schemeClr>
                </a:solidFill>
                <a:latin typeface="Cambria"/>
                <a:cs typeface="Cambria"/>
              </a:rPr>
              <a:t>e</a:t>
            </a:r>
            <a:r>
              <a:rPr lang="en-US" dirty="0">
                <a:solidFill>
                  <a:schemeClr val="tx1">
                    <a:lumMod val="95000"/>
                    <a:lumOff val="5000"/>
                  </a:schemeClr>
                </a:solidFill>
                <a:latin typeface="Cambria"/>
                <a:cs typeface="Cambria"/>
              </a:rPr>
              <a:t>r  </a:t>
            </a:r>
            <a:r>
              <a:rPr lang="en-US" spc="-105" dirty="0">
                <a:solidFill>
                  <a:schemeClr val="tx1">
                    <a:lumMod val="95000"/>
                    <a:lumOff val="5000"/>
                  </a:schemeClr>
                </a:solidFill>
                <a:latin typeface="Cambria"/>
                <a:cs typeface="Cambria"/>
              </a:rPr>
              <a:t>r</a:t>
            </a:r>
            <a:r>
              <a:rPr lang="en-US" spc="-95" dirty="0">
                <a:solidFill>
                  <a:schemeClr val="tx1">
                    <a:lumMod val="95000"/>
                    <a:lumOff val="5000"/>
                  </a:schemeClr>
                </a:solidFill>
                <a:latin typeface="Cambria"/>
                <a:cs typeface="Cambria"/>
              </a:rPr>
              <a:t>i</a:t>
            </a:r>
            <a:r>
              <a:rPr lang="en-US" spc="-135" dirty="0">
                <a:solidFill>
                  <a:schemeClr val="tx1">
                    <a:lumMod val="95000"/>
                    <a:lumOff val="5000"/>
                  </a:schemeClr>
                </a:solidFill>
                <a:latin typeface="Cambria"/>
                <a:cs typeface="Cambria"/>
              </a:rPr>
              <a:t>g</a:t>
            </a:r>
            <a:r>
              <a:rPr lang="en-US" spc="-105" dirty="0">
                <a:solidFill>
                  <a:schemeClr val="tx1">
                    <a:lumMod val="95000"/>
                    <a:lumOff val="5000"/>
                  </a:schemeClr>
                </a:solidFill>
                <a:latin typeface="Cambria"/>
                <a:cs typeface="Cambria"/>
              </a:rPr>
              <a:t>h</a:t>
            </a:r>
            <a:r>
              <a:rPr lang="en-US" dirty="0">
                <a:solidFill>
                  <a:schemeClr val="tx1">
                    <a:lumMod val="95000"/>
                    <a:lumOff val="5000"/>
                  </a:schemeClr>
                </a:solidFill>
                <a:latin typeface="Cambria"/>
                <a:cs typeface="Cambria"/>
              </a:rPr>
              <a:t>t</a:t>
            </a:r>
            <a:r>
              <a:rPr lang="en-US" spc="-240" dirty="0">
                <a:solidFill>
                  <a:schemeClr val="tx1">
                    <a:lumMod val="95000"/>
                    <a:lumOff val="5000"/>
                  </a:schemeClr>
                </a:solidFill>
                <a:latin typeface="Cambria"/>
                <a:cs typeface="Cambria"/>
              </a:rPr>
              <a:t> </a:t>
            </a:r>
            <a:r>
              <a:rPr lang="en-US" spc="-100" dirty="0">
                <a:solidFill>
                  <a:schemeClr val="tx1">
                    <a:lumMod val="95000"/>
                    <a:lumOff val="5000"/>
                  </a:schemeClr>
                </a:solidFill>
                <a:latin typeface="Cambria"/>
                <a:cs typeface="Cambria"/>
              </a:rPr>
              <a:t>co</a:t>
            </a:r>
            <a:r>
              <a:rPr lang="en-US" spc="-105" dirty="0">
                <a:solidFill>
                  <a:schemeClr val="tx1">
                    <a:lumMod val="95000"/>
                    <a:lumOff val="5000"/>
                  </a:schemeClr>
                </a:solidFill>
                <a:latin typeface="Cambria"/>
                <a:cs typeface="Cambria"/>
              </a:rPr>
              <a:t>r</a:t>
            </a:r>
            <a:r>
              <a:rPr lang="en-US" spc="-95" dirty="0">
                <a:solidFill>
                  <a:schemeClr val="tx1">
                    <a:lumMod val="95000"/>
                    <a:lumOff val="5000"/>
                  </a:schemeClr>
                </a:solidFill>
                <a:latin typeface="Cambria"/>
                <a:cs typeface="Cambria"/>
              </a:rPr>
              <a:t>ne</a:t>
            </a:r>
            <a:r>
              <a:rPr lang="en-US" dirty="0">
                <a:solidFill>
                  <a:schemeClr val="tx1">
                    <a:lumMod val="95000"/>
                    <a:lumOff val="5000"/>
                  </a:schemeClr>
                </a:solidFill>
                <a:latin typeface="Cambria"/>
                <a:cs typeface="Cambria"/>
              </a:rPr>
              <a:t>r</a:t>
            </a:r>
            <a:r>
              <a:rPr lang="en-US" spc="-204" dirty="0">
                <a:solidFill>
                  <a:schemeClr val="tx1">
                    <a:lumMod val="95000"/>
                    <a:lumOff val="5000"/>
                  </a:schemeClr>
                </a:solidFill>
                <a:latin typeface="Cambria"/>
                <a:cs typeface="Cambria"/>
              </a:rPr>
              <a:t> </a:t>
            </a:r>
            <a:r>
              <a:rPr lang="en-US" spc="-95" dirty="0">
                <a:solidFill>
                  <a:schemeClr val="tx1">
                    <a:lumMod val="95000"/>
                    <a:lumOff val="5000"/>
                  </a:schemeClr>
                </a:solidFill>
                <a:latin typeface="Cambria"/>
                <a:cs typeface="Cambria"/>
              </a:rPr>
              <a:t>a</a:t>
            </a:r>
            <a:r>
              <a:rPr lang="en-US" dirty="0">
                <a:solidFill>
                  <a:schemeClr val="tx1">
                    <a:lumMod val="95000"/>
                    <a:lumOff val="5000"/>
                  </a:schemeClr>
                </a:solidFill>
                <a:latin typeface="Cambria"/>
                <a:cs typeface="Cambria"/>
              </a:rPr>
              <a:t>t</a:t>
            </a:r>
            <a:r>
              <a:rPr lang="en-US" spc="-215" dirty="0">
                <a:solidFill>
                  <a:schemeClr val="tx1">
                    <a:lumMod val="95000"/>
                    <a:lumOff val="5000"/>
                  </a:schemeClr>
                </a:solidFill>
                <a:latin typeface="Cambria"/>
                <a:cs typeface="Cambria"/>
              </a:rPr>
              <a:t> </a:t>
            </a:r>
            <a:r>
              <a:rPr lang="en-US" spc="-95" dirty="0">
                <a:solidFill>
                  <a:schemeClr val="tx1">
                    <a:lumMod val="95000"/>
                    <a:lumOff val="5000"/>
                  </a:schemeClr>
                </a:solidFill>
                <a:latin typeface="Cambria"/>
                <a:cs typeface="Cambria"/>
              </a:rPr>
              <a:t>P</a:t>
            </a:r>
            <a:r>
              <a:rPr lang="en-US" spc="-110" dirty="0">
                <a:solidFill>
                  <a:schemeClr val="tx1">
                    <a:lumMod val="95000"/>
                    <a:lumOff val="5000"/>
                  </a:schemeClr>
                </a:solidFill>
                <a:latin typeface="Cambria"/>
                <a:cs typeface="Cambria"/>
              </a:rPr>
              <a:t>2</a:t>
            </a:r>
            <a:r>
              <a:rPr lang="en-US" spc="-105" dirty="0">
                <a:solidFill>
                  <a:schemeClr val="tx1">
                    <a:lumMod val="95000"/>
                    <a:lumOff val="5000"/>
                  </a:schemeClr>
                </a:solidFill>
                <a:latin typeface="Cambria"/>
                <a:cs typeface="Cambria"/>
              </a:rPr>
              <a:t>(</a:t>
            </a:r>
            <a:r>
              <a:rPr lang="en-US" spc="-110" dirty="0">
                <a:solidFill>
                  <a:schemeClr val="tx1">
                    <a:lumMod val="95000"/>
                    <a:lumOff val="5000"/>
                  </a:schemeClr>
                </a:solidFill>
                <a:latin typeface="Cambria"/>
                <a:cs typeface="Cambria"/>
              </a:rPr>
              <a:t>100</a:t>
            </a:r>
            <a:r>
              <a:rPr lang="en-US" spc="-85" dirty="0">
                <a:solidFill>
                  <a:schemeClr val="tx1">
                    <a:lumMod val="95000"/>
                    <a:lumOff val="5000"/>
                  </a:schemeClr>
                </a:solidFill>
                <a:latin typeface="Cambria"/>
                <a:cs typeface="Cambria"/>
              </a:rPr>
              <a:t>,</a:t>
            </a:r>
            <a:r>
              <a:rPr lang="en-US" spc="-110" dirty="0">
                <a:solidFill>
                  <a:schemeClr val="tx1">
                    <a:lumMod val="95000"/>
                    <a:lumOff val="5000"/>
                  </a:schemeClr>
                </a:solidFill>
                <a:latin typeface="Cambria"/>
                <a:cs typeface="Cambria"/>
              </a:rPr>
              <a:t>100</a:t>
            </a:r>
            <a:r>
              <a:rPr lang="en-US" dirty="0" smtClean="0">
                <a:solidFill>
                  <a:schemeClr val="tx1">
                    <a:lumMod val="95000"/>
                    <a:lumOff val="5000"/>
                  </a:schemeClr>
                </a:solidFill>
                <a:latin typeface="Cambria"/>
                <a:cs typeface="Cambria"/>
              </a:rPr>
              <a:t>)</a:t>
            </a:r>
          </a:p>
          <a:p>
            <a:pPr algn="just">
              <a:buNone/>
            </a:pPr>
            <a:r>
              <a:rPr lang="en-US" dirty="0">
                <a:latin typeface="Cambria"/>
                <a:cs typeface="Cambria"/>
              </a:rPr>
              <a:t>Q3.A clipping window is specified as A(0,0),B(40,0),C(40,40</a:t>
            </a:r>
            <a:r>
              <a:rPr lang="en-US" dirty="0" smtClean="0">
                <a:latin typeface="Cambria"/>
                <a:cs typeface="Cambria"/>
              </a:rPr>
              <a:t>),D(0,40</a:t>
            </a:r>
            <a:r>
              <a:rPr lang="en-US" dirty="0">
                <a:latin typeface="Cambria"/>
                <a:cs typeface="Cambria"/>
              </a:rPr>
              <a:t>).We want to clip two lines P(-20,70) to Q(20,30) and R(50,10) to S(70,70) against this window. Use the </a:t>
            </a:r>
            <a:r>
              <a:rPr lang="en-US" dirty="0" err="1">
                <a:latin typeface="Cambria"/>
                <a:cs typeface="Cambria"/>
              </a:rPr>
              <a:t>outcodes</a:t>
            </a:r>
            <a:r>
              <a:rPr lang="en-US" dirty="0">
                <a:latin typeface="Cambria"/>
                <a:cs typeface="Cambria"/>
              </a:rPr>
              <a:t> of the end points to find out if the lines are totally invisible or partially visible.</a:t>
            </a:r>
          </a:p>
          <a:p>
            <a:pPr>
              <a:buNone/>
            </a:pPr>
            <a:endParaRPr lang="en-US" dirty="0">
              <a:solidFill>
                <a:schemeClr val="tx1">
                  <a:lumMod val="95000"/>
                  <a:lumOff val="5000"/>
                </a:schemeClr>
              </a:solidFill>
              <a:latin typeface="Cambria"/>
              <a:cs typeface="Cambria"/>
            </a:endParaRPr>
          </a:p>
          <a:p>
            <a:pPr>
              <a:buNone/>
            </a:pPr>
            <a:endParaRPr lang="en-US" dirty="0"/>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091" y="134493"/>
            <a:ext cx="11989816" cy="307777"/>
          </a:xfrm>
        </p:spPr>
        <p:txBody>
          <a:bodyPr/>
          <a:lstStyle/>
          <a:p>
            <a:endParaRPr lang="en-US"/>
          </a:p>
        </p:txBody>
      </p:sp>
      <p:sp>
        <p:nvSpPr>
          <p:cNvPr id="3" name="Content Placeholder 2"/>
          <p:cNvSpPr>
            <a:spLocks noGrp="1"/>
          </p:cNvSpPr>
          <p:nvPr>
            <p:ph idx="1"/>
          </p:nvPr>
        </p:nvSpPr>
        <p:spPr>
          <a:xfrm>
            <a:off x="609600" y="1577340"/>
            <a:ext cx="10972800" cy="1938992"/>
          </a:xfrm>
        </p:spPr>
        <p:txBody>
          <a:bodyPr/>
          <a:lstStyle/>
          <a:p>
            <a:r>
              <a:rPr lang="en-US" dirty="0" smtClean="0"/>
              <a:t>Region code for p1=(0001)</a:t>
            </a:r>
          </a:p>
          <a:p>
            <a:r>
              <a:rPr lang="en-US" dirty="0" smtClean="0"/>
              <a:t>Region code for p2=(1010)</a:t>
            </a:r>
          </a:p>
          <a:p>
            <a:r>
              <a:rPr lang="en-US" dirty="0" smtClean="0"/>
              <a:t>Logical AND gives 0000</a:t>
            </a:r>
          </a:p>
          <a:p>
            <a:endParaRPr lang="en-US" dirty="0" smtClean="0"/>
          </a:p>
          <a:p>
            <a:r>
              <a:rPr lang="en-US" dirty="0" smtClean="0"/>
              <a:t>For p1 bit 1 is high so the  intersection point is (-8,6)</a:t>
            </a:r>
          </a:p>
          <a:p>
            <a:pPr>
              <a:buNone/>
            </a:pPr>
            <a:r>
              <a:rPr lang="en-US" dirty="0" smtClean="0"/>
              <a:t>And for p2 both bit 2 and bit 4 is high and intersection points are(12,10) and (2,8) but only (2,8) is accepted.</a:t>
            </a:r>
          </a:p>
          <a:p>
            <a:pPr>
              <a:buNone/>
            </a:pPr>
            <a:r>
              <a:rPr lang="en-US" b="1" dirty="0" smtClean="0"/>
              <a:t>So the intersection points are (-8,6)and (2,8)</a:t>
            </a:r>
            <a:endParaRPr lang="en-US" b="1" dirty="0"/>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11375643" y="4236719"/>
            <a:ext cx="94827" cy="297180"/>
          </a:xfrm>
          <a:custGeom>
            <a:avLst/>
            <a:gdLst/>
            <a:ahLst/>
            <a:cxnLst/>
            <a:rect l="l" t="t" r="r" b="b"/>
            <a:pathLst>
              <a:path w="71120" h="396239">
                <a:moveTo>
                  <a:pt x="71120" y="396239"/>
                </a:moveTo>
                <a:lnTo>
                  <a:pt x="43451" y="390651"/>
                </a:lnTo>
                <a:lnTo>
                  <a:pt x="20843" y="375410"/>
                </a:lnTo>
                <a:lnTo>
                  <a:pt x="5593" y="352804"/>
                </a:lnTo>
                <a:lnTo>
                  <a:pt x="0" y="325119"/>
                </a:lnTo>
                <a:lnTo>
                  <a:pt x="0" y="71119"/>
                </a:lnTo>
                <a:lnTo>
                  <a:pt x="5593" y="43435"/>
                </a:lnTo>
                <a:lnTo>
                  <a:pt x="20843" y="20829"/>
                </a:lnTo>
                <a:lnTo>
                  <a:pt x="43451" y="5588"/>
                </a:lnTo>
                <a:lnTo>
                  <a:pt x="71120" y="0"/>
                </a:lnTo>
              </a:path>
            </a:pathLst>
          </a:custGeom>
          <a:ln w="19050">
            <a:solidFill>
              <a:srgbClr val="FFFFFF"/>
            </a:solidFill>
          </a:ln>
        </p:spPr>
        <p:txBody>
          <a:bodyPr wrap="square" lIns="0" tIns="0" rIns="0" bIns="0" rtlCol="0"/>
          <a:lstStyle/>
          <a:p>
            <a:endParaRPr/>
          </a:p>
        </p:txBody>
      </p:sp>
      <p:sp>
        <p:nvSpPr>
          <p:cNvPr id="4" name="object 4"/>
          <p:cNvSpPr/>
          <p:nvPr/>
        </p:nvSpPr>
        <p:spPr>
          <a:xfrm>
            <a:off x="12012337" y="4236719"/>
            <a:ext cx="94827" cy="297180"/>
          </a:xfrm>
          <a:custGeom>
            <a:avLst/>
            <a:gdLst/>
            <a:ahLst/>
            <a:cxnLst/>
            <a:rect l="l" t="t" r="r" b="b"/>
            <a:pathLst>
              <a:path w="71120" h="396239">
                <a:moveTo>
                  <a:pt x="0" y="0"/>
                </a:moveTo>
                <a:lnTo>
                  <a:pt x="27721" y="5588"/>
                </a:lnTo>
                <a:lnTo>
                  <a:pt x="50323" y="20829"/>
                </a:lnTo>
                <a:lnTo>
                  <a:pt x="65543" y="43435"/>
                </a:lnTo>
                <a:lnTo>
                  <a:pt x="71120" y="71119"/>
                </a:lnTo>
                <a:lnTo>
                  <a:pt x="71120" y="325119"/>
                </a:lnTo>
                <a:lnTo>
                  <a:pt x="65543" y="352804"/>
                </a:lnTo>
                <a:lnTo>
                  <a:pt x="50323" y="375410"/>
                </a:lnTo>
                <a:lnTo>
                  <a:pt x="27721" y="390651"/>
                </a:lnTo>
                <a:lnTo>
                  <a:pt x="0" y="396239"/>
                </a:lnTo>
              </a:path>
            </a:pathLst>
          </a:custGeom>
          <a:ln w="19050">
            <a:solidFill>
              <a:srgbClr val="FFFFFF"/>
            </a:solidFill>
          </a:ln>
        </p:spPr>
        <p:txBody>
          <a:bodyPr wrap="square" lIns="0" tIns="0" rIns="0" bIns="0" rtlCol="0"/>
          <a:lstStyle/>
          <a:p>
            <a:endParaRPr/>
          </a:p>
        </p:txBody>
      </p:sp>
      <p:sp>
        <p:nvSpPr>
          <p:cNvPr id="5" name="object 5"/>
          <p:cNvSpPr txBox="1"/>
          <p:nvPr/>
        </p:nvSpPr>
        <p:spPr>
          <a:xfrm>
            <a:off x="11573594" y="4263009"/>
            <a:ext cx="342900" cy="289823"/>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FFFFFF"/>
                </a:solidFill>
                <a:latin typeface="Calibri"/>
                <a:cs typeface="Calibri"/>
              </a:rPr>
              <a:t>28</a:t>
            </a:r>
            <a:endParaRPr sz="1800">
              <a:latin typeface="Calibri"/>
              <a:cs typeface="Calibri"/>
            </a:endParaRPr>
          </a:p>
        </p:txBody>
      </p:sp>
      <p:sp>
        <p:nvSpPr>
          <p:cNvPr id="6" name="object 6"/>
          <p:cNvSpPr txBox="1"/>
          <p:nvPr/>
        </p:nvSpPr>
        <p:spPr>
          <a:xfrm>
            <a:off x="918192" y="1487328"/>
            <a:ext cx="9241808" cy="1236236"/>
          </a:xfrm>
          <a:prstGeom prst="rect">
            <a:avLst/>
          </a:prstGeom>
        </p:spPr>
        <p:txBody>
          <a:bodyPr vert="horz" wrap="square" lIns="0" tIns="12700" rIns="0" bIns="0" rtlCol="0">
            <a:spAutoFit/>
          </a:bodyPr>
          <a:lstStyle/>
          <a:p>
            <a:pPr marL="12700" marR="377825">
              <a:lnSpc>
                <a:spcPct val="100000"/>
              </a:lnSpc>
              <a:spcBef>
                <a:spcPts val="100"/>
              </a:spcBef>
            </a:pPr>
            <a:r>
              <a:rPr sz="2400" spc="-155" smtClean="0">
                <a:solidFill>
                  <a:schemeClr val="tx1">
                    <a:lumMod val="95000"/>
                    <a:lumOff val="5000"/>
                  </a:schemeClr>
                </a:solidFill>
                <a:latin typeface="Cambria"/>
                <a:cs typeface="Cambria"/>
              </a:rPr>
              <a:t>Q</a:t>
            </a:r>
            <a:r>
              <a:rPr lang="en-US" sz="2400" spc="-155" dirty="0" smtClean="0">
                <a:solidFill>
                  <a:schemeClr val="tx1">
                    <a:lumMod val="95000"/>
                    <a:lumOff val="5000"/>
                  </a:schemeClr>
                </a:solidFill>
                <a:latin typeface="Cambria"/>
                <a:cs typeface="Cambria"/>
              </a:rPr>
              <a:t>1</a:t>
            </a:r>
            <a:r>
              <a:rPr sz="2400" smtClean="0">
                <a:solidFill>
                  <a:schemeClr val="tx1">
                    <a:lumMod val="95000"/>
                    <a:lumOff val="5000"/>
                  </a:schemeClr>
                </a:solidFill>
                <a:latin typeface="Cambria"/>
                <a:cs typeface="Cambria"/>
              </a:rPr>
              <a:t>.</a:t>
            </a:r>
            <a:r>
              <a:rPr sz="2400" spc="-254" smtClean="0">
                <a:solidFill>
                  <a:schemeClr val="tx1">
                    <a:lumMod val="95000"/>
                    <a:lumOff val="5000"/>
                  </a:schemeClr>
                </a:solidFill>
                <a:latin typeface="Cambria"/>
                <a:cs typeface="Cambria"/>
              </a:rPr>
              <a:t> </a:t>
            </a:r>
            <a:r>
              <a:rPr sz="2400" spc="-100" dirty="0">
                <a:solidFill>
                  <a:schemeClr val="tx1">
                    <a:lumMod val="95000"/>
                    <a:lumOff val="5000"/>
                  </a:schemeClr>
                </a:solidFill>
                <a:latin typeface="Cambria"/>
                <a:cs typeface="Cambria"/>
              </a:rPr>
              <a:t>G</a:t>
            </a:r>
            <a:r>
              <a:rPr sz="2400" spc="-140" dirty="0">
                <a:solidFill>
                  <a:schemeClr val="tx1">
                    <a:lumMod val="95000"/>
                    <a:lumOff val="5000"/>
                  </a:schemeClr>
                </a:solidFill>
                <a:latin typeface="Cambria"/>
                <a:cs typeface="Cambria"/>
              </a:rPr>
              <a:t>i</a:t>
            </a:r>
            <a:r>
              <a:rPr sz="2400" spc="-155" dirty="0">
                <a:solidFill>
                  <a:schemeClr val="tx1">
                    <a:lumMod val="95000"/>
                    <a:lumOff val="5000"/>
                  </a:schemeClr>
                </a:solidFill>
                <a:latin typeface="Cambria"/>
                <a:cs typeface="Cambria"/>
              </a:rPr>
              <a:t>v</a:t>
            </a:r>
            <a:r>
              <a:rPr sz="2400" spc="-95" dirty="0">
                <a:solidFill>
                  <a:schemeClr val="tx1">
                    <a:lumMod val="95000"/>
                    <a:lumOff val="5000"/>
                  </a:schemeClr>
                </a:solidFill>
                <a:latin typeface="Cambria"/>
                <a:cs typeface="Cambria"/>
              </a:rPr>
              <a:t>e</a:t>
            </a:r>
            <a:r>
              <a:rPr sz="2400" dirty="0">
                <a:solidFill>
                  <a:schemeClr val="tx1">
                    <a:lumMod val="95000"/>
                    <a:lumOff val="5000"/>
                  </a:schemeClr>
                </a:solidFill>
                <a:latin typeface="Cambria"/>
                <a:cs typeface="Cambria"/>
              </a:rPr>
              <a:t>n</a:t>
            </a:r>
            <a:r>
              <a:rPr sz="2400" spc="-215" dirty="0">
                <a:solidFill>
                  <a:schemeClr val="tx1">
                    <a:lumMod val="95000"/>
                    <a:lumOff val="5000"/>
                  </a:schemeClr>
                </a:solidFill>
                <a:latin typeface="Cambria"/>
                <a:cs typeface="Cambria"/>
              </a:rPr>
              <a:t> </a:t>
            </a:r>
            <a:r>
              <a:rPr sz="2400" dirty="0">
                <a:solidFill>
                  <a:schemeClr val="tx1">
                    <a:lumMod val="95000"/>
                    <a:lumOff val="5000"/>
                  </a:schemeClr>
                </a:solidFill>
                <a:latin typeface="Cambria"/>
                <a:cs typeface="Cambria"/>
              </a:rPr>
              <a:t>a</a:t>
            </a:r>
            <a:r>
              <a:rPr sz="2400" spc="-190" dirty="0">
                <a:solidFill>
                  <a:schemeClr val="tx1">
                    <a:lumMod val="95000"/>
                    <a:lumOff val="5000"/>
                  </a:schemeClr>
                </a:solidFill>
                <a:latin typeface="Cambria"/>
                <a:cs typeface="Cambria"/>
              </a:rPr>
              <a:t> </a:t>
            </a:r>
            <a:r>
              <a:rPr sz="2400" spc="-100" dirty="0">
                <a:solidFill>
                  <a:schemeClr val="tx1">
                    <a:lumMod val="95000"/>
                    <a:lumOff val="5000"/>
                  </a:schemeClr>
                </a:solidFill>
                <a:latin typeface="Cambria"/>
                <a:cs typeface="Cambria"/>
              </a:rPr>
              <a:t>cl</a:t>
            </a:r>
            <a:r>
              <a:rPr sz="2400" spc="-95" dirty="0">
                <a:solidFill>
                  <a:schemeClr val="tx1">
                    <a:lumMod val="95000"/>
                    <a:lumOff val="5000"/>
                  </a:schemeClr>
                </a:solidFill>
                <a:latin typeface="Cambria"/>
                <a:cs typeface="Cambria"/>
              </a:rPr>
              <a:t>i</a:t>
            </a:r>
            <a:r>
              <a:rPr sz="2400" spc="-90" dirty="0">
                <a:solidFill>
                  <a:schemeClr val="tx1">
                    <a:lumMod val="95000"/>
                    <a:lumOff val="5000"/>
                  </a:schemeClr>
                </a:solidFill>
                <a:latin typeface="Cambria"/>
                <a:cs typeface="Cambria"/>
              </a:rPr>
              <a:t>pp</a:t>
            </a:r>
            <a:r>
              <a:rPr sz="2400" spc="-95" dirty="0">
                <a:solidFill>
                  <a:schemeClr val="tx1">
                    <a:lumMod val="95000"/>
                    <a:lumOff val="5000"/>
                  </a:schemeClr>
                </a:solidFill>
                <a:latin typeface="Cambria"/>
                <a:cs typeface="Cambria"/>
              </a:rPr>
              <a:t>in</a:t>
            </a:r>
            <a:r>
              <a:rPr sz="2400" dirty="0">
                <a:solidFill>
                  <a:schemeClr val="tx1">
                    <a:lumMod val="95000"/>
                    <a:lumOff val="5000"/>
                  </a:schemeClr>
                </a:solidFill>
                <a:latin typeface="Cambria"/>
                <a:cs typeface="Cambria"/>
              </a:rPr>
              <a:t>g</a:t>
            </a:r>
            <a:r>
              <a:rPr sz="2400" spc="-275" dirty="0">
                <a:solidFill>
                  <a:schemeClr val="tx1">
                    <a:lumMod val="95000"/>
                    <a:lumOff val="5000"/>
                  </a:schemeClr>
                </a:solidFill>
                <a:latin typeface="Cambria"/>
                <a:cs typeface="Cambria"/>
              </a:rPr>
              <a:t> </a:t>
            </a:r>
            <a:r>
              <a:rPr sz="2400" spc="-110" dirty="0">
                <a:solidFill>
                  <a:schemeClr val="tx1">
                    <a:lumMod val="95000"/>
                    <a:lumOff val="5000"/>
                  </a:schemeClr>
                </a:solidFill>
                <a:latin typeface="Cambria"/>
                <a:cs typeface="Cambria"/>
              </a:rPr>
              <a:t>w</a:t>
            </a:r>
            <a:r>
              <a:rPr sz="2400" spc="-95" dirty="0">
                <a:solidFill>
                  <a:schemeClr val="tx1">
                    <a:lumMod val="95000"/>
                    <a:lumOff val="5000"/>
                  </a:schemeClr>
                </a:solidFill>
                <a:latin typeface="Cambria"/>
                <a:cs typeface="Cambria"/>
              </a:rPr>
              <a:t>in</a:t>
            </a:r>
            <a:r>
              <a:rPr sz="2400" spc="-110" dirty="0">
                <a:solidFill>
                  <a:schemeClr val="tx1">
                    <a:lumMod val="95000"/>
                    <a:lumOff val="5000"/>
                  </a:schemeClr>
                </a:solidFill>
                <a:latin typeface="Cambria"/>
                <a:cs typeface="Cambria"/>
              </a:rPr>
              <a:t>d</a:t>
            </a:r>
            <a:r>
              <a:rPr sz="2400" spc="-100" dirty="0">
                <a:solidFill>
                  <a:schemeClr val="tx1">
                    <a:lumMod val="95000"/>
                    <a:lumOff val="5000"/>
                  </a:schemeClr>
                </a:solidFill>
                <a:latin typeface="Cambria"/>
                <a:cs typeface="Cambria"/>
              </a:rPr>
              <a:t>o</a:t>
            </a:r>
            <a:r>
              <a:rPr sz="2400" dirty="0">
                <a:solidFill>
                  <a:schemeClr val="tx1">
                    <a:lumMod val="95000"/>
                    <a:lumOff val="5000"/>
                  </a:schemeClr>
                </a:solidFill>
                <a:latin typeface="Cambria"/>
                <a:cs typeface="Cambria"/>
              </a:rPr>
              <a:t>w</a:t>
            </a:r>
            <a:r>
              <a:rPr sz="2400" spc="-204" dirty="0">
                <a:solidFill>
                  <a:schemeClr val="tx1">
                    <a:lumMod val="95000"/>
                    <a:lumOff val="5000"/>
                  </a:schemeClr>
                </a:solidFill>
                <a:latin typeface="Cambria"/>
                <a:cs typeface="Cambria"/>
              </a:rPr>
              <a:t> </a:t>
            </a:r>
            <a:r>
              <a:rPr sz="2400" dirty="0">
                <a:solidFill>
                  <a:schemeClr val="tx1">
                    <a:lumMod val="95000"/>
                    <a:lumOff val="5000"/>
                  </a:schemeClr>
                </a:solidFill>
                <a:latin typeface="Cambria"/>
                <a:cs typeface="Cambria"/>
              </a:rPr>
              <a:t>P</a:t>
            </a:r>
            <a:r>
              <a:rPr sz="2400" spc="-215" dirty="0">
                <a:solidFill>
                  <a:schemeClr val="tx1">
                    <a:lumMod val="95000"/>
                    <a:lumOff val="5000"/>
                  </a:schemeClr>
                </a:solidFill>
                <a:latin typeface="Cambria"/>
                <a:cs typeface="Cambria"/>
              </a:rPr>
              <a:t> </a:t>
            </a:r>
            <a:r>
              <a:rPr sz="2400" spc="-105" dirty="0">
                <a:solidFill>
                  <a:schemeClr val="tx1">
                    <a:lumMod val="95000"/>
                    <a:lumOff val="5000"/>
                  </a:schemeClr>
                </a:solidFill>
                <a:latin typeface="Cambria"/>
                <a:cs typeface="Cambria"/>
              </a:rPr>
              <a:t>(30</a:t>
            </a:r>
            <a:r>
              <a:rPr sz="2400" spc="-85" dirty="0">
                <a:solidFill>
                  <a:schemeClr val="tx1">
                    <a:lumMod val="95000"/>
                    <a:lumOff val="5000"/>
                  </a:schemeClr>
                </a:solidFill>
                <a:latin typeface="Cambria"/>
                <a:cs typeface="Cambria"/>
              </a:rPr>
              <a:t>,</a:t>
            </a:r>
            <a:r>
              <a:rPr sz="2400" spc="-105" dirty="0">
                <a:solidFill>
                  <a:schemeClr val="tx1">
                    <a:lumMod val="95000"/>
                    <a:lumOff val="5000"/>
                  </a:schemeClr>
                </a:solidFill>
                <a:latin typeface="Cambria"/>
                <a:cs typeface="Cambria"/>
              </a:rPr>
              <a:t>0)</a:t>
            </a:r>
            <a:r>
              <a:rPr sz="2400" dirty="0">
                <a:solidFill>
                  <a:schemeClr val="tx1">
                    <a:lumMod val="95000"/>
                    <a:lumOff val="5000"/>
                  </a:schemeClr>
                </a:solidFill>
                <a:latin typeface="Cambria"/>
                <a:cs typeface="Cambria"/>
              </a:rPr>
              <a:t>,</a:t>
            </a:r>
            <a:r>
              <a:rPr sz="2400" spc="-229" dirty="0">
                <a:solidFill>
                  <a:schemeClr val="tx1">
                    <a:lumMod val="95000"/>
                    <a:lumOff val="5000"/>
                  </a:schemeClr>
                </a:solidFill>
                <a:latin typeface="Cambria"/>
                <a:cs typeface="Cambria"/>
              </a:rPr>
              <a:t> </a:t>
            </a:r>
            <a:r>
              <a:rPr sz="2400" spc="-90" dirty="0">
                <a:solidFill>
                  <a:schemeClr val="tx1">
                    <a:lumMod val="95000"/>
                    <a:lumOff val="5000"/>
                  </a:schemeClr>
                </a:solidFill>
                <a:latin typeface="Cambria"/>
                <a:cs typeface="Cambria"/>
              </a:rPr>
              <a:t>S</a:t>
            </a:r>
            <a:r>
              <a:rPr sz="2400" spc="-105" dirty="0">
                <a:solidFill>
                  <a:schemeClr val="tx1">
                    <a:lumMod val="95000"/>
                    <a:lumOff val="5000"/>
                  </a:schemeClr>
                </a:solidFill>
                <a:latin typeface="Cambria"/>
                <a:cs typeface="Cambria"/>
              </a:rPr>
              <a:t>(0</a:t>
            </a:r>
            <a:r>
              <a:rPr sz="2400" spc="-85" dirty="0">
                <a:solidFill>
                  <a:schemeClr val="tx1">
                    <a:lumMod val="95000"/>
                    <a:lumOff val="5000"/>
                  </a:schemeClr>
                </a:solidFill>
                <a:latin typeface="Cambria"/>
                <a:cs typeface="Cambria"/>
              </a:rPr>
              <a:t>,</a:t>
            </a:r>
            <a:r>
              <a:rPr sz="2400" spc="-105" dirty="0">
                <a:solidFill>
                  <a:schemeClr val="tx1">
                    <a:lumMod val="95000"/>
                    <a:lumOff val="5000"/>
                  </a:schemeClr>
                </a:solidFill>
                <a:latin typeface="Cambria"/>
                <a:cs typeface="Cambria"/>
              </a:rPr>
              <a:t>20</a:t>
            </a:r>
            <a:r>
              <a:rPr sz="2400" dirty="0">
                <a:solidFill>
                  <a:schemeClr val="tx1">
                    <a:lumMod val="95000"/>
                    <a:lumOff val="5000"/>
                  </a:schemeClr>
                </a:solidFill>
                <a:latin typeface="Cambria"/>
                <a:cs typeface="Cambria"/>
              </a:rPr>
              <a:t>)</a:t>
            </a:r>
            <a:r>
              <a:rPr sz="2400" spc="-245" dirty="0">
                <a:solidFill>
                  <a:schemeClr val="tx1">
                    <a:lumMod val="95000"/>
                    <a:lumOff val="5000"/>
                  </a:schemeClr>
                </a:solidFill>
                <a:latin typeface="Cambria"/>
                <a:cs typeface="Cambria"/>
              </a:rPr>
              <a:t> </a:t>
            </a:r>
            <a:r>
              <a:rPr sz="2400" spc="-105" dirty="0">
                <a:solidFill>
                  <a:schemeClr val="tx1">
                    <a:lumMod val="95000"/>
                    <a:lumOff val="5000"/>
                  </a:schemeClr>
                </a:solidFill>
                <a:latin typeface="Cambria"/>
                <a:cs typeface="Cambria"/>
              </a:rPr>
              <a:t>u</a:t>
            </a:r>
            <a:r>
              <a:rPr sz="2400" spc="-100" dirty="0">
                <a:solidFill>
                  <a:schemeClr val="tx1">
                    <a:lumMod val="95000"/>
                    <a:lumOff val="5000"/>
                  </a:schemeClr>
                </a:solidFill>
                <a:latin typeface="Cambria"/>
                <a:cs typeface="Cambria"/>
              </a:rPr>
              <a:t>s</a:t>
            </a:r>
            <a:r>
              <a:rPr sz="2400" dirty="0">
                <a:solidFill>
                  <a:schemeClr val="tx1">
                    <a:lumMod val="95000"/>
                    <a:lumOff val="5000"/>
                  </a:schemeClr>
                </a:solidFill>
                <a:latin typeface="Cambria"/>
                <a:cs typeface="Cambria"/>
              </a:rPr>
              <a:t>e</a:t>
            </a:r>
            <a:r>
              <a:rPr sz="2400" spc="-190" dirty="0">
                <a:solidFill>
                  <a:schemeClr val="tx1">
                    <a:lumMod val="95000"/>
                    <a:lumOff val="5000"/>
                  </a:schemeClr>
                </a:solidFill>
                <a:latin typeface="Cambria"/>
                <a:cs typeface="Cambria"/>
              </a:rPr>
              <a:t> </a:t>
            </a:r>
            <a:r>
              <a:rPr sz="2400" spc="-95" dirty="0">
                <a:solidFill>
                  <a:schemeClr val="tx1">
                    <a:lumMod val="95000"/>
                    <a:lumOff val="5000"/>
                  </a:schemeClr>
                </a:solidFill>
                <a:latin typeface="Cambria"/>
                <a:cs typeface="Cambria"/>
              </a:rPr>
              <a:t>t</a:t>
            </a:r>
            <a:r>
              <a:rPr sz="2400" spc="-105" dirty="0">
                <a:solidFill>
                  <a:schemeClr val="tx1">
                    <a:lumMod val="95000"/>
                    <a:lumOff val="5000"/>
                  </a:schemeClr>
                </a:solidFill>
                <a:latin typeface="Cambria"/>
                <a:cs typeface="Cambria"/>
              </a:rPr>
              <a:t>h</a:t>
            </a:r>
            <a:r>
              <a:rPr sz="2400" dirty="0">
                <a:solidFill>
                  <a:schemeClr val="tx1">
                    <a:lumMod val="95000"/>
                    <a:lumOff val="5000"/>
                  </a:schemeClr>
                </a:solidFill>
                <a:latin typeface="Cambria"/>
                <a:cs typeface="Cambria"/>
              </a:rPr>
              <a:t>e</a:t>
            </a:r>
            <a:r>
              <a:rPr sz="2400" spc="-215" dirty="0">
                <a:solidFill>
                  <a:schemeClr val="tx1">
                    <a:lumMod val="95000"/>
                    <a:lumOff val="5000"/>
                  </a:schemeClr>
                </a:solidFill>
                <a:latin typeface="Cambria"/>
                <a:cs typeface="Cambria"/>
              </a:rPr>
              <a:t> </a:t>
            </a:r>
            <a:r>
              <a:rPr sz="2400" spc="-105" dirty="0">
                <a:solidFill>
                  <a:schemeClr val="tx1">
                    <a:lumMod val="95000"/>
                    <a:lumOff val="5000"/>
                  </a:schemeClr>
                </a:solidFill>
                <a:latin typeface="Cambria"/>
                <a:cs typeface="Cambria"/>
              </a:rPr>
              <a:t>C</a:t>
            </a:r>
            <a:r>
              <a:rPr sz="2400" spc="-100" dirty="0">
                <a:solidFill>
                  <a:schemeClr val="tx1">
                    <a:lumMod val="95000"/>
                    <a:lumOff val="5000"/>
                  </a:schemeClr>
                </a:solidFill>
                <a:latin typeface="Cambria"/>
                <a:cs typeface="Cambria"/>
              </a:rPr>
              <a:t>o</a:t>
            </a:r>
            <a:r>
              <a:rPr sz="2400" spc="-105" dirty="0">
                <a:solidFill>
                  <a:schemeClr val="tx1">
                    <a:lumMod val="95000"/>
                    <a:lumOff val="5000"/>
                  </a:schemeClr>
                </a:solidFill>
                <a:latin typeface="Cambria"/>
                <a:cs typeface="Cambria"/>
              </a:rPr>
              <a:t>h</a:t>
            </a:r>
            <a:r>
              <a:rPr sz="2400" spc="-95" dirty="0">
                <a:solidFill>
                  <a:schemeClr val="tx1">
                    <a:lumMod val="95000"/>
                    <a:lumOff val="5000"/>
                  </a:schemeClr>
                </a:solidFill>
                <a:latin typeface="Cambria"/>
                <a:cs typeface="Cambria"/>
              </a:rPr>
              <a:t>e</a:t>
            </a:r>
            <a:r>
              <a:rPr sz="2400" dirty="0">
                <a:solidFill>
                  <a:schemeClr val="tx1">
                    <a:lumMod val="95000"/>
                    <a:lumOff val="5000"/>
                  </a:schemeClr>
                </a:solidFill>
                <a:latin typeface="Cambria"/>
                <a:cs typeface="Cambria"/>
              </a:rPr>
              <a:t>n  </a:t>
            </a:r>
            <a:r>
              <a:rPr sz="2400" spc="-90" dirty="0">
                <a:solidFill>
                  <a:schemeClr val="tx1">
                    <a:lumMod val="95000"/>
                    <a:lumOff val="5000"/>
                  </a:schemeClr>
                </a:solidFill>
                <a:latin typeface="Cambria"/>
                <a:cs typeface="Cambria"/>
              </a:rPr>
              <a:t>S</a:t>
            </a:r>
            <a:r>
              <a:rPr sz="2400" spc="-105" dirty="0">
                <a:solidFill>
                  <a:schemeClr val="tx1">
                    <a:lumMod val="95000"/>
                    <a:lumOff val="5000"/>
                  </a:schemeClr>
                </a:solidFill>
                <a:latin typeface="Cambria"/>
                <a:cs typeface="Cambria"/>
              </a:rPr>
              <a:t>u</a:t>
            </a:r>
            <a:r>
              <a:rPr sz="2400" spc="-95" dirty="0">
                <a:solidFill>
                  <a:schemeClr val="tx1">
                    <a:lumMod val="95000"/>
                    <a:lumOff val="5000"/>
                  </a:schemeClr>
                </a:solidFill>
                <a:latin typeface="Cambria"/>
                <a:cs typeface="Cambria"/>
              </a:rPr>
              <a:t>t</a:t>
            </a:r>
            <a:r>
              <a:rPr sz="2400" spc="-105" dirty="0">
                <a:solidFill>
                  <a:schemeClr val="tx1">
                    <a:lumMod val="95000"/>
                    <a:lumOff val="5000"/>
                  </a:schemeClr>
                </a:solidFill>
                <a:latin typeface="Cambria"/>
                <a:cs typeface="Cambria"/>
              </a:rPr>
              <a:t>h</a:t>
            </a:r>
            <a:r>
              <a:rPr sz="2400" spc="-95" dirty="0">
                <a:solidFill>
                  <a:schemeClr val="tx1">
                    <a:lumMod val="95000"/>
                    <a:lumOff val="5000"/>
                  </a:schemeClr>
                </a:solidFill>
                <a:latin typeface="Cambria"/>
                <a:cs typeface="Cambria"/>
              </a:rPr>
              <a:t>e</a:t>
            </a:r>
            <a:r>
              <a:rPr sz="2400" spc="-105" dirty="0">
                <a:solidFill>
                  <a:schemeClr val="tx1">
                    <a:lumMod val="95000"/>
                    <a:lumOff val="5000"/>
                  </a:schemeClr>
                </a:solidFill>
                <a:latin typeface="Cambria"/>
                <a:cs typeface="Cambria"/>
              </a:rPr>
              <a:t>r</a:t>
            </a:r>
            <a:r>
              <a:rPr sz="2400" spc="-100" dirty="0">
                <a:solidFill>
                  <a:schemeClr val="tx1">
                    <a:lumMod val="95000"/>
                    <a:lumOff val="5000"/>
                  </a:schemeClr>
                </a:solidFill>
                <a:latin typeface="Cambria"/>
                <a:cs typeface="Cambria"/>
              </a:rPr>
              <a:t>l</a:t>
            </a:r>
            <a:r>
              <a:rPr sz="2400" spc="-95" dirty="0">
                <a:solidFill>
                  <a:schemeClr val="tx1">
                    <a:lumMod val="95000"/>
                    <a:lumOff val="5000"/>
                  </a:schemeClr>
                </a:solidFill>
                <a:latin typeface="Cambria"/>
                <a:cs typeface="Cambria"/>
              </a:rPr>
              <a:t>an</a:t>
            </a:r>
            <a:r>
              <a:rPr sz="2400" dirty="0">
                <a:solidFill>
                  <a:schemeClr val="tx1">
                    <a:lumMod val="95000"/>
                    <a:lumOff val="5000"/>
                  </a:schemeClr>
                </a:solidFill>
                <a:latin typeface="Cambria"/>
                <a:cs typeface="Cambria"/>
              </a:rPr>
              <a:t>d</a:t>
            </a:r>
            <a:r>
              <a:rPr sz="2400" spc="-280" dirty="0">
                <a:solidFill>
                  <a:schemeClr val="tx1">
                    <a:lumMod val="95000"/>
                    <a:lumOff val="5000"/>
                  </a:schemeClr>
                </a:solidFill>
                <a:latin typeface="Cambria"/>
                <a:cs typeface="Cambria"/>
              </a:rPr>
              <a:t> </a:t>
            </a:r>
            <a:r>
              <a:rPr sz="2400" spc="-95" dirty="0">
                <a:solidFill>
                  <a:schemeClr val="tx1">
                    <a:lumMod val="95000"/>
                    <a:lumOff val="5000"/>
                  </a:schemeClr>
                </a:solidFill>
                <a:latin typeface="Cambria"/>
                <a:cs typeface="Cambria"/>
              </a:rPr>
              <a:t>a</a:t>
            </a:r>
            <a:r>
              <a:rPr sz="2400" spc="-100" dirty="0">
                <a:solidFill>
                  <a:schemeClr val="tx1">
                    <a:lumMod val="95000"/>
                    <a:lumOff val="5000"/>
                  </a:schemeClr>
                </a:solidFill>
                <a:latin typeface="Cambria"/>
                <a:cs typeface="Cambria"/>
              </a:rPr>
              <a:t>l</a:t>
            </a:r>
            <a:r>
              <a:rPr sz="2400" spc="-110" dirty="0">
                <a:solidFill>
                  <a:schemeClr val="tx1">
                    <a:lumMod val="95000"/>
                    <a:lumOff val="5000"/>
                  </a:schemeClr>
                </a:solidFill>
                <a:latin typeface="Cambria"/>
                <a:cs typeface="Cambria"/>
              </a:rPr>
              <a:t>g</a:t>
            </a:r>
            <a:r>
              <a:rPr sz="2400" spc="-100" dirty="0">
                <a:solidFill>
                  <a:schemeClr val="tx1">
                    <a:lumMod val="95000"/>
                    <a:lumOff val="5000"/>
                  </a:schemeClr>
                </a:solidFill>
                <a:latin typeface="Cambria"/>
                <a:cs typeface="Cambria"/>
              </a:rPr>
              <a:t>o</a:t>
            </a:r>
            <a:r>
              <a:rPr sz="2400" spc="-105" dirty="0">
                <a:solidFill>
                  <a:schemeClr val="tx1">
                    <a:lumMod val="95000"/>
                    <a:lumOff val="5000"/>
                  </a:schemeClr>
                </a:solidFill>
                <a:latin typeface="Cambria"/>
                <a:cs typeface="Cambria"/>
              </a:rPr>
              <a:t>r</a:t>
            </a:r>
            <a:r>
              <a:rPr sz="2400" spc="-95" dirty="0">
                <a:solidFill>
                  <a:schemeClr val="tx1">
                    <a:lumMod val="95000"/>
                    <a:lumOff val="5000"/>
                  </a:schemeClr>
                </a:solidFill>
                <a:latin typeface="Cambria"/>
                <a:cs typeface="Cambria"/>
              </a:rPr>
              <a:t>it</a:t>
            </a:r>
            <a:r>
              <a:rPr sz="2400" spc="-105" dirty="0">
                <a:solidFill>
                  <a:schemeClr val="tx1">
                    <a:lumMod val="95000"/>
                    <a:lumOff val="5000"/>
                  </a:schemeClr>
                </a:solidFill>
                <a:latin typeface="Cambria"/>
                <a:cs typeface="Cambria"/>
              </a:rPr>
              <a:t>h</a:t>
            </a:r>
            <a:r>
              <a:rPr sz="2400" dirty="0">
                <a:solidFill>
                  <a:schemeClr val="tx1">
                    <a:lumMod val="95000"/>
                    <a:lumOff val="5000"/>
                  </a:schemeClr>
                </a:solidFill>
                <a:latin typeface="Cambria"/>
                <a:cs typeface="Cambria"/>
              </a:rPr>
              <a:t>m</a:t>
            </a:r>
            <a:r>
              <a:rPr sz="2400" spc="-225" dirty="0">
                <a:solidFill>
                  <a:schemeClr val="tx1">
                    <a:lumMod val="95000"/>
                    <a:lumOff val="5000"/>
                  </a:schemeClr>
                </a:solidFill>
                <a:latin typeface="Cambria"/>
                <a:cs typeface="Cambria"/>
              </a:rPr>
              <a:t> </a:t>
            </a:r>
            <a:r>
              <a:rPr sz="2400" spc="-120" dirty="0">
                <a:solidFill>
                  <a:schemeClr val="tx1">
                    <a:lumMod val="95000"/>
                    <a:lumOff val="5000"/>
                  </a:schemeClr>
                </a:solidFill>
                <a:latin typeface="Cambria"/>
                <a:cs typeface="Cambria"/>
              </a:rPr>
              <a:t>t</a:t>
            </a:r>
            <a:r>
              <a:rPr sz="2400" dirty="0">
                <a:solidFill>
                  <a:schemeClr val="tx1">
                    <a:lumMod val="95000"/>
                    <a:lumOff val="5000"/>
                  </a:schemeClr>
                </a:solidFill>
                <a:latin typeface="Cambria"/>
                <a:cs typeface="Cambria"/>
              </a:rPr>
              <a:t>o</a:t>
            </a:r>
            <a:r>
              <a:rPr sz="2400" spc="-220" dirty="0">
                <a:solidFill>
                  <a:schemeClr val="tx1">
                    <a:lumMod val="95000"/>
                    <a:lumOff val="5000"/>
                  </a:schemeClr>
                </a:solidFill>
                <a:latin typeface="Cambria"/>
                <a:cs typeface="Cambria"/>
              </a:rPr>
              <a:t> </a:t>
            </a:r>
            <a:r>
              <a:rPr sz="2400" spc="-110" dirty="0">
                <a:solidFill>
                  <a:schemeClr val="tx1">
                    <a:lumMod val="95000"/>
                    <a:lumOff val="5000"/>
                  </a:schemeClr>
                </a:solidFill>
                <a:latin typeface="Cambria"/>
                <a:cs typeface="Cambria"/>
              </a:rPr>
              <a:t>d</a:t>
            </a:r>
            <a:r>
              <a:rPr sz="2400" spc="-95" dirty="0">
                <a:solidFill>
                  <a:schemeClr val="tx1">
                    <a:lumMod val="95000"/>
                    <a:lumOff val="5000"/>
                  </a:schemeClr>
                </a:solidFill>
                <a:latin typeface="Cambria"/>
                <a:cs typeface="Cambria"/>
              </a:rPr>
              <a:t>e</a:t>
            </a:r>
            <a:r>
              <a:rPr sz="2400" spc="-120" dirty="0">
                <a:solidFill>
                  <a:schemeClr val="tx1">
                    <a:lumMod val="95000"/>
                    <a:lumOff val="5000"/>
                  </a:schemeClr>
                </a:solidFill>
                <a:latin typeface="Cambria"/>
                <a:cs typeface="Cambria"/>
              </a:rPr>
              <a:t>t</a:t>
            </a:r>
            <a:r>
              <a:rPr sz="2400" spc="-95" dirty="0">
                <a:solidFill>
                  <a:schemeClr val="tx1">
                    <a:lumMod val="95000"/>
                    <a:lumOff val="5000"/>
                  </a:schemeClr>
                </a:solidFill>
                <a:latin typeface="Cambria"/>
                <a:cs typeface="Cambria"/>
              </a:rPr>
              <a:t>e</a:t>
            </a:r>
            <a:r>
              <a:rPr sz="2400" spc="-105" dirty="0">
                <a:solidFill>
                  <a:schemeClr val="tx1">
                    <a:lumMod val="95000"/>
                    <a:lumOff val="5000"/>
                  </a:schemeClr>
                </a:solidFill>
                <a:latin typeface="Cambria"/>
                <a:cs typeface="Cambria"/>
              </a:rPr>
              <a:t>rm</a:t>
            </a:r>
            <a:r>
              <a:rPr sz="2400" spc="-95" dirty="0">
                <a:solidFill>
                  <a:schemeClr val="tx1">
                    <a:lumMod val="95000"/>
                    <a:lumOff val="5000"/>
                  </a:schemeClr>
                </a:solidFill>
                <a:latin typeface="Cambria"/>
                <a:cs typeface="Cambria"/>
              </a:rPr>
              <a:t>in</a:t>
            </a:r>
            <a:r>
              <a:rPr sz="2400" dirty="0">
                <a:solidFill>
                  <a:schemeClr val="tx1">
                    <a:lumMod val="95000"/>
                    <a:lumOff val="5000"/>
                  </a:schemeClr>
                </a:solidFill>
                <a:latin typeface="Cambria"/>
                <a:cs typeface="Cambria"/>
              </a:rPr>
              <a:t>e</a:t>
            </a:r>
            <a:r>
              <a:rPr sz="2400" spc="-215" dirty="0">
                <a:solidFill>
                  <a:schemeClr val="tx1">
                    <a:lumMod val="95000"/>
                    <a:lumOff val="5000"/>
                  </a:schemeClr>
                </a:solidFill>
                <a:latin typeface="Cambria"/>
                <a:cs typeface="Cambria"/>
              </a:rPr>
              <a:t> </a:t>
            </a:r>
            <a:r>
              <a:rPr sz="2400" spc="-95" dirty="0">
                <a:solidFill>
                  <a:schemeClr val="tx1">
                    <a:lumMod val="95000"/>
                    <a:lumOff val="5000"/>
                  </a:schemeClr>
                </a:solidFill>
                <a:latin typeface="Cambria"/>
                <a:cs typeface="Cambria"/>
              </a:rPr>
              <a:t>t</a:t>
            </a:r>
            <a:r>
              <a:rPr sz="2400" spc="-105" dirty="0">
                <a:solidFill>
                  <a:schemeClr val="tx1">
                    <a:lumMod val="95000"/>
                    <a:lumOff val="5000"/>
                  </a:schemeClr>
                </a:solidFill>
                <a:latin typeface="Cambria"/>
                <a:cs typeface="Cambria"/>
              </a:rPr>
              <a:t>h</a:t>
            </a:r>
            <a:r>
              <a:rPr sz="2400" dirty="0">
                <a:solidFill>
                  <a:schemeClr val="tx1">
                    <a:lumMod val="95000"/>
                    <a:lumOff val="5000"/>
                  </a:schemeClr>
                </a:solidFill>
                <a:latin typeface="Cambria"/>
                <a:cs typeface="Cambria"/>
              </a:rPr>
              <a:t>e</a:t>
            </a:r>
            <a:r>
              <a:rPr sz="2400" spc="-215" dirty="0">
                <a:solidFill>
                  <a:schemeClr val="tx1">
                    <a:lumMod val="95000"/>
                    <a:lumOff val="5000"/>
                  </a:schemeClr>
                </a:solidFill>
                <a:latin typeface="Cambria"/>
                <a:cs typeface="Cambria"/>
              </a:rPr>
              <a:t> </a:t>
            </a:r>
            <a:r>
              <a:rPr sz="2400" spc="-110" dirty="0">
                <a:solidFill>
                  <a:schemeClr val="tx1">
                    <a:lumMod val="95000"/>
                    <a:lumOff val="5000"/>
                  </a:schemeClr>
                </a:solidFill>
                <a:latin typeface="Cambria"/>
                <a:cs typeface="Cambria"/>
              </a:rPr>
              <a:t>v</a:t>
            </a:r>
            <a:r>
              <a:rPr sz="2400" spc="-95" dirty="0">
                <a:solidFill>
                  <a:schemeClr val="tx1">
                    <a:lumMod val="95000"/>
                    <a:lumOff val="5000"/>
                  </a:schemeClr>
                </a:solidFill>
                <a:latin typeface="Cambria"/>
                <a:cs typeface="Cambria"/>
              </a:rPr>
              <a:t>i</a:t>
            </a:r>
            <a:r>
              <a:rPr sz="2400" spc="-100" dirty="0">
                <a:solidFill>
                  <a:schemeClr val="tx1">
                    <a:lumMod val="95000"/>
                    <a:lumOff val="5000"/>
                  </a:schemeClr>
                </a:solidFill>
                <a:latin typeface="Cambria"/>
                <a:cs typeface="Cambria"/>
              </a:rPr>
              <a:t>s</a:t>
            </a:r>
            <a:r>
              <a:rPr sz="2400" spc="-95" dirty="0">
                <a:solidFill>
                  <a:schemeClr val="tx1">
                    <a:lumMod val="95000"/>
                    <a:lumOff val="5000"/>
                  </a:schemeClr>
                </a:solidFill>
                <a:latin typeface="Cambria"/>
                <a:cs typeface="Cambria"/>
              </a:rPr>
              <a:t>ib</a:t>
            </a:r>
            <a:r>
              <a:rPr sz="2400" spc="-100" dirty="0">
                <a:solidFill>
                  <a:schemeClr val="tx1">
                    <a:lumMod val="95000"/>
                    <a:lumOff val="5000"/>
                  </a:schemeClr>
                </a:solidFill>
                <a:latin typeface="Cambria"/>
                <a:cs typeface="Cambria"/>
              </a:rPr>
              <a:t>l</a:t>
            </a:r>
            <a:r>
              <a:rPr sz="2400" dirty="0">
                <a:solidFill>
                  <a:schemeClr val="tx1">
                    <a:lumMod val="95000"/>
                    <a:lumOff val="5000"/>
                  </a:schemeClr>
                </a:solidFill>
                <a:latin typeface="Cambria"/>
                <a:cs typeface="Cambria"/>
              </a:rPr>
              <a:t>e</a:t>
            </a:r>
            <a:r>
              <a:rPr sz="2400" spc="-235" dirty="0">
                <a:solidFill>
                  <a:schemeClr val="tx1">
                    <a:lumMod val="95000"/>
                    <a:lumOff val="5000"/>
                  </a:schemeClr>
                </a:solidFill>
                <a:latin typeface="Cambria"/>
                <a:cs typeface="Cambria"/>
              </a:rPr>
              <a:t> </a:t>
            </a:r>
            <a:r>
              <a:rPr sz="2400" spc="-90" dirty="0">
                <a:solidFill>
                  <a:schemeClr val="tx1">
                    <a:lumMod val="95000"/>
                    <a:lumOff val="5000"/>
                  </a:schemeClr>
                </a:solidFill>
                <a:latin typeface="Cambria"/>
                <a:cs typeface="Cambria"/>
              </a:rPr>
              <a:t>p</a:t>
            </a:r>
            <a:r>
              <a:rPr sz="2400" spc="-100" dirty="0">
                <a:solidFill>
                  <a:schemeClr val="tx1">
                    <a:lumMod val="95000"/>
                    <a:lumOff val="5000"/>
                  </a:schemeClr>
                </a:solidFill>
                <a:latin typeface="Cambria"/>
                <a:cs typeface="Cambria"/>
              </a:rPr>
              <a:t>o</a:t>
            </a:r>
            <a:r>
              <a:rPr sz="2400" spc="-105" dirty="0">
                <a:solidFill>
                  <a:schemeClr val="tx1">
                    <a:lumMod val="95000"/>
                    <a:lumOff val="5000"/>
                  </a:schemeClr>
                </a:solidFill>
                <a:latin typeface="Cambria"/>
                <a:cs typeface="Cambria"/>
              </a:rPr>
              <a:t>r</a:t>
            </a:r>
            <a:r>
              <a:rPr sz="2400" spc="-95" dirty="0">
                <a:solidFill>
                  <a:schemeClr val="tx1">
                    <a:lumMod val="95000"/>
                    <a:lumOff val="5000"/>
                  </a:schemeClr>
                </a:solidFill>
                <a:latin typeface="Cambria"/>
                <a:cs typeface="Cambria"/>
              </a:rPr>
              <a:t>ti</a:t>
            </a:r>
            <a:r>
              <a:rPr sz="2400" spc="-100" dirty="0">
                <a:solidFill>
                  <a:schemeClr val="tx1">
                    <a:lumMod val="95000"/>
                    <a:lumOff val="5000"/>
                  </a:schemeClr>
                </a:solidFill>
                <a:latin typeface="Cambria"/>
                <a:cs typeface="Cambria"/>
              </a:rPr>
              <a:t>o</a:t>
            </a:r>
            <a:r>
              <a:rPr sz="2400" dirty="0">
                <a:solidFill>
                  <a:schemeClr val="tx1">
                    <a:lumMod val="95000"/>
                    <a:lumOff val="5000"/>
                  </a:schemeClr>
                </a:solidFill>
                <a:latin typeface="Cambria"/>
                <a:cs typeface="Cambria"/>
              </a:rPr>
              <a:t>n</a:t>
            </a:r>
            <a:r>
              <a:rPr sz="2400" spc="-240" dirty="0">
                <a:solidFill>
                  <a:schemeClr val="tx1">
                    <a:lumMod val="95000"/>
                    <a:lumOff val="5000"/>
                  </a:schemeClr>
                </a:solidFill>
                <a:latin typeface="Cambria"/>
                <a:cs typeface="Cambria"/>
              </a:rPr>
              <a:t> </a:t>
            </a:r>
            <a:r>
              <a:rPr sz="2400" spc="-100" dirty="0">
                <a:solidFill>
                  <a:schemeClr val="tx1">
                    <a:lumMod val="95000"/>
                    <a:lumOff val="5000"/>
                  </a:schemeClr>
                </a:solidFill>
                <a:latin typeface="Cambria"/>
                <a:cs typeface="Cambria"/>
              </a:rPr>
              <a:t>o</a:t>
            </a:r>
            <a:r>
              <a:rPr sz="2400" dirty="0">
                <a:solidFill>
                  <a:schemeClr val="tx1">
                    <a:lumMod val="95000"/>
                    <a:lumOff val="5000"/>
                  </a:schemeClr>
                </a:solidFill>
                <a:latin typeface="Cambria"/>
                <a:cs typeface="Cambria"/>
              </a:rPr>
              <a:t>f</a:t>
            </a:r>
            <a:r>
              <a:rPr sz="2400" spc="-200" dirty="0">
                <a:solidFill>
                  <a:schemeClr val="tx1">
                    <a:lumMod val="95000"/>
                    <a:lumOff val="5000"/>
                  </a:schemeClr>
                </a:solidFill>
                <a:latin typeface="Cambria"/>
                <a:cs typeface="Cambria"/>
              </a:rPr>
              <a:t> </a:t>
            </a:r>
            <a:r>
              <a:rPr sz="2400" spc="-95" dirty="0">
                <a:solidFill>
                  <a:schemeClr val="tx1">
                    <a:lumMod val="95000"/>
                    <a:lumOff val="5000"/>
                  </a:schemeClr>
                </a:solidFill>
                <a:latin typeface="Cambria"/>
                <a:cs typeface="Cambria"/>
              </a:rPr>
              <a:t>t</a:t>
            </a:r>
            <a:r>
              <a:rPr sz="2400" spc="-105" dirty="0">
                <a:solidFill>
                  <a:schemeClr val="tx1">
                    <a:lumMod val="95000"/>
                    <a:lumOff val="5000"/>
                  </a:schemeClr>
                </a:solidFill>
                <a:latin typeface="Cambria"/>
                <a:cs typeface="Cambria"/>
              </a:rPr>
              <a:t>h</a:t>
            </a:r>
            <a:r>
              <a:rPr sz="2400" dirty="0">
                <a:solidFill>
                  <a:schemeClr val="tx1">
                    <a:lumMod val="95000"/>
                    <a:lumOff val="5000"/>
                  </a:schemeClr>
                </a:solidFill>
                <a:latin typeface="Cambria"/>
                <a:cs typeface="Cambria"/>
              </a:rPr>
              <a:t>e  </a:t>
            </a:r>
            <a:r>
              <a:rPr sz="2400" spc="-100" dirty="0">
                <a:solidFill>
                  <a:schemeClr val="tx1">
                    <a:lumMod val="95000"/>
                    <a:lumOff val="5000"/>
                  </a:schemeClr>
                </a:solidFill>
                <a:latin typeface="Cambria"/>
                <a:cs typeface="Cambria"/>
              </a:rPr>
              <a:t>l</a:t>
            </a:r>
            <a:r>
              <a:rPr sz="2400" spc="-95" dirty="0">
                <a:solidFill>
                  <a:schemeClr val="tx1">
                    <a:lumMod val="95000"/>
                    <a:lumOff val="5000"/>
                  </a:schemeClr>
                </a:solidFill>
                <a:latin typeface="Cambria"/>
                <a:cs typeface="Cambria"/>
              </a:rPr>
              <a:t>in</a:t>
            </a:r>
            <a:r>
              <a:rPr sz="2400" dirty="0">
                <a:solidFill>
                  <a:schemeClr val="tx1">
                    <a:lumMod val="95000"/>
                    <a:lumOff val="5000"/>
                  </a:schemeClr>
                </a:solidFill>
                <a:latin typeface="Cambria"/>
                <a:cs typeface="Cambria"/>
              </a:rPr>
              <a:t>e</a:t>
            </a:r>
            <a:r>
              <a:rPr sz="2400" spc="-260" dirty="0">
                <a:solidFill>
                  <a:schemeClr val="tx1">
                    <a:lumMod val="95000"/>
                    <a:lumOff val="5000"/>
                  </a:schemeClr>
                </a:solidFill>
                <a:latin typeface="Cambria"/>
                <a:cs typeface="Cambria"/>
              </a:rPr>
              <a:t> </a:t>
            </a:r>
            <a:r>
              <a:rPr sz="2400" spc="-105" dirty="0">
                <a:solidFill>
                  <a:schemeClr val="tx1">
                    <a:lumMod val="95000"/>
                    <a:lumOff val="5000"/>
                  </a:schemeClr>
                </a:solidFill>
                <a:latin typeface="Cambria"/>
                <a:cs typeface="Cambria"/>
              </a:rPr>
              <a:t>A(10</a:t>
            </a:r>
            <a:r>
              <a:rPr sz="2400" spc="-85" dirty="0">
                <a:solidFill>
                  <a:schemeClr val="tx1">
                    <a:lumMod val="95000"/>
                    <a:lumOff val="5000"/>
                  </a:schemeClr>
                </a:solidFill>
                <a:latin typeface="Cambria"/>
                <a:cs typeface="Cambria"/>
              </a:rPr>
              <a:t>,</a:t>
            </a:r>
            <a:r>
              <a:rPr sz="2400" spc="-105" dirty="0">
                <a:solidFill>
                  <a:schemeClr val="tx1">
                    <a:lumMod val="95000"/>
                    <a:lumOff val="5000"/>
                  </a:schemeClr>
                </a:solidFill>
                <a:latin typeface="Cambria"/>
                <a:cs typeface="Cambria"/>
              </a:rPr>
              <a:t>30</a:t>
            </a:r>
            <a:r>
              <a:rPr sz="2400" dirty="0">
                <a:solidFill>
                  <a:schemeClr val="tx1">
                    <a:lumMod val="95000"/>
                    <a:lumOff val="5000"/>
                  </a:schemeClr>
                </a:solidFill>
                <a:latin typeface="Cambria"/>
                <a:cs typeface="Cambria"/>
              </a:rPr>
              <a:t>)</a:t>
            </a:r>
            <a:r>
              <a:rPr sz="2400" spc="-225" dirty="0">
                <a:solidFill>
                  <a:schemeClr val="tx1">
                    <a:lumMod val="95000"/>
                    <a:lumOff val="5000"/>
                  </a:schemeClr>
                </a:solidFill>
                <a:latin typeface="Cambria"/>
                <a:cs typeface="Cambria"/>
              </a:rPr>
              <a:t> </a:t>
            </a:r>
            <a:r>
              <a:rPr sz="2400" spc="-95" dirty="0">
                <a:solidFill>
                  <a:schemeClr val="tx1">
                    <a:lumMod val="95000"/>
                    <a:lumOff val="5000"/>
                  </a:schemeClr>
                </a:solidFill>
                <a:latin typeface="Cambria"/>
                <a:cs typeface="Cambria"/>
              </a:rPr>
              <a:t>an</a:t>
            </a:r>
            <a:r>
              <a:rPr sz="2400" dirty="0">
                <a:solidFill>
                  <a:schemeClr val="tx1">
                    <a:lumMod val="95000"/>
                    <a:lumOff val="5000"/>
                  </a:schemeClr>
                </a:solidFill>
                <a:latin typeface="Cambria"/>
                <a:cs typeface="Cambria"/>
              </a:rPr>
              <a:t>d</a:t>
            </a:r>
            <a:r>
              <a:rPr sz="2400" spc="-204" dirty="0">
                <a:solidFill>
                  <a:schemeClr val="tx1">
                    <a:lumMod val="95000"/>
                    <a:lumOff val="5000"/>
                  </a:schemeClr>
                </a:solidFill>
                <a:latin typeface="Cambria"/>
                <a:cs typeface="Cambria"/>
              </a:rPr>
              <a:t> </a:t>
            </a:r>
            <a:r>
              <a:rPr sz="2400" spc="-100" dirty="0">
                <a:solidFill>
                  <a:schemeClr val="tx1">
                    <a:lumMod val="95000"/>
                    <a:lumOff val="5000"/>
                  </a:schemeClr>
                </a:solidFill>
                <a:latin typeface="Cambria"/>
                <a:cs typeface="Cambria"/>
              </a:rPr>
              <a:t>B</a:t>
            </a:r>
            <a:r>
              <a:rPr sz="2400" spc="-105" dirty="0">
                <a:solidFill>
                  <a:schemeClr val="tx1">
                    <a:lumMod val="95000"/>
                    <a:lumOff val="5000"/>
                  </a:schemeClr>
                </a:solidFill>
                <a:latin typeface="Cambria"/>
                <a:cs typeface="Cambria"/>
              </a:rPr>
              <a:t>(40</a:t>
            </a:r>
            <a:r>
              <a:rPr sz="2400" spc="-85" dirty="0">
                <a:solidFill>
                  <a:schemeClr val="tx1">
                    <a:lumMod val="95000"/>
                    <a:lumOff val="5000"/>
                  </a:schemeClr>
                </a:solidFill>
                <a:latin typeface="Cambria"/>
                <a:cs typeface="Cambria"/>
              </a:rPr>
              <a:t>,</a:t>
            </a:r>
            <a:r>
              <a:rPr sz="2400" spc="-105" dirty="0">
                <a:solidFill>
                  <a:schemeClr val="tx1">
                    <a:lumMod val="95000"/>
                    <a:lumOff val="5000"/>
                  </a:schemeClr>
                </a:solidFill>
                <a:latin typeface="Cambria"/>
                <a:cs typeface="Cambria"/>
              </a:rPr>
              <a:t>0)</a:t>
            </a:r>
            <a:r>
              <a:rPr sz="2400" dirty="0">
                <a:solidFill>
                  <a:schemeClr val="tx1">
                    <a:lumMod val="95000"/>
                    <a:lumOff val="5000"/>
                  </a:schemeClr>
                </a:solidFill>
                <a:latin typeface="Cambria"/>
                <a:cs typeface="Cambria"/>
              </a:rPr>
              <a:t>.</a:t>
            </a:r>
            <a:endParaRPr sz="2400">
              <a:solidFill>
                <a:schemeClr val="tx1">
                  <a:lumMod val="95000"/>
                  <a:lumOff val="5000"/>
                </a:schemeClr>
              </a:solidFill>
              <a:latin typeface="Cambria"/>
              <a:cs typeface="Cambria"/>
            </a:endParaRPr>
          </a:p>
          <a:p>
            <a:pPr>
              <a:lnSpc>
                <a:spcPct val="100000"/>
              </a:lnSpc>
              <a:spcBef>
                <a:spcPts val="30"/>
              </a:spcBef>
            </a:pPr>
            <a:endParaRPr sz="3150">
              <a:solidFill>
                <a:schemeClr val="tx1">
                  <a:lumMod val="95000"/>
                  <a:lumOff val="5000"/>
                </a:schemeClr>
              </a:solidFill>
              <a:latin typeface="Cambria"/>
              <a:cs typeface="Cambria"/>
            </a:endParaRPr>
          </a:p>
        </p:txBody>
      </p:sp>
      <p:sp>
        <p:nvSpPr>
          <p:cNvPr id="7" name="object 7"/>
          <p:cNvSpPr txBox="1"/>
          <p:nvPr/>
        </p:nvSpPr>
        <p:spPr>
          <a:xfrm>
            <a:off x="812800" y="2514601"/>
            <a:ext cx="9448800" cy="2623795"/>
          </a:xfrm>
          <a:prstGeom prst="rect">
            <a:avLst/>
          </a:prstGeom>
        </p:spPr>
        <p:txBody>
          <a:bodyPr vert="horz" wrap="square" lIns="0" tIns="12700" rIns="0" bIns="0" rtlCol="0">
            <a:spAutoFit/>
          </a:bodyPr>
          <a:lstStyle/>
          <a:p>
            <a:pPr marL="12700" marR="5080" algn="just">
              <a:lnSpc>
                <a:spcPct val="100000"/>
              </a:lnSpc>
              <a:spcBef>
                <a:spcPts val="100"/>
              </a:spcBef>
            </a:pPr>
            <a:r>
              <a:rPr sz="2400" spc="-80" dirty="0" smtClean="0">
                <a:solidFill>
                  <a:schemeClr val="tx1">
                    <a:lumMod val="95000"/>
                    <a:lumOff val="5000"/>
                  </a:schemeClr>
                </a:solidFill>
                <a:latin typeface="Cambria"/>
                <a:cs typeface="Cambria"/>
              </a:rPr>
              <a:t>Q</a:t>
            </a:r>
            <a:r>
              <a:rPr lang="en-US" sz="2400" spc="-80" dirty="0" smtClean="0">
                <a:solidFill>
                  <a:schemeClr val="tx1">
                    <a:lumMod val="95000"/>
                    <a:lumOff val="5000"/>
                  </a:schemeClr>
                </a:solidFill>
                <a:latin typeface="Cambria"/>
                <a:cs typeface="Cambria"/>
              </a:rPr>
              <a:t>2</a:t>
            </a:r>
            <a:r>
              <a:rPr sz="2400" spc="-80" dirty="0" smtClean="0">
                <a:solidFill>
                  <a:schemeClr val="tx1">
                    <a:lumMod val="95000"/>
                    <a:lumOff val="5000"/>
                  </a:schemeClr>
                </a:solidFill>
                <a:latin typeface="Cambria"/>
                <a:cs typeface="Cambria"/>
              </a:rPr>
              <a:t>.</a:t>
            </a:r>
            <a:r>
              <a:rPr sz="2400" spc="-254" dirty="0" smtClean="0">
                <a:solidFill>
                  <a:schemeClr val="tx1">
                    <a:lumMod val="95000"/>
                    <a:lumOff val="5000"/>
                  </a:schemeClr>
                </a:solidFill>
                <a:latin typeface="Cambria"/>
                <a:cs typeface="Cambria"/>
              </a:rPr>
              <a:t> </a:t>
            </a:r>
            <a:r>
              <a:rPr sz="2400" spc="-75" dirty="0">
                <a:solidFill>
                  <a:schemeClr val="tx1">
                    <a:lumMod val="95000"/>
                    <a:lumOff val="5000"/>
                  </a:schemeClr>
                </a:solidFill>
                <a:latin typeface="Cambria"/>
                <a:cs typeface="Cambria"/>
              </a:rPr>
              <a:t>Clip</a:t>
            </a:r>
            <a:r>
              <a:rPr sz="2400" spc="-210" dirty="0">
                <a:solidFill>
                  <a:schemeClr val="tx1">
                    <a:lumMod val="95000"/>
                    <a:lumOff val="5000"/>
                  </a:schemeClr>
                </a:solidFill>
                <a:latin typeface="Cambria"/>
                <a:cs typeface="Cambria"/>
              </a:rPr>
              <a:t> </a:t>
            </a:r>
            <a:r>
              <a:rPr sz="2400" dirty="0">
                <a:solidFill>
                  <a:schemeClr val="tx1">
                    <a:lumMod val="95000"/>
                    <a:lumOff val="5000"/>
                  </a:schemeClr>
                </a:solidFill>
                <a:latin typeface="Cambria"/>
                <a:cs typeface="Cambria"/>
              </a:rPr>
              <a:t>a</a:t>
            </a:r>
            <a:r>
              <a:rPr sz="2400" spc="-190" dirty="0">
                <a:solidFill>
                  <a:schemeClr val="tx1">
                    <a:lumMod val="95000"/>
                    <a:lumOff val="5000"/>
                  </a:schemeClr>
                </a:solidFill>
                <a:latin typeface="Cambria"/>
                <a:cs typeface="Cambria"/>
              </a:rPr>
              <a:t> </a:t>
            </a:r>
            <a:r>
              <a:rPr sz="2400" spc="-75" dirty="0">
                <a:solidFill>
                  <a:schemeClr val="tx1">
                    <a:lumMod val="95000"/>
                    <a:lumOff val="5000"/>
                  </a:schemeClr>
                </a:solidFill>
                <a:latin typeface="Cambria"/>
                <a:cs typeface="Cambria"/>
              </a:rPr>
              <a:t>line</a:t>
            </a:r>
            <a:r>
              <a:rPr sz="2400" spc="-235" dirty="0">
                <a:solidFill>
                  <a:schemeClr val="tx1">
                    <a:lumMod val="95000"/>
                    <a:lumOff val="5000"/>
                  </a:schemeClr>
                </a:solidFill>
                <a:latin typeface="Cambria"/>
                <a:cs typeface="Cambria"/>
              </a:rPr>
              <a:t> </a:t>
            </a:r>
            <a:r>
              <a:rPr sz="2400" spc="-75" dirty="0">
                <a:solidFill>
                  <a:schemeClr val="tx1">
                    <a:lumMod val="95000"/>
                    <a:lumOff val="5000"/>
                  </a:schemeClr>
                </a:solidFill>
                <a:latin typeface="Cambria"/>
                <a:cs typeface="Cambria"/>
              </a:rPr>
              <a:t>with</a:t>
            </a:r>
            <a:r>
              <a:rPr sz="2400" spc="-225" dirty="0">
                <a:solidFill>
                  <a:schemeClr val="tx1">
                    <a:lumMod val="95000"/>
                    <a:lumOff val="5000"/>
                  </a:schemeClr>
                </a:solidFill>
                <a:latin typeface="Cambria"/>
                <a:cs typeface="Cambria"/>
              </a:rPr>
              <a:t> </a:t>
            </a:r>
            <a:r>
              <a:rPr sz="2400" spc="-65" dirty="0">
                <a:solidFill>
                  <a:schemeClr val="tx1">
                    <a:lumMod val="95000"/>
                    <a:lumOff val="5000"/>
                  </a:schemeClr>
                </a:solidFill>
                <a:latin typeface="Cambria"/>
                <a:cs typeface="Cambria"/>
              </a:rPr>
              <a:t>end</a:t>
            </a:r>
            <a:r>
              <a:rPr sz="2400" spc="-210" dirty="0">
                <a:solidFill>
                  <a:schemeClr val="tx1">
                    <a:lumMod val="95000"/>
                    <a:lumOff val="5000"/>
                  </a:schemeClr>
                </a:solidFill>
                <a:latin typeface="Cambria"/>
                <a:cs typeface="Cambria"/>
              </a:rPr>
              <a:t> </a:t>
            </a:r>
            <a:r>
              <a:rPr sz="2400" spc="-75" dirty="0">
                <a:solidFill>
                  <a:schemeClr val="tx1">
                    <a:lumMod val="95000"/>
                    <a:lumOff val="5000"/>
                  </a:schemeClr>
                </a:solidFill>
                <a:latin typeface="Cambria"/>
                <a:cs typeface="Cambria"/>
              </a:rPr>
              <a:t>point</a:t>
            </a:r>
            <a:r>
              <a:rPr sz="2400" spc="-240" dirty="0">
                <a:solidFill>
                  <a:schemeClr val="tx1">
                    <a:lumMod val="95000"/>
                    <a:lumOff val="5000"/>
                  </a:schemeClr>
                </a:solidFill>
                <a:latin typeface="Cambria"/>
                <a:cs typeface="Cambria"/>
              </a:rPr>
              <a:t> </a:t>
            </a:r>
            <a:r>
              <a:rPr sz="2400" spc="-90" dirty="0">
                <a:solidFill>
                  <a:schemeClr val="tx1">
                    <a:lumMod val="95000"/>
                    <a:lumOff val="5000"/>
                  </a:schemeClr>
                </a:solidFill>
                <a:latin typeface="Cambria"/>
                <a:cs typeface="Cambria"/>
              </a:rPr>
              <a:t>A(1,60)</a:t>
            </a:r>
            <a:r>
              <a:rPr sz="2400" spc="-225" dirty="0">
                <a:solidFill>
                  <a:schemeClr val="tx1">
                    <a:lumMod val="95000"/>
                    <a:lumOff val="5000"/>
                  </a:schemeClr>
                </a:solidFill>
                <a:latin typeface="Cambria"/>
                <a:cs typeface="Cambria"/>
              </a:rPr>
              <a:t> </a:t>
            </a:r>
            <a:r>
              <a:rPr sz="2400" dirty="0">
                <a:solidFill>
                  <a:schemeClr val="tx1">
                    <a:lumMod val="95000"/>
                    <a:lumOff val="5000"/>
                  </a:schemeClr>
                </a:solidFill>
                <a:latin typeface="Cambria"/>
                <a:cs typeface="Cambria"/>
              </a:rPr>
              <a:t>,</a:t>
            </a:r>
            <a:r>
              <a:rPr sz="2400" spc="-204" dirty="0">
                <a:solidFill>
                  <a:schemeClr val="tx1">
                    <a:lumMod val="95000"/>
                    <a:lumOff val="5000"/>
                  </a:schemeClr>
                </a:solidFill>
                <a:latin typeface="Cambria"/>
                <a:cs typeface="Cambria"/>
              </a:rPr>
              <a:t> </a:t>
            </a:r>
            <a:r>
              <a:rPr sz="2400" spc="-95" dirty="0">
                <a:solidFill>
                  <a:schemeClr val="tx1">
                    <a:lumMod val="95000"/>
                    <a:lumOff val="5000"/>
                  </a:schemeClr>
                </a:solidFill>
                <a:latin typeface="Cambria"/>
                <a:cs typeface="Cambria"/>
              </a:rPr>
              <a:t>B(20,120)</a:t>
            </a:r>
            <a:r>
              <a:rPr sz="2400" spc="-245" dirty="0">
                <a:solidFill>
                  <a:schemeClr val="tx1">
                    <a:lumMod val="95000"/>
                    <a:lumOff val="5000"/>
                  </a:schemeClr>
                </a:solidFill>
                <a:latin typeface="Cambria"/>
                <a:cs typeface="Cambria"/>
              </a:rPr>
              <a:t> </a:t>
            </a:r>
            <a:r>
              <a:rPr sz="2400" spc="-90" dirty="0">
                <a:solidFill>
                  <a:schemeClr val="tx1">
                    <a:lumMod val="95000"/>
                    <a:lumOff val="5000"/>
                  </a:schemeClr>
                </a:solidFill>
                <a:latin typeface="Cambria"/>
                <a:cs typeface="Cambria"/>
              </a:rPr>
              <a:t>against</a:t>
            </a:r>
            <a:r>
              <a:rPr sz="2400" spc="-215" dirty="0">
                <a:solidFill>
                  <a:schemeClr val="tx1">
                    <a:lumMod val="95000"/>
                    <a:lumOff val="5000"/>
                  </a:schemeClr>
                </a:solidFill>
                <a:latin typeface="Cambria"/>
                <a:cs typeface="Cambria"/>
              </a:rPr>
              <a:t> </a:t>
            </a:r>
            <a:r>
              <a:rPr sz="2400" dirty="0">
                <a:solidFill>
                  <a:schemeClr val="tx1">
                    <a:lumMod val="95000"/>
                    <a:lumOff val="5000"/>
                  </a:schemeClr>
                </a:solidFill>
                <a:latin typeface="Cambria"/>
                <a:cs typeface="Cambria"/>
              </a:rPr>
              <a:t>a</a:t>
            </a:r>
            <a:r>
              <a:rPr sz="2400" spc="-215" dirty="0">
                <a:solidFill>
                  <a:schemeClr val="tx1">
                    <a:lumMod val="95000"/>
                    <a:lumOff val="5000"/>
                  </a:schemeClr>
                </a:solidFill>
                <a:latin typeface="Cambria"/>
                <a:cs typeface="Cambria"/>
              </a:rPr>
              <a:t> </a:t>
            </a:r>
            <a:r>
              <a:rPr sz="2400" spc="-75" dirty="0">
                <a:solidFill>
                  <a:schemeClr val="tx1">
                    <a:lumMod val="95000"/>
                    <a:lumOff val="5000"/>
                  </a:schemeClr>
                </a:solidFill>
                <a:latin typeface="Cambria"/>
                <a:cs typeface="Cambria"/>
              </a:rPr>
              <a:t>clip </a:t>
            </a:r>
            <a:r>
              <a:rPr sz="2400" spc="-520" dirty="0">
                <a:solidFill>
                  <a:schemeClr val="tx1">
                    <a:lumMod val="95000"/>
                    <a:lumOff val="5000"/>
                  </a:schemeClr>
                </a:solidFill>
                <a:latin typeface="Cambria"/>
                <a:cs typeface="Cambria"/>
              </a:rPr>
              <a:t> </a:t>
            </a:r>
            <a:r>
              <a:rPr sz="2400" spc="-110" dirty="0">
                <a:solidFill>
                  <a:schemeClr val="tx1">
                    <a:lumMod val="95000"/>
                    <a:lumOff val="5000"/>
                  </a:schemeClr>
                </a:solidFill>
                <a:latin typeface="Cambria"/>
                <a:cs typeface="Cambria"/>
              </a:rPr>
              <a:t>w</a:t>
            </a:r>
            <a:r>
              <a:rPr sz="2400" spc="-95" dirty="0">
                <a:solidFill>
                  <a:schemeClr val="tx1">
                    <a:lumMod val="95000"/>
                    <a:lumOff val="5000"/>
                  </a:schemeClr>
                </a:solidFill>
                <a:latin typeface="Cambria"/>
                <a:cs typeface="Cambria"/>
              </a:rPr>
              <a:t>in</a:t>
            </a:r>
            <a:r>
              <a:rPr sz="2400" spc="-110" dirty="0">
                <a:solidFill>
                  <a:schemeClr val="tx1">
                    <a:lumMod val="95000"/>
                    <a:lumOff val="5000"/>
                  </a:schemeClr>
                </a:solidFill>
                <a:latin typeface="Cambria"/>
                <a:cs typeface="Cambria"/>
              </a:rPr>
              <a:t>d</a:t>
            </a:r>
            <a:r>
              <a:rPr sz="2400" spc="-100" dirty="0">
                <a:solidFill>
                  <a:schemeClr val="tx1">
                    <a:lumMod val="95000"/>
                    <a:lumOff val="5000"/>
                  </a:schemeClr>
                </a:solidFill>
                <a:latin typeface="Cambria"/>
                <a:cs typeface="Cambria"/>
              </a:rPr>
              <a:t>o</a:t>
            </a:r>
            <a:r>
              <a:rPr sz="2400" dirty="0">
                <a:solidFill>
                  <a:schemeClr val="tx1">
                    <a:lumMod val="95000"/>
                    <a:lumOff val="5000"/>
                  </a:schemeClr>
                </a:solidFill>
                <a:latin typeface="Cambria"/>
                <a:cs typeface="Cambria"/>
              </a:rPr>
              <a:t>w</a:t>
            </a:r>
            <a:r>
              <a:rPr sz="2400" spc="-229" dirty="0">
                <a:solidFill>
                  <a:schemeClr val="tx1">
                    <a:lumMod val="95000"/>
                    <a:lumOff val="5000"/>
                  </a:schemeClr>
                </a:solidFill>
                <a:latin typeface="Cambria"/>
                <a:cs typeface="Cambria"/>
              </a:rPr>
              <a:t> </a:t>
            </a:r>
            <a:r>
              <a:rPr sz="2400" spc="-110" dirty="0">
                <a:solidFill>
                  <a:schemeClr val="tx1">
                    <a:lumMod val="95000"/>
                    <a:lumOff val="5000"/>
                  </a:schemeClr>
                </a:solidFill>
                <a:latin typeface="Cambria"/>
                <a:cs typeface="Cambria"/>
              </a:rPr>
              <a:t>w</a:t>
            </a:r>
            <a:r>
              <a:rPr sz="2400" spc="-95" dirty="0">
                <a:solidFill>
                  <a:schemeClr val="tx1">
                    <a:lumMod val="95000"/>
                    <a:lumOff val="5000"/>
                  </a:schemeClr>
                </a:solidFill>
                <a:latin typeface="Cambria"/>
                <a:cs typeface="Cambria"/>
              </a:rPr>
              <a:t>it</a:t>
            </a:r>
            <a:r>
              <a:rPr sz="2400" dirty="0">
                <a:solidFill>
                  <a:schemeClr val="tx1">
                    <a:lumMod val="95000"/>
                    <a:lumOff val="5000"/>
                  </a:schemeClr>
                </a:solidFill>
                <a:latin typeface="Cambria"/>
                <a:cs typeface="Cambria"/>
              </a:rPr>
              <a:t>h</a:t>
            </a:r>
            <a:r>
              <a:rPr sz="2400" spc="-225" dirty="0">
                <a:solidFill>
                  <a:schemeClr val="tx1">
                    <a:lumMod val="95000"/>
                    <a:lumOff val="5000"/>
                  </a:schemeClr>
                </a:solidFill>
                <a:latin typeface="Cambria"/>
                <a:cs typeface="Cambria"/>
              </a:rPr>
              <a:t> </a:t>
            </a:r>
            <a:r>
              <a:rPr sz="2400" spc="-100" dirty="0">
                <a:solidFill>
                  <a:schemeClr val="tx1">
                    <a:lumMod val="95000"/>
                    <a:lumOff val="5000"/>
                  </a:schemeClr>
                </a:solidFill>
                <a:latin typeface="Cambria"/>
                <a:cs typeface="Cambria"/>
              </a:rPr>
              <a:t>lo</a:t>
            </a:r>
            <a:r>
              <a:rPr sz="2400" spc="-135" dirty="0">
                <a:solidFill>
                  <a:schemeClr val="tx1">
                    <a:lumMod val="95000"/>
                    <a:lumOff val="5000"/>
                  </a:schemeClr>
                </a:solidFill>
                <a:latin typeface="Cambria"/>
                <a:cs typeface="Cambria"/>
              </a:rPr>
              <a:t>w</a:t>
            </a:r>
            <a:r>
              <a:rPr sz="2400" spc="-95" dirty="0">
                <a:solidFill>
                  <a:schemeClr val="tx1">
                    <a:lumMod val="95000"/>
                    <a:lumOff val="5000"/>
                  </a:schemeClr>
                </a:solidFill>
                <a:latin typeface="Cambria"/>
                <a:cs typeface="Cambria"/>
              </a:rPr>
              <a:t>e</a:t>
            </a:r>
            <a:r>
              <a:rPr sz="2400" dirty="0">
                <a:solidFill>
                  <a:schemeClr val="tx1">
                    <a:lumMod val="95000"/>
                    <a:lumOff val="5000"/>
                  </a:schemeClr>
                </a:solidFill>
                <a:latin typeface="Cambria"/>
                <a:cs typeface="Cambria"/>
              </a:rPr>
              <a:t>r</a:t>
            </a:r>
            <a:r>
              <a:rPr sz="2400" spc="-229" dirty="0">
                <a:solidFill>
                  <a:schemeClr val="tx1">
                    <a:lumMod val="95000"/>
                    <a:lumOff val="5000"/>
                  </a:schemeClr>
                </a:solidFill>
                <a:latin typeface="Cambria"/>
                <a:cs typeface="Cambria"/>
              </a:rPr>
              <a:t> </a:t>
            </a:r>
            <a:r>
              <a:rPr sz="2400" spc="-105" dirty="0">
                <a:solidFill>
                  <a:schemeClr val="tx1">
                    <a:lumMod val="95000"/>
                    <a:lumOff val="5000"/>
                  </a:schemeClr>
                </a:solidFill>
                <a:latin typeface="Cambria"/>
                <a:cs typeface="Cambria"/>
              </a:rPr>
              <a:t>m</a:t>
            </a:r>
            <a:r>
              <a:rPr sz="2400" spc="-100" dirty="0">
                <a:solidFill>
                  <a:schemeClr val="tx1">
                    <a:lumMod val="95000"/>
                    <a:lumOff val="5000"/>
                  </a:schemeClr>
                </a:solidFill>
                <a:latin typeface="Cambria"/>
                <a:cs typeface="Cambria"/>
              </a:rPr>
              <a:t>os</a:t>
            </a:r>
            <a:r>
              <a:rPr sz="2400" dirty="0">
                <a:solidFill>
                  <a:schemeClr val="tx1">
                    <a:lumMod val="95000"/>
                    <a:lumOff val="5000"/>
                  </a:schemeClr>
                </a:solidFill>
                <a:latin typeface="Cambria"/>
                <a:cs typeface="Cambria"/>
              </a:rPr>
              <a:t>t</a:t>
            </a:r>
            <a:r>
              <a:rPr sz="2400" spc="-190" dirty="0">
                <a:solidFill>
                  <a:schemeClr val="tx1">
                    <a:lumMod val="95000"/>
                    <a:lumOff val="5000"/>
                  </a:schemeClr>
                </a:solidFill>
                <a:latin typeface="Cambria"/>
                <a:cs typeface="Cambria"/>
              </a:rPr>
              <a:t> </a:t>
            </a:r>
            <a:r>
              <a:rPr sz="2400" spc="-100" dirty="0">
                <a:solidFill>
                  <a:schemeClr val="tx1">
                    <a:lumMod val="95000"/>
                    <a:lumOff val="5000"/>
                  </a:schemeClr>
                </a:solidFill>
                <a:latin typeface="Cambria"/>
                <a:cs typeface="Cambria"/>
              </a:rPr>
              <a:t>l</a:t>
            </a:r>
            <a:r>
              <a:rPr sz="2400" spc="-95" dirty="0">
                <a:solidFill>
                  <a:schemeClr val="tx1">
                    <a:lumMod val="95000"/>
                    <a:lumOff val="5000"/>
                  </a:schemeClr>
                </a:solidFill>
                <a:latin typeface="Cambria"/>
                <a:cs typeface="Cambria"/>
              </a:rPr>
              <a:t>e</a:t>
            </a:r>
            <a:r>
              <a:rPr sz="2400" spc="-105" dirty="0">
                <a:solidFill>
                  <a:schemeClr val="tx1">
                    <a:lumMod val="95000"/>
                    <a:lumOff val="5000"/>
                  </a:schemeClr>
                </a:solidFill>
                <a:latin typeface="Cambria"/>
                <a:cs typeface="Cambria"/>
              </a:rPr>
              <a:t>f</a:t>
            </a:r>
            <a:r>
              <a:rPr sz="2400" dirty="0">
                <a:solidFill>
                  <a:schemeClr val="tx1">
                    <a:lumMod val="95000"/>
                    <a:lumOff val="5000"/>
                  </a:schemeClr>
                </a:solidFill>
                <a:latin typeface="Cambria"/>
                <a:cs typeface="Cambria"/>
              </a:rPr>
              <a:t>t</a:t>
            </a:r>
            <a:r>
              <a:rPr sz="2400" spc="-215" dirty="0">
                <a:solidFill>
                  <a:schemeClr val="tx1">
                    <a:lumMod val="95000"/>
                    <a:lumOff val="5000"/>
                  </a:schemeClr>
                </a:solidFill>
                <a:latin typeface="Cambria"/>
                <a:cs typeface="Cambria"/>
              </a:rPr>
              <a:t> </a:t>
            </a:r>
            <a:r>
              <a:rPr sz="2400" spc="-100" dirty="0">
                <a:solidFill>
                  <a:schemeClr val="tx1">
                    <a:lumMod val="95000"/>
                    <a:lumOff val="5000"/>
                  </a:schemeClr>
                </a:solidFill>
                <a:latin typeface="Cambria"/>
                <a:cs typeface="Cambria"/>
              </a:rPr>
              <a:t>co</a:t>
            </a:r>
            <a:r>
              <a:rPr sz="2400" spc="-105" dirty="0">
                <a:solidFill>
                  <a:schemeClr val="tx1">
                    <a:lumMod val="95000"/>
                    <a:lumOff val="5000"/>
                  </a:schemeClr>
                </a:solidFill>
                <a:latin typeface="Cambria"/>
                <a:cs typeface="Cambria"/>
              </a:rPr>
              <a:t>r</a:t>
            </a:r>
            <a:r>
              <a:rPr sz="2400" spc="-95" dirty="0">
                <a:solidFill>
                  <a:schemeClr val="tx1">
                    <a:lumMod val="95000"/>
                    <a:lumOff val="5000"/>
                  </a:schemeClr>
                </a:solidFill>
                <a:latin typeface="Cambria"/>
                <a:cs typeface="Cambria"/>
              </a:rPr>
              <a:t>ne</a:t>
            </a:r>
            <a:r>
              <a:rPr sz="2400" dirty="0">
                <a:solidFill>
                  <a:schemeClr val="tx1">
                    <a:lumMod val="95000"/>
                    <a:lumOff val="5000"/>
                  </a:schemeClr>
                </a:solidFill>
                <a:latin typeface="Cambria"/>
                <a:cs typeface="Cambria"/>
              </a:rPr>
              <a:t>r</a:t>
            </a:r>
            <a:r>
              <a:rPr sz="2400" spc="-229" dirty="0">
                <a:solidFill>
                  <a:schemeClr val="tx1">
                    <a:lumMod val="95000"/>
                    <a:lumOff val="5000"/>
                  </a:schemeClr>
                </a:solidFill>
                <a:latin typeface="Cambria"/>
                <a:cs typeface="Cambria"/>
              </a:rPr>
              <a:t> </a:t>
            </a:r>
            <a:r>
              <a:rPr sz="2400" spc="-95" dirty="0">
                <a:solidFill>
                  <a:schemeClr val="tx1">
                    <a:lumMod val="95000"/>
                    <a:lumOff val="5000"/>
                  </a:schemeClr>
                </a:solidFill>
                <a:latin typeface="Cambria"/>
                <a:cs typeface="Cambria"/>
              </a:rPr>
              <a:t>a</a:t>
            </a:r>
            <a:r>
              <a:rPr sz="2400" dirty="0">
                <a:solidFill>
                  <a:schemeClr val="tx1">
                    <a:lumMod val="95000"/>
                    <a:lumOff val="5000"/>
                  </a:schemeClr>
                </a:solidFill>
                <a:latin typeface="Cambria"/>
                <a:cs typeface="Cambria"/>
              </a:rPr>
              <a:t>t</a:t>
            </a:r>
            <a:r>
              <a:rPr sz="2400" spc="215" dirty="0">
                <a:solidFill>
                  <a:schemeClr val="tx1">
                    <a:lumMod val="95000"/>
                    <a:lumOff val="5000"/>
                  </a:schemeClr>
                </a:solidFill>
                <a:latin typeface="Cambria"/>
                <a:cs typeface="Cambria"/>
              </a:rPr>
              <a:t> </a:t>
            </a:r>
            <a:r>
              <a:rPr sz="2400" spc="-95" dirty="0">
                <a:solidFill>
                  <a:schemeClr val="tx1">
                    <a:lumMod val="95000"/>
                    <a:lumOff val="5000"/>
                  </a:schemeClr>
                </a:solidFill>
                <a:latin typeface="Cambria"/>
                <a:cs typeface="Cambria"/>
              </a:rPr>
              <a:t>P</a:t>
            </a:r>
            <a:r>
              <a:rPr sz="2400" spc="-105" dirty="0">
                <a:solidFill>
                  <a:schemeClr val="tx1">
                    <a:lumMod val="95000"/>
                    <a:lumOff val="5000"/>
                  </a:schemeClr>
                </a:solidFill>
                <a:latin typeface="Cambria"/>
                <a:cs typeface="Cambria"/>
              </a:rPr>
              <a:t>1(10</a:t>
            </a:r>
            <a:r>
              <a:rPr sz="2400" spc="-85" dirty="0">
                <a:solidFill>
                  <a:schemeClr val="tx1">
                    <a:lumMod val="95000"/>
                    <a:lumOff val="5000"/>
                  </a:schemeClr>
                </a:solidFill>
                <a:latin typeface="Cambria"/>
                <a:cs typeface="Cambria"/>
              </a:rPr>
              <a:t>,</a:t>
            </a:r>
            <a:r>
              <a:rPr sz="2400" spc="-105" dirty="0">
                <a:solidFill>
                  <a:schemeClr val="tx1">
                    <a:lumMod val="95000"/>
                    <a:lumOff val="5000"/>
                  </a:schemeClr>
                </a:solidFill>
                <a:latin typeface="Cambria"/>
                <a:cs typeface="Cambria"/>
              </a:rPr>
              <a:t>10</a:t>
            </a:r>
            <a:r>
              <a:rPr sz="2400" dirty="0">
                <a:solidFill>
                  <a:schemeClr val="tx1">
                    <a:lumMod val="95000"/>
                    <a:lumOff val="5000"/>
                  </a:schemeClr>
                </a:solidFill>
                <a:latin typeface="Cambria"/>
                <a:cs typeface="Cambria"/>
              </a:rPr>
              <a:t>)</a:t>
            </a:r>
            <a:r>
              <a:rPr sz="2400" spc="-245" dirty="0">
                <a:solidFill>
                  <a:schemeClr val="tx1">
                    <a:lumMod val="95000"/>
                    <a:lumOff val="5000"/>
                  </a:schemeClr>
                </a:solidFill>
                <a:latin typeface="Cambria"/>
                <a:cs typeface="Cambria"/>
              </a:rPr>
              <a:t> </a:t>
            </a:r>
            <a:r>
              <a:rPr sz="2400" spc="-95" dirty="0">
                <a:solidFill>
                  <a:schemeClr val="tx1">
                    <a:lumMod val="95000"/>
                    <a:lumOff val="5000"/>
                  </a:schemeClr>
                </a:solidFill>
                <a:latin typeface="Cambria"/>
                <a:cs typeface="Cambria"/>
              </a:rPr>
              <a:t>an</a:t>
            </a:r>
            <a:r>
              <a:rPr sz="2400" dirty="0">
                <a:solidFill>
                  <a:schemeClr val="tx1">
                    <a:lumMod val="95000"/>
                    <a:lumOff val="5000"/>
                  </a:schemeClr>
                </a:solidFill>
                <a:latin typeface="Cambria"/>
                <a:cs typeface="Cambria"/>
              </a:rPr>
              <a:t>d</a:t>
            </a:r>
            <a:r>
              <a:rPr sz="2400" spc="-204" dirty="0">
                <a:solidFill>
                  <a:schemeClr val="tx1">
                    <a:lumMod val="95000"/>
                    <a:lumOff val="5000"/>
                  </a:schemeClr>
                </a:solidFill>
                <a:latin typeface="Cambria"/>
                <a:cs typeface="Cambria"/>
              </a:rPr>
              <a:t> </a:t>
            </a:r>
            <a:r>
              <a:rPr sz="2400" spc="-105" dirty="0">
                <a:solidFill>
                  <a:schemeClr val="tx1">
                    <a:lumMod val="95000"/>
                    <a:lumOff val="5000"/>
                  </a:schemeClr>
                </a:solidFill>
                <a:latin typeface="Cambria"/>
                <a:cs typeface="Cambria"/>
              </a:rPr>
              <a:t>u</a:t>
            </a:r>
            <a:r>
              <a:rPr sz="2400" spc="-90" dirty="0">
                <a:solidFill>
                  <a:schemeClr val="tx1">
                    <a:lumMod val="95000"/>
                    <a:lumOff val="5000"/>
                  </a:schemeClr>
                </a:solidFill>
                <a:latin typeface="Cambria"/>
                <a:cs typeface="Cambria"/>
              </a:rPr>
              <a:t>pp</a:t>
            </a:r>
            <a:r>
              <a:rPr sz="2400" spc="-95" dirty="0">
                <a:solidFill>
                  <a:schemeClr val="tx1">
                    <a:lumMod val="95000"/>
                    <a:lumOff val="5000"/>
                  </a:schemeClr>
                </a:solidFill>
                <a:latin typeface="Cambria"/>
                <a:cs typeface="Cambria"/>
              </a:rPr>
              <a:t>e</a:t>
            </a:r>
            <a:r>
              <a:rPr sz="2400" dirty="0">
                <a:solidFill>
                  <a:schemeClr val="tx1">
                    <a:lumMod val="95000"/>
                    <a:lumOff val="5000"/>
                  </a:schemeClr>
                </a:solidFill>
                <a:latin typeface="Cambria"/>
                <a:cs typeface="Cambria"/>
              </a:rPr>
              <a:t>r  </a:t>
            </a:r>
            <a:r>
              <a:rPr sz="2400" spc="-105" dirty="0">
                <a:solidFill>
                  <a:schemeClr val="tx1">
                    <a:lumMod val="95000"/>
                    <a:lumOff val="5000"/>
                  </a:schemeClr>
                </a:solidFill>
                <a:latin typeface="Cambria"/>
                <a:cs typeface="Cambria"/>
              </a:rPr>
              <a:t>r</a:t>
            </a:r>
            <a:r>
              <a:rPr sz="2400" spc="-95" dirty="0">
                <a:solidFill>
                  <a:schemeClr val="tx1">
                    <a:lumMod val="95000"/>
                    <a:lumOff val="5000"/>
                  </a:schemeClr>
                </a:solidFill>
                <a:latin typeface="Cambria"/>
                <a:cs typeface="Cambria"/>
              </a:rPr>
              <a:t>i</a:t>
            </a:r>
            <a:r>
              <a:rPr sz="2400" spc="-135" dirty="0">
                <a:solidFill>
                  <a:schemeClr val="tx1">
                    <a:lumMod val="95000"/>
                    <a:lumOff val="5000"/>
                  </a:schemeClr>
                </a:solidFill>
                <a:latin typeface="Cambria"/>
                <a:cs typeface="Cambria"/>
              </a:rPr>
              <a:t>g</a:t>
            </a:r>
            <a:r>
              <a:rPr sz="2400" spc="-105" dirty="0">
                <a:solidFill>
                  <a:schemeClr val="tx1">
                    <a:lumMod val="95000"/>
                    <a:lumOff val="5000"/>
                  </a:schemeClr>
                </a:solidFill>
                <a:latin typeface="Cambria"/>
                <a:cs typeface="Cambria"/>
              </a:rPr>
              <a:t>h</a:t>
            </a:r>
            <a:r>
              <a:rPr sz="2400" dirty="0">
                <a:solidFill>
                  <a:schemeClr val="tx1">
                    <a:lumMod val="95000"/>
                    <a:lumOff val="5000"/>
                  </a:schemeClr>
                </a:solidFill>
                <a:latin typeface="Cambria"/>
                <a:cs typeface="Cambria"/>
              </a:rPr>
              <a:t>t</a:t>
            </a:r>
            <a:r>
              <a:rPr sz="2400" spc="-240" dirty="0">
                <a:solidFill>
                  <a:schemeClr val="tx1">
                    <a:lumMod val="95000"/>
                    <a:lumOff val="5000"/>
                  </a:schemeClr>
                </a:solidFill>
                <a:latin typeface="Cambria"/>
                <a:cs typeface="Cambria"/>
              </a:rPr>
              <a:t> </a:t>
            </a:r>
            <a:r>
              <a:rPr sz="2400" spc="-100" dirty="0">
                <a:solidFill>
                  <a:schemeClr val="tx1">
                    <a:lumMod val="95000"/>
                    <a:lumOff val="5000"/>
                  </a:schemeClr>
                </a:solidFill>
                <a:latin typeface="Cambria"/>
                <a:cs typeface="Cambria"/>
              </a:rPr>
              <a:t>co</a:t>
            </a:r>
            <a:r>
              <a:rPr sz="2400" spc="-105" dirty="0">
                <a:solidFill>
                  <a:schemeClr val="tx1">
                    <a:lumMod val="95000"/>
                    <a:lumOff val="5000"/>
                  </a:schemeClr>
                </a:solidFill>
                <a:latin typeface="Cambria"/>
                <a:cs typeface="Cambria"/>
              </a:rPr>
              <a:t>r</a:t>
            </a:r>
            <a:r>
              <a:rPr sz="2400" spc="-95" dirty="0">
                <a:solidFill>
                  <a:schemeClr val="tx1">
                    <a:lumMod val="95000"/>
                    <a:lumOff val="5000"/>
                  </a:schemeClr>
                </a:solidFill>
                <a:latin typeface="Cambria"/>
                <a:cs typeface="Cambria"/>
              </a:rPr>
              <a:t>ne</a:t>
            </a:r>
            <a:r>
              <a:rPr sz="2400" dirty="0">
                <a:solidFill>
                  <a:schemeClr val="tx1">
                    <a:lumMod val="95000"/>
                    <a:lumOff val="5000"/>
                  </a:schemeClr>
                </a:solidFill>
                <a:latin typeface="Cambria"/>
                <a:cs typeface="Cambria"/>
              </a:rPr>
              <a:t>r</a:t>
            </a:r>
            <a:r>
              <a:rPr sz="2400" spc="-204" dirty="0">
                <a:solidFill>
                  <a:schemeClr val="tx1">
                    <a:lumMod val="95000"/>
                    <a:lumOff val="5000"/>
                  </a:schemeClr>
                </a:solidFill>
                <a:latin typeface="Cambria"/>
                <a:cs typeface="Cambria"/>
              </a:rPr>
              <a:t> </a:t>
            </a:r>
            <a:r>
              <a:rPr sz="2400" spc="-95" dirty="0">
                <a:solidFill>
                  <a:schemeClr val="tx1">
                    <a:lumMod val="95000"/>
                    <a:lumOff val="5000"/>
                  </a:schemeClr>
                </a:solidFill>
                <a:latin typeface="Cambria"/>
                <a:cs typeface="Cambria"/>
              </a:rPr>
              <a:t>a</a:t>
            </a:r>
            <a:r>
              <a:rPr sz="2400" dirty="0">
                <a:solidFill>
                  <a:schemeClr val="tx1">
                    <a:lumMod val="95000"/>
                    <a:lumOff val="5000"/>
                  </a:schemeClr>
                </a:solidFill>
                <a:latin typeface="Cambria"/>
                <a:cs typeface="Cambria"/>
              </a:rPr>
              <a:t>t</a:t>
            </a:r>
            <a:r>
              <a:rPr sz="2400" spc="-215" dirty="0">
                <a:solidFill>
                  <a:schemeClr val="tx1">
                    <a:lumMod val="95000"/>
                    <a:lumOff val="5000"/>
                  </a:schemeClr>
                </a:solidFill>
                <a:latin typeface="Cambria"/>
                <a:cs typeface="Cambria"/>
              </a:rPr>
              <a:t> </a:t>
            </a:r>
            <a:r>
              <a:rPr sz="2400" spc="-95" dirty="0">
                <a:solidFill>
                  <a:schemeClr val="tx1">
                    <a:lumMod val="95000"/>
                    <a:lumOff val="5000"/>
                  </a:schemeClr>
                </a:solidFill>
                <a:latin typeface="Cambria"/>
                <a:cs typeface="Cambria"/>
              </a:rPr>
              <a:t>P</a:t>
            </a:r>
            <a:r>
              <a:rPr sz="2400" spc="-110" dirty="0">
                <a:solidFill>
                  <a:schemeClr val="tx1">
                    <a:lumMod val="95000"/>
                    <a:lumOff val="5000"/>
                  </a:schemeClr>
                </a:solidFill>
                <a:latin typeface="Cambria"/>
                <a:cs typeface="Cambria"/>
              </a:rPr>
              <a:t>2</a:t>
            </a:r>
            <a:r>
              <a:rPr sz="2400" spc="-105" dirty="0">
                <a:solidFill>
                  <a:schemeClr val="tx1">
                    <a:lumMod val="95000"/>
                    <a:lumOff val="5000"/>
                  </a:schemeClr>
                </a:solidFill>
                <a:latin typeface="Cambria"/>
                <a:cs typeface="Cambria"/>
              </a:rPr>
              <a:t>(</a:t>
            </a:r>
            <a:r>
              <a:rPr sz="2400" spc="-110" dirty="0">
                <a:solidFill>
                  <a:schemeClr val="tx1">
                    <a:lumMod val="95000"/>
                    <a:lumOff val="5000"/>
                  </a:schemeClr>
                </a:solidFill>
                <a:latin typeface="Cambria"/>
                <a:cs typeface="Cambria"/>
              </a:rPr>
              <a:t>100</a:t>
            </a:r>
            <a:r>
              <a:rPr sz="2400" spc="-85" dirty="0">
                <a:solidFill>
                  <a:schemeClr val="tx1">
                    <a:lumMod val="95000"/>
                    <a:lumOff val="5000"/>
                  </a:schemeClr>
                </a:solidFill>
                <a:latin typeface="Cambria"/>
                <a:cs typeface="Cambria"/>
              </a:rPr>
              <a:t>,</a:t>
            </a:r>
            <a:r>
              <a:rPr sz="2400" spc="-110" dirty="0">
                <a:solidFill>
                  <a:schemeClr val="tx1">
                    <a:lumMod val="95000"/>
                    <a:lumOff val="5000"/>
                  </a:schemeClr>
                </a:solidFill>
                <a:latin typeface="Cambria"/>
                <a:cs typeface="Cambria"/>
              </a:rPr>
              <a:t>100</a:t>
            </a:r>
            <a:r>
              <a:rPr sz="2400" dirty="0" smtClean="0">
                <a:solidFill>
                  <a:schemeClr val="tx1">
                    <a:lumMod val="95000"/>
                    <a:lumOff val="5000"/>
                  </a:schemeClr>
                </a:solidFill>
                <a:latin typeface="Cambria"/>
                <a:cs typeface="Cambria"/>
              </a:rPr>
              <a:t>)</a:t>
            </a:r>
            <a:endParaRPr lang="en-US" sz="2400" dirty="0" smtClean="0">
              <a:solidFill>
                <a:schemeClr val="tx1">
                  <a:lumMod val="95000"/>
                  <a:lumOff val="5000"/>
                </a:schemeClr>
              </a:solidFill>
              <a:latin typeface="Cambria"/>
              <a:cs typeface="Cambria"/>
            </a:endParaRPr>
          </a:p>
          <a:p>
            <a:pPr marL="12700" marR="5080" algn="just">
              <a:lnSpc>
                <a:spcPct val="100000"/>
              </a:lnSpc>
              <a:spcBef>
                <a:spcPts val="100"/>
              </a:spcBef>
            </a:pPr>
            <a:endParaRPr lang="en-US" sz="2400" dirty="0" smtClean="0">
              <a:solidFill>
                <a:srgbClr val="1F487C"/>
              </a:solidFill>
              <a:latin typeface="Cambria"/>
              <a:cs typeface="Cambria"/>
            </a:endParaRPr>
          </a:p>
          <a:p>
            <a:pPr marL="12700" marR="5080" algn="just">
              <a:lnSpc>
                <a:spcPct val="100000"/>
              </a:lnSpc>
              <a:spcBef>
                <a:spcPts val="100"/>
              </a:spcBef>
            </a:pPr>
            <a:r>
              <a:rPr lang="en-US" sz="2400" dirty="0" smtClean="0">
                <a:latin typeface="Cambria"/>
                <a:cs typeface="Cambria"/>
              </a:rPr>
              <a:t>Q3.A clipping window is specified as A(0,0),B(40,0),C(40,40),d(0,40).We want to clip two lines P(-20,70) to Q(20,30) and R(50,10) to S(70,70) against this window. Use the </a:t>
            </a:r>
            <a:r>
              <a:rPr lang="en-US" sz="2400" dirty="0" err="1" smtClean="0">
                <a:latin typeface="Cambria"/>
                <a:cs typeface="Cambria"/>
              </a:rPr>
              <a:t>outcodes</a:t>
            </a:r>
            <a:r>
              <a:rPr lang="en-US" sz="2400" dirty="0" smtClean="0">
                <a:latin typeface="Cambria"/>
                <a:cs typeface="Cambria"/>
              </a:rPr>
              <a:t> of the end points to find out if the lines are totally invisible or partially visible.</a:t>
            </a:r>
            <a:endParaRPr sz="2400" dirty="0">
              <a:latin typeface="Cambria"/>
              <a:cs typeface="Cambria"/>
            </a:endParaRPr>
          </a:p>
        </p:txBody>
      </p:sp>
      <p:sp>
        <p:nvSpPr>
          <p:cNvPr id="9" name="Title 8"/>
          <p:cNvSpPr>
            <a:spLocks noGrp="1"/>
          </p:cNvSpPr>
          <p:nvPr>
            <p:ph type="title"/>
          </p:nvPr>
        </p:nvSpPr>
        <p:spPr>
          <a:xfrm>
            <a:off x="101091" y="134493"/>
            <a:ext cx="11989816" cy="307777"/>
          </a:xfrm>
        </p:spPr>
        <p:txBody>
          <a:bodyPr/>
          <a:lstStyle/>
          <a:p>
            <a:endParaRPr lang="en-US"/>
          </a:p>
        </p:txBody>
      </p:sp>
    </p:spTree>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238479" y="66802"/>
            <a:ext cx="11243847" cy="6546678"/>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145</TotalTime>
  <Words>4265</Words>
  <Application>Microsoft Office PowerPoint</Application>
  <PresentationFormat>Custom</PresentationFormat>
  <Paragraphs>463</Paragraphs>
  <Slides>112</Slides>
  <Notes>2</Notes>
  <HiddenSlides>0</HiddenSlides>
  <MMClips>0</MMClips>
  <ScaleCrop>false</ScaleCrop>
  <HeadingPairs>
    <vt:vector size="4" baseType="variant">
      <vt:variant>
        <vt:lpstr>Theme</vt:lpstr>
      </vt:variant>
      <vt:variant>
        <vt:i4>1</vt:i4>
      </vt:variant>
      <vt:variant>
        <vt:lpstr>Slide Titles</vt:lpstr>
      </vt:variant>
      <vt:variant>
        <vt:i4>112</vt:i4>
      </vt:variant>
    </vt:vector>
  </HeadingPairs>
  <TitlesOfParts>
    <vt:vector size="113" baseType="lpstr">
      <vt:lpstr>Office Theme</vt:lpstr>
      <vt:lpstr>Slide 1</vt:lpstr>
      <vt:lpstr>Slide 2</vt:lpstr>
      <vt:lpstr>Slide 3</vt:lpstr>
      <vt:lpstr>Slide 4</vt:lpstr>
      <vt:lpstr>Slide 5</vt:lpstr>
      <vt:lpstr>Slide 6</vt:lpstr>
      <vt:lpstr>Slide 7</vt:lpstr>
      <vt:lpstr>Slide 8</vt:lpstr>
      <vt:lpstr>Slide 9</vt:lpstr>
      <vt:lpstr>Slide 10</vt:lpstr>
      <vt:lpstr>Q. Prove that two successive translations are additive.</vt:lpstr>
      <vt:lpstr>Q. Prove that two successive rotation are additive</vt:lpstr>
      <vt:lpstr>Q. Prove that two successive scaling are multiplicative.</vt:lpstr>
      <vt:lpstr>Slide 14</vt:lpstr>
      <vt:lpstr>Slide 15</vt:lpstr>
      <vt:lpstr>Q. Rotate a triangle A(0, 0), B(2, 2), C(4, 2) about the origin by the angle of 45 degree.</vt:lpstr>
      <vt:lpstr>Q. Find the scaled triangle with vertices A(0, 0), B(1, 1) &amp; C(5, 2) after it has  been magnified twice its size. Ans:  A’(0,0) B’(2,2) C’(10,4) </vt:lpstr>
      <vt:lpstr>Q. Rotate a triangle (5, 5), (7, 3), (3, 3) about fixed point (5, 4) in counter clockwise by 90  degree.</vt:lpstr>
      <vt:lpstr>Slide 19</vt:lpstr>
      <vt:lpstr>Q. Rotate a triangle A(7, 15), B(5, 8) &amp; C(10, 10) by 45 degree clockwise about origin and scale it by (2, 3) about origin.</vt:lpstr>
      <vt:lpstr>Q. A square with vertices A(0, 0), B(2, 0), C(2, 2) &amp; D(0, 2) is scaled 2 units in x &amp; y  direction about the fixed point (1, 1). Find the coordinates of the vertices of new square.</vt:lpstr>
      <vt:lpstr>Slide 22</vt:lpstr>
      <vt:lpstr>Q. A triangle having vertices A(3, 3), B(8, 5) &amp; C(5, 8) is first translated by 2 units about fixed point (5, 6) &amp;  finally rotated 90 degree anticlockwise about pivot point (2, 5). Find the final position of triangle.</vt:lpstr>
      <vt:lpstr>Slide 24</vt:lpstr>
      <vt:lpstr>Slide 25</vt:lpstr>
      <vt:lpstr>Slide 26</vt:lpstr>
      <vt:lpstr>Q. A triangle having vertices A(2, 3), B(6, 3) &amp; C(4,8) is reflected about y=3x+4. Find the  final position of triangle.</vt:lpstr>
      <vt:lpstr>Slide 28</vt:lpstr>
      <vt:lpstr>Slide 29</vt:lpstr>
      <vt:lpstr>Q. Derive the composite matrix for reflecting an object about any arbitary line y=mx+c.</vt:lpstr>
      <vt:lpstr>Slide 31</vt:lpstr>
      <vt:lpstr>Slide 32</vt:lpstr>
      <vt:lpstr>Slide 33</vt:lpstr>
      <vt:lpstr>Slide 34</vt:lpstr>
      <vt:lpstr>Slide 35</vt:lpstr>
      <vt:lpstr>Homogenous Coordinates</vt:lpstr>
      <vt:lpstr>Slide 37</vt:lpstr>
      <vt:lpstr>2.Shear</vt:lpstr>
      <vt:lpstr>Slide 39</vt:lpstr>
      <vt:lpstr>Slide 40</vt:lpstr>
      <vt:lpstr>Slide 41</vt:lpstr>
      <vt:lpstr>Slide 42</vt:lpstr>
      <vt:lpstr>X-direction shear relative to other reference line</vt:lpstr>
      <vt:lpstr>Composite Transformation</vt:lpstr>
      <vt:lpstr>Example 2</vt:lpstr>
      <vt:lpstr>Slide 46</vt:lpstr>
      <vt:lpstr>Practice Questions</vt:lpstr>
      <vt:lpstr>Exercise</vt:lpstr>
      <vt:lpstr>Slide 49</vt:lpstr>
      <vt:lpstr>Now, the required co-ordinate can be calculated as: P’ = Cm * P</vt:lpstr>
      <vt:lpstr>Exercise</vt:lpstr>
      <vt:lpstr>Exercise </vt:lpstr>
      <vt:lpstr>The composite matrix is given by:  </vt:lpstr>
      <vt:lpstr>Slide 54</vt:lpstr>
      <vt:lpstr>Slide 55</vt:lpstr>
      <vt:lpstr>Transformation Between 2D-Coordinate System</vt:lpstr>
      <vt:lpstr>Slide 57</vt:lpstr>
      <vt:lpstr>Slide 58</vt:lpstr>
      <vt:lpstr>Lab 2</vt:lpstr>
      <vt:lpstr>Slide 60</vt:lpstr>
      <vt:lpstr>Slide 61</vt:lpstr>
      <vt:lpstr>Slide 62</vt:lpstr>
      <vt:lpstr>Slide 63</vt:lpstr>
      <vt:lpstr> Two Dimensional Viewing</vt:lpstr>
      <vt:lpstr>Window and Viewport</vt:lpstr>
      <vt:lpstr>Slide 66</vt:lpstr>
      <vt:lpstr>Slide 67</vt:lpstr>
      <vt:lpstr>Slide 68</vt:lpstr>
      <vt:lpstr>Slide 69</vt:lpstr>
      <vt:lpstr>Slide 70</vt:lpstr>
      <vt:lpstr>Slide 71</vt:lpstr>
      <vt:lpstr>Slide 72</vt:lpstr>
      <vt:lpstr>Q. Window port is given by (100, 100, 300, 300) and viewport is given by (50, 50, 150, 150). Convert the window port coordinate (200, 200) to the view port coordinate.</vt:lpstr>
      <vt:lpstr>Slide 74</vt:lpstr>
      <vt:lpstr>Slide 75</vt:lpstr>
      <vt:lpstr>Q. A world coordinate &amp; viewport have the following geometry: Window (left, right, bottom, top) = (200, 600,  100, 400) Viewport (left, bottom, width, height) = (0, 0, 800, 600). The following vertices are drawn in the  world:- P1: (356, 125), P2: (200, 354), P3: (230, 400), P4: (564, 200). What coordinate will each occupy in  viewport.</vt:lpstr>
      <vt:lpstr>Slide 77</vt:lpstr>
      <vt:lpstr>Slide 78</vt:lpstr>
      <vt:lpstr>Two-Dimensional Viewing Pipeline</vt:lpstr>
      <vt:lpstr>Slide 80</vt:lpstr>
      <vt:lpstr>3D –Viewing Pipeline</vt:lpstr>
      <vt:lpstr>Clipping</vt:lpstr>
      <vt:lpstr>Slide 83</vt:lpstr>
      <vt:lpstr>Clipping</vt:lpstr>
      <vt:lpstr>Point Clipping</vt:lpstr>
      <vt:lpstr>Slide 86</vt:lpstr>
      <vt:lpstr>Line Clipping</vt:lpstr>
      <vt:lpstr>For any particular line segment</vt:lpstr>
      <vt:lpstr>Line Clipping…</vt:lpstr>
      <vt:lpstr>Cohen-Sutherland Line Clipping Algorithm</vt:lpstr>
      <vt:lpstr>Algorithm</vt:lpstr>
      <vt:lpstr>Step 2: Determine which lines are completely inside /outside the window  by using following tests: </vt:lpstr>
      <vt:lpstr>Slide 93</vt:lpstr>
      <vt:lpstr>Cohen-Sutherland Line Clip Examples</vt:lpstr>
      <vt:lpstr>Numerical</vt:lpstr>
      <vt:lpstr>Problem</vt:lpstr>
      <vt:lpstr>Slide 97</vt:lpstr>
      <vt:lpstr>Slide 98</vt:lpstr>
      <vt:lpstr>Slide 99</vt:lpstr>
      <vt:lpstr>Slide 100</vt:lpstr>
      <vt:lpstr>Slide 101</vt:lpstr>
      <vt:lpstr>Q. Apply Liang Barsky Line Clipping algorithm to the line with coordinates (30, 60) and  (60, 25) against the window (𝒙𝒘𝒎𝒊𝒏, 𝒚𝒘𝒎𝒊𝒏) = (𝟏𝟎, 𝟏𝟎) and (𝒙𝒘𝒎𝒂𝒙, 𝒚𝒘𝒎𝒂𝒙) = (𝟓𝟎, 𝟓𝟎).</vt:lpstr>
      <vt:lpstr>Polygon Clipping</vt:lpstr>
      <vt:lpstr>Sutherland Hodgeman Polygon Clipping Algorithm</vt:lpstr>
      <vt:lpstr>Slide 105</vt:lpstr>
      <vt:lpstr>Slide 106</vt:lpstr>
      <vt:lpstr>Slide 107</vt:lpstr>
      <vt:lpstr>Slide 108</vt:lpstr>
      <vt:lpstr>Q. Clip polygon against clipping window PQRS. The coordinates of polygon are A(80, 200), B(220, 120), C(150,  100), D(100, 30), E(10, 120). Coordinates of clipping window P(200, 50), Q(50, 150), R(200, 150) &amp; S(50, 50).</vt:lpstr>
      <vt:lpstr>Slide 110</vt:lpstr>
      <vt:lpstr>Slide 111</vt:lpstr>
      <vt:lpstr>Slide 112</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account</dc:creator>
  <cp:lastModifiedBy>Acer</cp:lastModifiedBy>
  <cp:revision>25</cp:revision>
  <dcterms:created xsi:type="dcterms:W3CDTF">2024-08-01T12:24:16Z</dcterms:created>
  <dcterms:modified xsi:type="dcterms:W3CDTF">2025-01-13T14:27:19Z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2024-01-23T00:00:00Z</vt:filetime>
  </property>
  <property fmtid="{D5CDD505-2E9C-101B-9397-08002B2CF9AE}" pid="3" name="Creator">
    <vt:lpwstr>Microsoft® PowerPoint® 2013</vt:lpwstr>
  </property>
  <property fmtid="{D5CDD505-2E9C-101B-9397-08002B2CF9AE}" pid="4" name="LastSaved">
    <vt:filetime>2024-08-01T00:00:00Z</vt:filetime>
  </property>
</Properties>
</file>